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5" r:id="rId3"/>
    <p:sldId id="264" r:id="rId4"/>
    <p:sldId id="257" r:id="rId5"/>
    <p:sldId id="258" r:id="rId6"/>
    <p:sldId id="262" r:id="rId7"/>
    <p:sldId id="271" r:id="rId8"/>
    <p:sldId id="263" r:id="rId9"/>
    <p:sldId id="287" r:id="rId10"/>
    <p:sldId id="272" r:id="rId11"/>
    <p:sldId id="274" r:id="rId12"/>
    <p:sldId id="289" r:id="rId13"/>
    <p:sldId id="278" r:id="rId14"/>
    <p:sldId id="283" r:id="rId15"/>
    <p:sldId id="288" r:id="rId16"/>
    <p:sldId id="281" r:id="rId17"/>
    <p:sldId id="282" r:id="rId18"/>
    <p:sldId id="285" r:id="rId19"/>
    <p:sldId id="294" r:id="rId20"/>
    <p:sldId id="295" r:id="rId21"/>
    <p:sldId id="291" r:id="rId22"/>
    <p:sldId id="292" r:id="rId23"/>
    <p:sldId id="293"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정희정/책임연구원/TV Intelligent Service팀(lorin.jeoung@lge.com)" initials="정IS" lastIdx="1" clrIdx="0">
    <p:extLst>
      <p:ext uri="{19B8F6BF-5375-455C-9EA6-DF929625EA0E}">
        <p15:presenceInfo xmlns:p15="http://schemas.microsoft.com/office/powerpoint/2012/main" userId="S-1-5-21-2543426832-1914326140-3112152631-981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90" autoAdjust="0"/>
    <p:restoredTop sz="94660"/>
  </p:normalViewPr>
  <p:slideViewPr>
    <p:cSldViewPr snapToGrid="0">
      <p:cViewPr varScale="1">
        <p:scale>
          <a:sx n="98" d="100"/>
          <a:sy n="98" d="100"/>
        </p:scale>
        <p:origin x="7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6868D-BE41-4B0A-9EDB-1F5957ADADBA}" type="datetimeFigureOut">
              <a:rPr lang="ko-KR" altLang="en-US" smtClean="0"/>
              <a:t>2021-06-18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E7C9F-1951-442C-A15C-586712BFC4E5}" type="slidenum">
              <a:rPr lang="ko-KR" altLang="en-US" smtClean="0"/>
              <a:t>‹#›</a:t>
            </a:fld>
            <a:endParaRPr lang="ko-KR" altLang="en-US"/>
          </a:p>
        </p:txBody>
      </p:sp>
    </p:spTree>
    <p:extLst>
      <p:ext uri="{BB962C8B-B14F-4D97-AF65-F5344CB8AC3E}">
        <p14:creationId xmlns:p14="http://schemas.microsoft.com/office/powerpoint/2010/main" val="17543487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eec84e9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eec84e9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14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323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be14dc65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be14dc65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10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dbe14dc6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dbe14dc65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44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be14dc652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be14dc652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70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0447e620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0447e620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50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77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838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869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c84e94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c84e94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297318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617058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15155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78531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171886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167309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146044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277332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64219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88825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ED914F3-73E7-42B9-AA84-779B5061EEB2}" type="datetimeFigureOut">
              <a:rPr lang="ko-KR" altLang="en-US" smtClean="0"/>
              <a:t>2021-06-18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38740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914F3-73E7-42B9-AA84-779B5061EEB2}" type="datetimeFigureOut">
              <a:rPr lang="ko-KR" altLang="en-US" smtClean="0"/>
              <a:t>2021-06-18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D291-2858-4793-92D0-72864E6DC62B}" type="slidenum">
              <a:rPr lang="ko-KR" altLang="en-US" smtClean="0"/>
              <a:t>‹#›</a:t>
            </a:fld>
            <a:endParaRPr lang="ko-KR" altLang="en-US"/>
          </a:p>
        </p:txBody>
      </p:sp>
    </p:spTree>
    <p:extLst>
      <p:ext uri="{BB962C8B-B14F-4D97-AF65-F5344CB8AC3E}">
        <p14:creationId xmlns:p14="http://schemas.microsoft.com/office/powerpoint/2010/main" val="3064792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Microsoft_Excel_97-2003_____1.xls"/></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36124" y="4322247"/>
            <a:ext cx="10515600" cy="1325563"/>
          </a:xfrm>
        </p:spPr>
        <p:txBody>
          <a:bodyPr>
            <a:normAutofit/>
          </a:bodyPr>
          <a:lstStyle/>
          <a:p>
            <a:pPr algn="ctr"/>
            <a:r>
              <a:rPr lang="en-US" altLang="ko-KR" sz="24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LG Security Specialist</a:t>
            </a:r>
            <a:br>
              <a:rPr lang="en-US" altLang="ko-KR" sz="24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US" altLang="ko-KR" sz="2400"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Team2</a:t>
            </a:r>
            <a:endParaRPr lang="ko-KR" altLang="en-US" sz="2400" b="1" dirty="0">
              <a:effectLst>
                <a:outerShdw blurRad="38100" dist="38100" dir="2700000" algn="tl">
                  <a:srgbClr val="000000">
                    <a:alpha val="43137"/>
                  </a:srgbClr>
                </a:outerShdw>
              </a:effectLst>
              <a:latin typeface="Verdana" panose="020B0604030504040204" pitchFamily="34" charset="0"/>
            </a:endParaRPr>
          </a:p>
        </p:txBody>
      </p:sp>
      <p:sp>
        <p:nvSpPr>
          <p:cNvPr id="4" name="제목 1"/>
          <p:cNvSpPr txBox="1">
            <a:spLocks/>
          </p:cNvSpPr>
          <p:nvPr/>
        </p:nvSpPr>
        <p:spPr>
          <a:xfrm>
            <a:off x="523673" y="848265"/>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Gate </a:t>
            </a:r>
            <a:r>
              <a:rPr lang="en-US" altLang="ko-KR"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Arial Unicode MS" panose="020B0604020202020204" pitchFamily="50" charset="-127"/>
              </a:rPr>
              <a:t>System</a:t>
            </a:r>
            <a:r>
              <a:rPr lang="en-US" altLang="ko-KR" b="1"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(CCTV)</a:t>
            </a:r>
            <a:endParaRPr lang="ko-KR" altLang="en-US" b="1" dirty="0">
              <a:effectLst>
                <a:outerShdw blurRad="38100" dist="38100" dir="2700000" algn="tl">
                  <a:srgbClr val="000000">
                    <a:alpha val="43137"/>
                  </a:srgbClr>
                </a:outerShdw>
              </a:effectLst>
              <a:latin typeface="Verdana" panose="020B0604030504040204" pitchFamily="34" charset="0"/>
            </a:endParaRPr>
          </a:p>
        </p:txBody>
      </p:sp>
    </p:spTree>
    <p:extLst>
      <p:ext uri="{BB962C8B-B14F-4D97-AF65-F5344CB8AC3E}">
        <p14:creationId xmlns:p14="http://schemas.microsoft.com/office/powerpoint/2010/main" val="2977054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a:latin typeface="Verdana" panose="020B0604030504040204" pitchFamily="34" charset="0"/>
                <a:ea typeface="Verdana" panose="020B0604030504040204" pitchFamily="34" charset="0"/>
              </a:rPr>
              <a:t>Security Requirements (SQUARE-Lite)</a:t>
            </a:r>
            <a:endParaRPr lang="ko-KR" altLang="en-US" sz="2000" b="1" dirty="0">
              <a:latin typeface="Verdana" panose="020B0604030504040204" pitchFamily="34" charset="0"/>
            </a:endParaRPr>
          </a:p>
        </p:txBody>
      </p:sp>
      <p:sp>
        <p:nvSpPr>
          <p:cNvPr id="3" name="직사각형 2"/>
          <p:cNvSpPr/>
          <p:nvPr/>
        </p:nvSpPr>
        <p:spPr>
          <a:xfrm>
            <a:off x="721177" y="878590"/>
            <a:ext cx="4818563" cy="369332"/>
          </a:xfrm>
          <a:prstGeom prst="rect">
            <a:avLst/>
          </a:prstGeom>
        </p:spPr>
        <p:txBody>
          <a:bodyPr wrap="square">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4. </a:t>
            </a:r>
            <a:r>
              <a:rPr lang="en-US" altLang="ko-KR" dirty="0">
                <a:latin typeface="Verdana" panose="020B0604030504040204" pitchFamily="34" charset="0"/>
                <a:ea typeface="Verdana" panose="020B0604030504040204" pitchFamily="34" charset="0"/>
              </a:rPr>
              <a:t>Elicit security </a:t>
            </a:r>
            <a:r>
              <a:rPr lang="en-US" altLang="ko-KR" dirty="0" smtClean="0">
                <a:latin typeface="Verdana" panose="020B0604030504040204" pitchFamily="34" charset="0"/>
                <a:ea typeface="Verdana" panose="020B0604030504040204" pitchFamily="34" charset="0"/>
              </a:rPr>
              <a:t>requirements</a:t>
            </a:r>
            <a:endParaRPr lang="ko-KR" altLang="ko-KR" dirty="0">
              <a:latin typeface="Verdana" panose="020B0604030504040204" pitchFamily="34" charset="0"/>
              <a:ea typeface="Arial Unicode MS" panose="020B0604020202020204" pitchFamily="50" charset="-127"/>
              <a:cs typeface="Arial Unicode MS" panose="020B0604020202020204" pitchFamily="50" charset="-127"/>
            </a:endParaRPr>
          </a:p>
        </p:txBody>
      </p:sp>
      <p:graphicFrame>
        <p:nvGraphicFramePr>
          <p:cNvPr id="6" name="표 5">
            <a:extLst>
              <a:ext uri="{FF2B5EF4-FFF2-40B4-BE49-F238E27FC236}">
                <a16:creationId xmlns:a16="http://schemas.microsoft.com/office/drawing/2014/main" xmlns="" id="{7CCF6B7A-2DBB-4FFF-B6BA-A3E96DD77675}"/>
              </a:ext>
            </a:extLst>
          </p:cNvPr>
          <p:cNvGraphicFramePr>
            <a:graphicFrameLocks noGrp="1"/>
          </p:cNvGraphicFramePr>
          <p:nvPr>
            <p:extLst>
              <p:ext uri="{D42A27DB-BD31-4B8C-83A1-F6EECF244321}">
                <p14:modId xmlns:p14="http://schemas.microsoft.com/office/powerpoint/2010/main" val="974206131"/>
              </p:ext>
            </p:extLst>
          </p:nvPr>
        </p:nvGraphicFramePr>
        <p:xfrm>
          <a:off x="321015" y="1392494"/>
          <a:ext cx="11078507" cy="5095222"/>
        </p:xfrm>
        <a:graphic>
          <a:graphicData uri="http://schemas.openxmlformats.org/drawingml/2006/table">
            <a:tbl>
              <a:tblPr firstRow="1" firstCol="1" bandRow="1">
                <a:tableStyleId>{5C22544A-7EE6-4342-B048-85BDC9FD1C3A}</a:tableStyleId>
              </a:tblPr>
              <a:tblGrid>
                <a:gridCol w="1099223"/>
                <a:gridCol w="2699490">
                  <a:extLst>
                    <a:ext uri="{9D8B030D-6E8A-4147-A177-3AD203B41FA5}">
                      <a16:colId xmlns:a16="http://schemas.microsoft.com/office/drawing/2014/main" xmlns="" val="766603516"/>
                    </a:ext>
                  </a:extLst>
                </a:gridCol>
                <a:gridCol w="4475133">
                  <a:extLst>
                    <a:ext uri="{9D8B030D-6E8A-4147-A177-3AD203B41FA5}">
                      <a16:colId xmlns:a16="http://schemas.microsoft.com/office/drawing/2014/main" xmlns="" val="2592957686"/>
                    </a:ext>
                  </a:extLst>
                </a:gridCol>
                <a:gridCol w="1374799"/>
                <a:gridCol w="1429862"/>
              </a:tblGrid>
              <a:tr h="379411">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Category</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1)</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2)</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Related threat id</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Priority</a:t>
                      </a:r>
                      <a:b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 Mid,</a:t>
                      </a:r>
                      <a:r>
                        <a:rPr lang="en-US" altLang="ko-KR" sz="9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Low)</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173794297"/>
                  </a:ext>
                </a:extLst>
              </a:tr>
              <a:tr h="344280">
                <a:tc rowSpan="8">
                  <a:txBody>
                    <a:bodyPr/>
                    <a:lstStyle/>
                    <a:p>
                      <a:pPr marL="0" lvl="0" indent="0" algn="l" latinLnBrk="1">
                        <a:lnSpc>
                          <a:spcPct val="107000"/>
                        </a:lnSpc>
                        <a:spcAft>
                          <a:spcPts val="800"/>
                        </a:spcAft>
                        <a:buFont typeface="+mj-lt"/>
                        <a:buNone/>
                      </a:pPr>
                      <a:r>
                        <a:rPr lang="en-US" altLang="ko-KR" sz="9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Information Disclosure</a:t>
                      </a:r>
                      <a:r>
                        <a:rPr lang="en-US" altLang="ko-KR" sz="900" b="0" u="none"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t>
                      </a:r>
                      <a:endParaRPr lang="ko-KR" sz="900" b="0" u="none"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dirty="0" smtClean="0">
                          <a:latin typeface="Verdana" panose="020B0604030504040204" pitchFamily="34" charset="0"/>
                          <a:ea typeface="Verdana" panose="020B0604030504040204" pitchFamily="34" charset="0"/>
                        </a:rPr>
                        <a:t>Data transmitted over the network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must be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protected to prevent information disclosure.</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sz="900" b="0" kern="100" dirty="0">
                          <a:solidFill>
                            <a:schemeClr val="tx1"/>
                          </a:solidFill>
                          <a:effectLst/>
                          <a:latin typeface="Verdana" panose="020B0604030504040204" pitchFamily="34" charset="0"/>
                          <a:ea typeface="Verdana" panose="020B0604030504040204" pitchFamily="34" charset="0"/>
                        </a:rPr>
                        <a:t>The communication channel must be encrypted when the captured/recognized image and analyzed result are transmitted. </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62, 63,</a:t>
                      </a:r>
                      <a:r>
                        <a:rPr lang="en-US" altLang="ko-KR" sz="900" b="0" kern="100" baseline="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 64, 66</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19969664"/>
                  </a:ext>
                </a:extLst>
              </a:tr>
              <a:tr h="329086">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rPr>
                        <a:t>TLS 1.2 or higher must be applied.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endParaRPr lang="ko-KR" altLang="ko-KR" sz="1000" b="0" kern="100" dirty="0">
                        <a:solidFill>
                          <a:schemeClr val="tx1"/>
                        </a:solidFill>
                        <a:effectLst/>
                        <a:latin typeface="맑은 고딕" panose="020B0503020000020004" pitchFamily="50" charset="-127"/>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50275635"/>
                  </a:ext>
                </a:extLst>
              </a:tr>
              <a:tr h="344280">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rPr>
                        <a:t>Stored data for face recognition</a:t>
                      </a:r>
                      <a:r>
                        <a:rPr lang="en-US" altLang="ko-KR" sz="900" b="0" kern="100" baseline="0" dirty="0" smtClean="0">
                          <a:solidFill>
                            <a:schemeClr val="tx1"/>
                          </a:solidFill>
                          <a:effectLst/>
                          <a:latin typeface="Verdana" panose="020B0604030504040204" pitchFamily="34" charset="0"/>
                          <a:ea typeface="Verdana" panose="020B0604030504040204" pitchFamily="34" charset="0"/>
                        </a:rPr>
                        <a:t> </a:t>
                      </a:r>
                      <a:r>
                        <a:rPr lang="en-US" altLang="ko-KR" sz="900" b="0" kern="100" dirty="0" smtClean="0">
                          <a:solidFill>
                            <a:schemeClr val="tx1"/>
                          </a:solidFill>
                          <a:effectLst/>
                          <a:latin typeface="Verdana" panose="020B0604030504040204" pitchFamily="34" charset="0"/>
                          <a:ea typeface="Verdana" panose="020B0604030504040204" pitchFamily="34" charset="0"/>
                        </a:rPr>
                        <a:t>must be handled</a:t>
                      </a:r>
                      <a:r>
                        <a:rPr lang="en-US" altLang="ko-KR" sz="900" b="0" kern="100" baseline="0" dirty="0" smtClean="0">
                          <a:solidFill>
                            <a:schemeClr val="tx1"/>
                          </a:solidFill>
                          <a:effectLst/>
                          <a:latin typeface="Verdana" panose="020B0604030504040204" pitchFamily="34" charset="0"/>
                          <a:ea typeface="Verdana" panose="020B0604030504040204" pitchFamily="34" charset="0"/>
                        </a:rPr>
                        <a:t> securely</a:t>
                      </a:r>
                      <a:r>
                        <a:rPr lang="en-US" altLang="ko-KR" sz="900" b="0" kern="100" dirty="0" smtClean="0">
                          <a:solidFill>
                            <a:schemeClr val="tx1"/>
                          </a:solidFill>
                          <a:effectLst/>
                          <a:latin typeface="Verdana" panose="020B0604030504040204" pitchFamily="34" charset="0"/>
                          <a:ea typeface="Verdana" panose="020B0604030504040204" pitchFamily="34" charset="0"/>
                        </a:rPr>
                        <a:t>.</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Contents of database must be encrypted in AES256.</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And, the pass phrase must follow the guide of LG SDL.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117</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72785841"/>
                  </a:ext>
                </a:extLst>
              </a:tr>
              <a:tr h="344280">
                <a:tc vMerge="1">
                  <a:txBody>
                    <a:bodyPr/>
                    <a:lstStyle/>
                    <a:p>
                      <a:pPr latinLnBrk="1"/>
                      <a:endParaRPr lang="ko-KR" altLang="en-US"/>
                    </a:p>
                  </a:txBody>
                  <a:tcPr/>
                </a:tc>
                <a:tc vMerge="1">
                  <a:txBody>
                    <a:bodyPr/>
                    <a:lstStyle/>
                    <a:p>
                      <a:pPr latinLnBrk="1"/>
                      <a:endParaRPr lang="ko-KR" altLang="en-US"/>
                    </a:p>
                  </a:txBody>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The </a:t>
                      </a: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encryption key must NOT be stored as the raw format, and must be protected against the reverse engineering</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138</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5094674"/>
                  </a:ext>
                </a:extLst>
              </a:tr>
              <a:tr h="430251">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Name as a</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input of learning mode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are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allowed o</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nly</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alphabet and digit numbers. Max. length is 16</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70, 71</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Mid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046524907"/>
                  </a:ext>
                </a:extLst>
              </a:tr>
              <a:tr h="519546">
                <a:tc vMerge="1">
                  <a:txBody>
                    <a:bodyPr/>
                    <a:lstStyle/>
                    <a:p>
                      <a:pPr latinLnBrk="1"/>
                      <a:endParaRPr lang="ko-KR" altLang="en-US"/>
                    </a:p>
                  </a:txBody>
                  <a:tcPr/>
                </a:tc>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Database has the size limitation, not to make system disk overflow.</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If the database size is near the limitation, server application must warn to the administrator by email or other ways</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119</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Low</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784366379"/>
                  </a:ext>
                </a:extLst>
              </a:tr>
              <a:tr h="344280">
                <a:tc vMerge="1">
                  <a:txBody>
                    <a:bodyPr/>
                    <a:lstStyle/>
                    <a:p>
                      <a:pPr marL="0" lvl="0" indent="0" algn="l" latinLnBrk="1">
                        <a:lnSpc>
                          <a:spcPct val="107000"/>
                        </a:lnSpc>
                        <a:spcAft>
                          <a:spcPts val="800"/>
                        </a:spcAft>
                        <a:buFont typeface="+mj-lt"/>
                        <a:buNone/>
                      </a:pPr>
                      <a:endParaRPr lang="ko-KR" sz="1000" b="0" u="none"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Information for network connection must NOT be easily found from the client application.</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Client application must hide IP address and port value for the server connection in the source code.</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66</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High</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280">
                <a:tc vMerge="1">
                  <a:txBody>
                    <a:bodyPr/>
                    <a:lstStyle/>
                    <a:p>
                      <a:pPr marL="0" lvl="0" indent="0" algn="l" latinLnBrk="1">
                        <a:lnSpc>
                          <a:spcPct val="107000"/>
                        </a:lnSpc>
                        <a:spcAft>
                          <a:spcPts val="800"/>
                        </a:spcAft>
                        <a:buFont typeface="+mj-lt"/>
                        <a:buNone/>
                      </a:pPr>
                      <a:endParaRPr lang="ko-KR" sz="1000" b="0" u="none"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endParaRPr lang="ko-KR" altLang="ko-KR" sz="1000" b="0" kern="100" dirty="0" smtClean="0">
                        <a:solidFill>
                          <a:schemeClr val="tx1"/>
                        </a:solidFill>
                        <a:effectLst/>
                        <a:latin typeface="맑은 고딕" panose="020B0503020000020004" pitchFamily="50" charset="-127"/>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When client application save the IP address and port for next usage, those information must be hidden.</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66</a:t>
                      </a:r>
                      <a:endParaRPr lang="ko-KR" altLang="ko-KR" sz="9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Mid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7166">
                <a:tc rowSpan="4">
                  <a:txBody>
                    <a:bodyPr/>
                    <a:lstStyle/>
                    <a:p>
                      <a:pPr marL="0" lvl="0" indent="0" algn="l" latinLnBrk="1">
                        <a:lnSpc>
                          <a:spcPct val="107000"/>
                        </a:lnSpc>
                        <a:spcAft>
                          <a:spcPts val="800"/>
                        </a:spcAft>
                        <a:buFont typeface="+mj-lt"/>
                        <a:buNone/>
                      </a:pPr>
                      <a:r>
                        <a:rPr lang="en-US" altLang="ko-KR" sz="9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Spoofing, </a:t>
                      </a: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Elevation of Privilege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lvl="0" indent="0" algn="l" latinLnBrk="1">
                        <a:lnSpc>
                          <a:spcPct val="107000"/>
                        </a:lnSpc>
                        <a:spcAft>
                          <a:spcPts val="800"/>
                        </a:spcAft>
                        <a:buFont typeface="+mj-lt"/>
                        <a:buNone/>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Only authenticated persons can access the server application service of Jetson Nano with the proper access rights.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Force</a:t>
                      </a: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 </a:t>
                      </a:r>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the user to enter credentials and Provide</a:t>
                      </a: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 g</a:t>
                      </a:r>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ranting/denying</a:t>
                      </a: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 </a:t>
                      </a:r>
                      <a:r>
                        <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rPr>
                        <a:t>the access to GSC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69</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91021948"/>
                  </a:ext>
                </a:extLst>
              </a:tr>
              <a:tr h="301336">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User ID and password are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allowed o</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nly</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alphabet and digit numbers. Max. length is 16.</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70, 71</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Mid</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3291">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u="none" strike="noStrike" kern="1200" baseline="0" dirty="0" smtClean="0">
                          <a:solidFill>
                            <a:schemeClr val="dk1"/>
                          </a:solidFill>
                          <a:effectLst/>
                          <a:latin typeface="Verdana" panose="020B0604030504040204" pitchFamily="34" charset="0"/>
                          <a:ea typeface="Verdana" panose="020B0604030504040204" pitchFamily="34" charset="0"/>
                          <a:cs typeface="+mn-cs"/>
                        </a:rPr>
                        <a:t>Provide limited operating privilege by user accounts.</a:t>
                      </a:r>
                      <a:endParaRPr lang="en-US" altLang="ko-KR" sz="900" u="none" strike="noStrike" kern="1200" dirty="0" smtClean="0">
                        <a:solidFill>
                          <a:schemeClr val="dk1"/>
                        </a:solidFill>
                        <a:effectLst/>
                        <a:latin typeface="Verdana" panose="020B0604030504040204" pitchFamily="34" charset="0"/>
                        <a:ea typeface="Verdana" panose="020B0604030504040204" pitchFamily="34" charset="0"/>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69, 70, 71</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Low</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50575198"/>
                  </a:ext>
                </a:extLst>
              </a:tr>
              <a:tr h="653735">
                <a:tc vMerge="1">
                  <a:txBody>
                    <a:bodyPr/>
                    <a:lstStyle/>
                    <a:p>
                      <a:pPr latinLnBrk="1"/>
                      <a:endParaRPr lang="ko-KR" altLang="en-US"/>
                    </a:p>
                  </a:txBody>
                  <a:tcPr/>
                </a:tc>
                <a:tc vMerge="1">
                  <a:txBody>
                    <a:bodyPr/>
                    <a:lstStyle/>
                    <a:p>
                      <a:pPr latinLnBrk="1"/>
                      <a:endParaRPr lang="ko-KR" altLang="en-US"/>
                    </a:p>
                  </a:txBody>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manage the password for the authentication as the hashed format, and compare the input password from the client application after hashing.</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136</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317531961"/>
                  </a:ext>
                </a:extLst>
              </a:tr>
            </a:tbl>
          </a:graphicData>
        </a:graphic>
      </p:graphicFrame>
    </p:spTree>
    <p:extLst>
      <p:ext uri="{BB962C8B-B14F-4D97-AF65-F5344CB8AC3E}">
        <p14:creationId xmlns:p14="http://schemas.microsoft.com/office/powerpoint/2010/main" val="2493827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a:latin typeface="Verdana" panose="020B0604030504040204" pitchFamily="34" charset="0"/>
                <a:ea typeface="Verdana" panose="020B0604030504040204" pitchFamily="34" charset="0"/>
              </a:rPr>
              <a:t>Security Requirements (</a:t>
            </a:r>
            <a:r>
              <a:rPr lang="en-US" altLang="ko-KR" sz="2000" b="1" dirty="0" smtClean="0">
                <a:latin typeface="Verdana" panose="020B0604030504040204" pitchFamily="34" charset="0"/>
                <a:ea typeface="Verdana" panose="020B0604030504040204" pitchFamily="34" charset="0"/>
              </a:rPr>
              <a:t>SQUARE-Lite)</a:t>
            </a:r>
            <a:endParaRPr lang="ko-KR" altLang="en-US" sz="2000" b="1" dirty="0">
              <a:latin typeface="Verdana" panose="020B0604030504040204" pitchFamily="34" charset="0"/>
            </a:endParaRPr>
          </a:p>
        </p:txBody>
      </p:sp>
      <p:sp>
        <p:nvSpPr>
          <p:cNvPr id="3" name="직사각형 2"/>
          <p:cNvSpPr/>
          <p:nvPr/>
        </p:nvSpPr>
        <p:spPr>
          <a:xfrm>
            <a:off x="721177" y="878590"/>
            <a:ext cx="9889402" cy="369332"/>
          </a:xfrm>
          <a:prstGeom prst="rect">
            <a:avLst/>
          </a:prstGeom>
        </p:spPr>
        <p:txBody>
          <a:bodyPr wrap="square">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4. </a:t>
            </a:r>
            <a:r>
              <a:rPr lang="en-US" altLang="ko-KR" dirty="0">
                <a:latin typeface="Verdana" panose="020B0604030504040204" pitchFamily="34" charset="0"/>
                <a:ea typeface="Verdana" panose="020B0604030504040204" pitchFamily="34" charset="0"/>
              </a:rPr>
              <a:t>Elicit security requirements</a:t>
            </a:r>
            <a:endParaRPr lang="ko-KR" altLang="ko-KR" dirty="0">
              <a:latin typeface="Verdana" panose="020B0604030504040204" pitchFamily="34" charset="0"/>
              <a:ea typeface="Arial Unicode MS" panose="020B0604020202020204" pitchFamily="50" charset="-127"/>
              <a:cs typeface="Arial Unicode MS" panose="020B0604020202020204" pitchFamily="50" charset="-127"/>
            </a:endParaRPr>
          </a:p>
        </p:txBody>
      </p:sp>
      <p:graphicFrame>
        <p:nvGraphicFramePr>
          <p:cNvPr id="6" name="표 5">
            <a:extLst>
              <a:ext uri="{FF2B5EF4-FFF2-40B4-BE49-F238E27FC236}">
                <a16:creationId xmlns:a16="http://schemas.microsoft.com/office/drawing/2014/main" xmlns="" id="{7CCF6B7A-2DBB-4FFF-B6BA-A3E96DD77675}"/>
              </a:ext>
            </a:extLst>
          </p:cNvPr>
          <p:cNvGraphicFramePr>
            <a:graphicFrameLocks noGrp="1"/>
          </p:cNvGraphicFramePr>
          <p:nvPr>
            <p:extLst>
              <p:ext uri="{D42A27DB-BD31-4B8C-83A1-F6EECF244321}">
                <p14:modId xmlns:p14="http://schemas.microsoft.com/office/powerpoint/2010/main" val="1957715832"/>
              </p:ext>
            </p:extLst>
          </p:nvPr>
        </p:nvGraphicFramePr>
        <p:xfrm>
          <a:off x="564205" y="1412655"/>
          <a:ext cx="10814036" cy="5081869"/>
        </p:xfrm>
        <a:graphic>
          <a:graphicData uri="http://schemas.openxmlformats.org/drawingml/2006/table">
            <a:tbl>
              <a:tblPr firstRow="1" firstCol="1" bandRow="1">
                <a:tableStyleId>{5C22544A-7EE6-4342-B048-85BDC9FD1C3A}</a:tableStyleId>
              </a:tblPr>
              <a:tblGrid>
                <a:gridCol w="980583"/>
                <a:gridCol w="2770450">
                  <a:extLst>
                    <a:ext uri="{9D8B030D-6E8A-4147-A177-3AD203B41FA5}">
                      <a16:colId xmlns:a16="http://schemas.microsoft.com/office/drawing/2014/main" xmlns="" val="766603516"/>
                    </a:ext>
                  </a:extLst>
                </a:gridCol>
                <a:gridCol w="4497755">
                  <a:extLst>
                    <a:ext uri="{9D8B030D-6E8A-4147-A177-3AD203B41FA5}">
                      <a16:colId xmlns:a16="http://schemas.microsoft.com/office/drawing/2014/main" xmlns="" val="2592957686"/>
                    </a:ext>
                  </a:extLst>
                </a:gridCol>
                <a:gridCol w="1285511"/>
                <a:gridCol w="1279737"/>
              </a:tblGrid>
              <a:tr h="402173">
                <a:tc>
                  <a:txBody>
                    <a:bodyPr/>
                    <a:lstStyle/>
                    <a:p>
                      <a:pPr algn="just"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Category</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1)</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sz="900" b="1" kern="100" dirty="0">
                          <a:solidFill>
                            <a:schemeClr val="tx1"/>
                          </a:solidFill>
                          <a:effectLst/>
                          <a:latin typeface="Verdana" panose="020B0604030504040204" pitchFamily="34" charset="0"/>
                          <a:ea typeface="Verdana" panose="020B0604030504040204" pitchFamily="34" charset="0"/>
                        </a:rPr>
                        <a:t>Security Requirements (Level 2)</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Related threat id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Priority</a:t>
                      </a:r>
                      <a:b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 Mid,</a:t>
                      </a:r>
                      <a:r>
                        <a:rPr lang="en-US" altLang="ko-KR" sz="9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Low)</a:t>
                      </a:r>
                      <a:endParaRPr lang="ko-KR" altLang="ko-KR" sz="900" b="1"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173794297"/>
                  </a:ext>
                </a:extLst>
              </a:tr>
              <a:tr h="701848">
                <a:tc rowSpan="2">
                  <a:txBody>
                    <a:bodyPr/>
                    <a:lstStyle/>
                    <a:p>
                      <a:pPr marL="0" lvl="0" indent="0" algn="l" latinLnBrk="1">
                        <a:lnSpc>
                          <a:spcPct val="107000"/>
                        </a:lnSpc>
                        <a:spcAft>
                          <a:spcPts val="800"/>
                        </a:spcAft>
                        <a:buFont typeface="+mj-lt"/>
                        <a:buNone/>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Tampering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lvl="0" indent="0" algn="l" latinLnBrk="1">
                        <a:lnSpc>
                          <a:spcPct val="107000"/>
                        </a:lnSpc>
                        <a:spcAft>
                          <a:spcPts val="800"/>
                        </a:spcAft>
                        <a:buFont typeface="+mj-lt"/>
                        <a:buNone/>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transfer only the requested data to the client application.</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Response commands which the server application transfers should contain the same request command type from the client applications</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64</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650206783"/>
                  </a:ext>
                </a:extLst>
              </a:tr>
              <a:tr h="462913">
                <a:tc vMerge="1">
                  <a:txBody>
                    <a:bodyPr/>
                    <a:lstStyle/>
                    <a:p>
                      <a:pPr latinLnBrk="1"/>
                      <a:endParaRPr lang="ko-KR" altLang="en-US"/>
                    </a:p>
                  </a:txBody>
                  <a:tcPr/>
                </a:tc>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Whenever the client application receives the response command, client application should check if its command type is the same as the original requested command type.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64</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736946113"/>
                  </a:ext>
                </a:extLst>
              </a:tr>
              <a:tr h="459802">
                <a:tc>
                  <a:txBody>
                    <a:bodyPr/>
                    <a:lstStyle/>
                    <a:p>
                      <a:pPr marL="0" lvl="0" indent="0" algn="l" latinLnBrk="1">
                        <a:lnSpc>
                          <a:spcPct val="107000"/>
                        </a:lnSpc>
                        <a:spcAft>
                          <a:spcPts val="800"/>
                        </a:spcAft>
                        <a:buFont typeface="+mj-lt"/>
                        <a:buNone/>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Denial</a:t>
                      </a:r>
                      <a:r>
                        <a:rPr lang="en-US" altLang="ko-KR" sz="9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of Service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latinLnBrk="1">
                        <a:lnSpc>
                          <a:spcPct val="107000"/>
                        </a:lnSpc>
                        <a:spcAft>
                          <a:spcPts val="800"/>
                        </a:spcAft>
                        <a:buFont typeface="+mj-lt"/>
                        <a:buNone/>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always provide the stable services when the client application tries to connect and requests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can prohibit the maximum service connections to provide the stable services</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(Max</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 1)</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67, 68</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69886931"/>
                  </a:ext>
                </a:extLst>
              </a:tr>
              <a:tr h="774868">
                <a:tc rowSpan="5">
                  <a:txBody>
                    <a:bodyPr/>
                    <a:lstStyle/>
                    <a:p>
                      <a:pPr marL="0" lvl="0" indent="0" algn="l" latinLnBrk="1">
                        <a:lnSpc>
                          <a:spcPct val="107000"/>
                        </a:lnSpc>
                        <a:spcAft>
                          <a:spcPts val="800"/>
                        </a:spcAft>
                        <a:buFont typeface="+mj-lt"/>
                        <a:buNone/>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Repudiation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All server/client application activities should be logged. But the sensitive data must NOT be included in the log.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All activities of the server application must be recorded as the log file, except of the repeatedly transferred message (e.g. ‘RUN’ and ‘Test Run’ mode)</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 Instead, the started time of the repeatedly transferred message should be recorded without sensitive information.</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65</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5751761"/>
                  </a:ext>
                </a:extLst>
              </a:tr>
              <a:tr h="774868">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All activities of the client application must be recorded as the log file, except of the repeatedly received message (e.g. ‘RUN” and ‘Test Run’ mode)</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 Instead, the started time of the repeatedly transferred message should be recorded without sensitive information.</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76</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Mid</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320620798"/>
                  </a:ext>
                </a:extLst>
              </a:tr>
              <a:tr h="456416">
                <a:tc vMerge="1">
                  <a:txBody>
                    <a:bodyPr/>
                    <a:lstStyle/>
                    <a:p>
                      <a:pPr latinLnBrk="1"/>
                      <a:endParaRPr lang="ko-KR" altLang="en-US"/>
                    </a:p>
                  </a:txBody>
                  <a:tcPr/>
                </a:tc>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Any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sensitive data (</a:t>
                      </a: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e.g. password) must NOT be recorded into the log file</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X</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High</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272799573"/>
                  </a:ext>
                </a:extLst>
              </a:tr>
              <a:tr h="666829">
                <a:tc vMerge="1">
                  <a:txBody>
                    <a:bodyPr/>
                    <a:lstStyle/>
                    <a:p>
                      <a:pPr latinLnBrk="1"/>
                      <a:endParaRPr lang="ko-KR" altLang="en-US"/>
                    </a:p>
                  </a:txBody>
                  <a:tcPr/>
                </a:tc>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Logging file has the size limitation, not to make system disk overflow.</a:t>
                      </a:r>
                      <a:b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b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If the file size is near the limitation, server application must warn to the administrator by email or other ways.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67, 68</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Low</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3264104733"/>
                  </a:ext>
                </a:extLst>
              </a:tr>
              <a:tr h="382152">
                <a:tc vMerge="1">
                  <a:txBody>
                    <a:bodyPr/>
                    <a:lstStyle/>
                    <a:p>
                      <a:pPr latinLnBrk="1"/>
                      <a:endParaRPr lang="ko-KR" altLang="en-US"/>
                    </a:p>
                  </a:txBody>
                  <a:tcPr/>
                </a:tc>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Server application must check if the logging file is not a linked file.</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X</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Low</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2338793172"/>
                  </a:ext>
                </a:extLst>
              </a:tr>
            </a:tbl>
          </a:graphicData>
        </a:graphic>
      </p:graphicFrame>
    </p:spTree>
    <p:extLst>
      <p:ext uri="{BB962C8B-B14F-4D97-AF65-F5344CB8AC3E}">
        <p14:creationId xmlns:p14="http://schemas.microsoft.com/office/powerpoint/2010/main" val="675636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구름 6"/>
          <p:cNvSpPr/>
          <p:nvPr/>
        </p:nvSpPr>
        <p:spPr>
          <a:xfrm>
            <a:off x="4902199" y="1482759"/>
            <a:ext cx="2000663" cy="85344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Network</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11" name="직선 화살표 연결선 10"/>
          <p:cNvCxnSpPr/>
          <p:nvPr/>
        </p:nvCxnSpPr>
        <p:spPr>
          <a:xfrm>
            <a:off x="6941574" y="1895167"/>
            <a:ext cx="1326271" cy="1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62712" y="2423870"/>
            <a:ext cx="3204082" cy="646331"/>
          </a:xfrm>
          <a:prstGeom prst="rect">
            <a:avLst/>
          </a:prstGeom>
          <a:noFill/>
        </p:spPr>
        <p:txBody>
          <a:bodyPr wrap="none" rtlCol="0">
            <a:spAutoFit/>
          </a:bodyPr>
          <a:lstStyle/>
          <a:p>
            <a:pPr marL="285750" indent="-285750">
              <a:buFontTx/>
              <a:buChar char="-"/>
            </a:pPr>
            <a:r>
              <a:rPr lang="en-US" altLang="ko-KR" dirty="0" smtClean="0">
                <a:solidFill>
                  <a:srgbClr val="FFC000"/>
                </a:solidFill>
                <a:latin typeface="Verdana" panose="020B0604030504040204" pitchFamily="34" charset="0"/>
                <a:ea typeface="Verdana" panose="020B0604030504040204" pitchFamily="34" charset="0"/>
                <a:cs typeface="Arial Unicode MS" panose="020B0604020202020204" pitchFamily="50" charset="-127"/>
              </a:rPr>
              <a:t>Secure Connection</a:t>
            </a:r>
          </a:p>
          <a:p>
            <a:pPr marL="285750" indent="-285750">
              <a:buFontTx/>
              <a:buChar char="-"/>
            </a:pPr>
            <a:r>
              <a:rPr lang="en-US" altLang="ko-KR" dirty="0" smtClean="0">
                <a:latin typeface="Verdana" panose="020B0604030504040204" pitchFamily="34" charset="0"/>
                <a:ea typeface="Verdana" panose="020B0604030504040204" pitchFamily="34" charset="0"/>
                <a:cs typeface="Arial Unicode MS" panose="020B0604020202020204" pitchFamily="50" charset="-127"/>
              </a:rPr>
              <a:t>Non-Secure Connection</a:t>
            </a:r>
            <a:endParaRPr lang="ko-KR" altLang="en-US">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22" name="TextBox 21"/>
          <p:cNvSpPr txBox="1"/>
          <p:nvPr/>
        </p:nvSpPr>
        <p:spPr>
          <a:xfrm>
            <a:off x="7088226" y="1483908"/>
            <a:ext cx="624210" cy="369332"/>
          </a:xfrm>
          <a:prstGeom prst="rect">
            <a:avLst/>
          </a:prstGeom>
          <a:noFill/>
        </p:spPr>
        <p:txBody>
          <a:bodyPr wrap="none" rtlCol="0">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TCP</a:t>
            </a:r>
            <a:endParaRPr lang="ko-KR" altLang="en-US">
              <a:latin typeface="Verdana" panose="020B0604030504040204" pitchFamily="34" charset="0"/>
              <a:ea typeface="Arial Unicode MS" panose="020B0604020202020204" pitchFamily="50" charset="-127"/>
              <a:cs typeface="Arial Unicode MS" panose="020B0604020202020204" pitchFamily="50" charset="-127"/>
            </a:endParaRPr>
          </a:p>
        </p:txBody>
      </p:sp>
      <p:grpSp>
        <p:nvGrpSpPr>
          <p:cNvPr id="2" name="그룹 1"/>
          <p:cNvGrpSpPr/>
          <p:nvPr/>
        </p:nvGrpSpPr>
        <p:grpSpPr>
          <a:xfrm>
            <a:off x="840844" y="942208"/>
            <a:ext cx="2924399" cy="5392689"/>
            <a:chOff x="8260689" y="918781"/>
            <a:chExt cx="2924399" cy="5677988"/>
          </a:xfrm>
        </p:grpSpPr>
        <p:sp>
          <p:nvSpPr>
            <p:cNvPr id="6" name="직사각형 5"/>
            <p:cNvSpPr/>
            <p:nvPr/>
          </p:nvSpPr>
          <p:spPr>
            <a:xfrm>
              <a:off x="8260689" y="918781"/>
              <a:ext cx="2924399" cy="5677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29" name="직사각형 28"/>
            <p:cNvSpPr/>
            <p:nvPr/>
          </p:nvSpPr>
          <p:spPr>
            <a:xfrm>
              <a:off x="8491333" y="1017155"/>
              <a:ext cx="2287763" cy="523220"/>
            </a:xfrm>
            <a:prstGeom prst="rect">
              <a:avLst/>
            </a:prstGeom>
          </p:spPr>
          <p:txBody>
            <a:bodyPr wrap="square">
              <a:spAutoFit/>
            </a:bodyPr>
            <a:lstStyle/>
            <a:p>
              <a:pPr algn="ctr"/>
              <a:r>
                <a:rPr lang="en-US" altLang="ko-KR" sz="14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User Display &amp; System Control Application</a:t>
              </a:r>
              <a:endParaRPr lang="ko-KR" altLang="en-US" sz="140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6" name="직사각형 35"/>
            <p:cNvSpPr/>
            <p:nvPr/>
          </p:nvSpPr>
          <p:spPr>
            <a:xfrm>
              <a:off x="8491333" y="2181851"/>
              <a:ext cx="2471765" cy="5987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baseline="30000" dirty="0" smtClean="0">
                  <a:latin typeface="Verdana" panose="020B0604030504040204" pitchFamily="34" charset="0"/>
                  <a:ea typeface="Verdana" panose="020B0604030504040204" pitchFamily="34" charset="0"/>
                  <a:cs typeface="Arial Unicode MS" panose="020B0604020202020204" pitchFamily="50" charset="-127"/>
                </a:rPr>
                <a:t>7)</a:t>
              </a:r>
              <a:r>
                <a:rPr lang="en-US" altLang="ko-KR"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Receive Result and Display</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7" name="직사각형 36"/>
            <p:cNvSpPr/>
            <p:nvPr/>
          </p:nvSpPr>
          <p:spPr>
            <a:xfrm>
              <a:off x="8491332" y="2927268"/>
              <a:ext cx="2471765" cy="598721"/>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6)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Communication Mode Control</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8" name="직사각형 37"/>
            <p:cNvSpPr/>
            <p:nvPr/>
          </p:nvSpPr>
          <p:spPr>
            <a:xfrm>
              <a:off x="8491332" y="3672685"/>
              <a:ext cx="2471765" cy="598721"/>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5)</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 Operation </a:t>
              </a:r>
              <a:b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b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Mode Control</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27" name="직사각형 26"/>
            <p:cNvSpPr/>
            <p:nvPr/>
          </p:nvSpPr>
          <p:spPr>
            <a:xfrm>
              <a:off x="8487007" y="4506184"/>
              <a:ext cx="2471765" cy="598721"/>
            </a:xfrm>
            <a:prstGeom prst="rect">
              <a:avLst/>
            </a:prstGeom>
            <a:solidFill>
              <a:srgbClr val="FFC000"/>
            </a:solidFill>
            <a:ln>
              <a:prstDash val="soli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aseline="30000" dirty="0" smtClean="0">
                  <a:latin typeface="Verdana" panose="020B0604030504040204" pitchFamily="34" charset="0"/>
                  <a:ea typeface="Verdana" panose="020B0604030504040204" pitchFamily="34" charset="0"/>
                  <a:cs typeface="Arial Unicode MS" panose="020B0604020202020204" pitchFamily="50" charset="-127"/>
                </a:rPr>
                <a:t>4)</a:t>
              </a:r>
              <a:r>
                <a:rPr lang="en-US" altLang="ko-KR" sz="12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User Authentication</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grpSp>
      <p:sp>
        <p:nvSpPr>
          <p:cNvPr id="4" name="직사각형 3"/>
          <p:cNvSpPr/>
          <p:nvPr/>
        </p:nvSpPr>
        <p:spPr>
          <a:xfrm>
            <a:off x="7897800" y="942208"/>
            <a:ext cx="3249077" cy="53926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9" name="직선 화살표 연결선 8"/>
          <p:cNvCxnSpPr/>
          <p:nvPr/>
        </p:nvCxnSpPr>
        <p:spPr>
          <a:xfrm>
            <a:off x="3793374" y="1890600"/>
            <a:ext cx="1097208" cy="126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29522" y="1404662"/>
            <a:ext cx="624210" cy="369332"/>
          </a:xfrm>
          <a:prstGeom prst="rect">
            <a:avLst/>
          </a:prstGeom>
          <a:noFill/>
        </p:spPr>
        <p:txBody>
          <a:bodyPr wrap="none" rtlCol="0">
            <a:spAutoFit/>
          </a:bodyPr>
          <a:lstStyle/>
          <a:p>
            <a:r>
              <a:rPr lang="en-US" altLang="ko-KR" dirty="0" smtClean="0">
                <a:latin typeface="Verdana" panose="020B0604030504040204" pitchFamily="34" charset="0"/>
                <a:ea typeface="Verdana" panose="020B0604030504040204" pitchFamily="34" charset="0"/>
                <a:cs typeface="Arial Unicode MS" panose="020B0604020202020204" pitchFamily="50" charset="-127"/>
              </a:rPr>
              <a:t>TCP</a:t>
            </a:r>
            <a:endParaRPr lang="ko-KR" altLang="en-US">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0" name="직사각형 29"/>
          <p:cNvSpPr/>
          <p:nvPr/>
        </p:nvSpPr>
        <p:spPr>
          <a:xfrm>
            <a:off x="8328571" y="1036984"/>
            <a:ext cx="2301968" cy="553357"/>
          </a:xfrm>
          <a:prstGeom prst="rect">
            <a:avLst/>
          </a:prstGeom>
        </p:spPr>
        <p:txBody>
          <a:bodyPr wrap="square">
            <a:spAutoFit/>
          </a:bodyPr>
          <a:lstStyle/>
          <a:p>
            <a:pPr latinLnBrk="0">
              <a:lnSpc>
                <a:spcPct val="107000"/>
              </a:lnSpc>
              <a:spcAft>
                <a:spcPts val="800"/>
              </a:spcAf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Camera &amp; Image Analysis Application</a:t>
            </a:r>
            <a:endParaRPr lang="ko-KR" altLang="ko-KR" sz="900" kern="1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1" name="직사각형 30"/>
          <p:cNvSpPr/>
          <p:nvPr/>
        </p:nvSpPr>
        <p:spPr>
          <a:xfrm>
            <a:off x="8273030" y="3562876"/>
            <a:ext cx="2471766" cy="6105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aseline="30000" dirty="0" smtClean="0">
                <a:latin typeface="Verdana" panose="020B0604030504040204" pitchFamily="34" charset="0"/>
                <a:ea typeface="Verdana" panose="020B0604030504040204" pitchFamily="34" charset="0"/>
                <a:cs typeface="Arial Unicode MS" panose="020B0604020202020204" pitchFamily="50" charset="-127"/>
              </a:rPr>
              <a:t>1)</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Image Capture from Camera</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2" name="직사각형 31"/>
          <p:cNvSpPr/>
          <p:nvPr/>
        </p:nvSpPr>
        <p:spPr>
          <a:xfrm>
            <a:off x="8273031" y="2724871"/>
            <a:ext cx="2471765" cy="5987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a:latin typeface="Verdana" panose="020B0604030504040204" pitchFamily="34" charset="0"/>
                <a:ea typeface="Verdana" panose="020B0604030504040204" pitchFamily="34" charset="0"/>
                <a:cs typeface="Arial Unicode MS" panose="020B0604020202020204" pitchFamily="50" charset="-127"/>
              </a:rPr>
              <a:t>2</a:t>
            </a: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Image Recognition</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3" name="직사각형 32"/>
          <p:cNvSpPr/>
          <p:nvPr/>
        </p:nvSpPr>
        <p:spPr>
          <a:xfrm>
            <a:off x="8273031" y="2019227"/>
            <a:ext cx="2471765" cy="59872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600" baseline="30000" dirty="0" smtClean="0">
                <a:latin typeface="Verdana" panose="020B0604030504040204" pitchFamily="34" charset="0"/>
                <a:ea typeface="Verdana" panose="020B0604030504040204" pitchFamily="34" charset="0"/>
                <a:cs typeface="Arial Unicode MS" panose="020B0604020202020204" pitchFamily="50" charset="-127"/>
              </a:rPr>
              <a:t>3)</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Transfer Analyzed Result &amp; Image</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5" name="원통 34"/>
          <p:cNvSpPr/>
          <p:nvPr/>
        </p:nvSpPr>
        <p:spPr>
          <a:xfrm>
            <a:off x="8150139" y="5497790"/>
            <a:ext cx="1018494" cy="74676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Image</a:t>
            </a:r>
            <a:b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b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DB</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39" name="직사각형 38"/>
          <p:cNvSpPr/>
          <p:nvPr/>
        </p:nvSpPr>
        <p:spPr>
          <a:xfrm>
            <a:off x="8273030" y="4410779"/>
            <a:ext cx="2413051" cy="598721"/>
          </a:xfrm>
          <a:prstGeom prst="rect">
            <a:avLst/>
          </a:prstGeom>
          <a:solidFill>
            <a:srgbClr val="FFC000"/>
          </a:solidFill>
          <a:ln>
            <a:prstDash val="soli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aseline="30000" dirty="0" smtClean="0">
                <a:latin typeface="Verdana" panose="020B0604030504040204" pitchFamily="34" charset="0"/>
                <a:ea typeface="Verdana" panose="020B0604030504040204" pitchFamily="34" charset="0"/>
                <a:cs typeface="Arial Unicode MS" panose="020B0604020202020204" pitchFamily="50" charset="-127"/>
              </a:rPr>
              <a:t>4)</a:t>
            </a:r>
            <a:r>
              <a:rPr lang="en-US" altLang="ko-KR" sz="12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600" dirty="0" smtClean="0">
                <a:latin typeface="Verdana" panose="020B0604030504040204" pitchFamily="34" charset="0"/>
                <a:ea typeface="Verdana" panose="020B0604030504040204" pitchFamily="34" charset="0"/>
                <a:cs typeface="Arial Unicode MS" panose="020B0604020202020204" pitchFamily="50" charset="-127"/>
              </a:rPr>
              <a:t>User Authentication</a:t>
            </a:r>
            <a:endParaRPr lang="ko-KR" altLang="en-US" sz="1600">
              <a:latin typeface="Verdana" panose="020B0604030504040204" pitchFamily="34" charset="0"/>
              <a:ea typeface="Arial Unicode MS" panose="020B0604020202020204" pitchFamily="50" charset="-127"/>
              <a:cs typeface="Arial Unicode MS" panose="020B0604020202020204" pitchFamily="50" charset="-127"/>
            </a:endParaRPr>
          </a:p>
        </p:txBody>
      </p:sp>
      <p:sp>
        <p:nvSpPr>
          <p:cNvPr id="40" name="원통 39"/>
          <p:cNvSpPr/>
          <p:nvPr/>
        </p:nvSpPr>
        <p:spPr>
          <a:xfrm>
            <a:off x="9790610" y="5513743"/>
            <a:ext cx="895471" cy="746760"/>
          </a:xfrm>
          <a:prstGeom prst="can">
            <a:avLst/>
          </a:prstGeom>
          <a:solidFill>
            <a:srgbClr val="FEC20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User</a:t>
            </a:r>
            <a:b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b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DB</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14" name="꺾인 연결선 13"/>
          <p:cNvCxnSpPr>
            <a:stCxn id="39" idx="3"/>
          </p:cNvCxnSpPr>
          <p:nvPr/>
        </p:nvCxnSpPr>
        <p:spPr>
          <a:xfrm flipH="1">
            <a:off x="10227412" y="4710140"/>
            <a:ext cx="458669" cy="907251"/>
          </a:xfrm>
          <a:prstGeom prst="bentConnector4">
            <a:avLst>
              <a:gd name="adj1" fmla="val -49840"/>
              <a:gd name="adj2" fmla="val 6649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꺾인 연결선 41"/>
          <p:cNvCxnSpPr>
            <a:stCxn id="31" idx="1"/>
            <a:endCxn id="35" idx="1"/>
          </p:cNvCxnSpPr>
          <p:nvPr/>
        </p:nvCxnSpPr>
        <p:spPr>
          <a:xfrm rot="10800000" flipH="1" flipV="1">
            <a:off x="8273030" y="3868132"/>
            <a:ext cx="386356" cy="1629658"/>
          </a:xfrm>
          <a:prstGeom prst="bentConnector4">
            <a:avLst>
              <a:gd name="adj1" fmla="val -59168"/>
              <a:gd name="adj2" fmla="val 8324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제목 1"/>
          <p:cNvSpPr txBox="1">
            <a:spLocks/>
          </p:cNvSpPr>
          <p:nvPr/>
        </p:nvSpPr>
        <p:spPr>
          <a:xfrm>
            <a:off x="-40788" y="346633"/>
            <a:ext cx="4303500" cy="46522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2000" b="1" dirty="0">
                <a:latin typeface="Verdana" panose="020B0604030504040204" pitchFamily="34" charset="0"/>
                <a:ea typeface="Verdana" panose="020B0604030504040204" pitchFamily="34" charset="0"/>
              </a:rPr>
              <a:t>Architecture</a:t>
            </a:r>
            <a:r>
              <a:rPr lang="en-US" altLang="ko-KR" sz="2000" dirty="0">
                <a:latin typeface="Verdana" panose="020B0604030504040204" pitchFamily="34" charset="0"/>
                <a:ea typeface="Verdana" panose="020B0604030504040204" pitchFamily="34" charset="0"/>
              </a:rPr>
              <a:t> </a:t>
            </a:r>
            <a:r>
              <a:rPr lang="en-US" altLang="ko-KR" sz="2000" b="1" dirty="0">
                <a:latin typeface="Verdana" panose="020B0604030504040204" pitchFamily="34" charset="0"/>
                <a:ea typeface="Verdana" panose="020B0604030504040204" pitchFamily="34" charset="0"/>
              </a:rPr>
              <a:t>Diagram</a:t>
            </a:r>
            <a:endParaRPr lang="ko-KR" altLang="en-US" sz="2000" b="1" dirty="0">
              <a:latin typeface="Verdana" panose="020B0604030504040204" pitchFamily="34" charset="0"/>
              <a:ea typeface="Verdana" panose="020B0604030504040204" pitchFamily="34" charset="0"/>
            </a:endParaRPr>
          </a:p>
        </p:txBody>
      </p:sp>
      <p:sp>
        <p:nvSpPr>
          <p:cNvPr id="26" name="Google Shape;88;p13"/>
          <p:cNvSpPr txBox="1"/>
          <p:nvPr/>
        </p:nvSpPr>
        <p:spPr>
          <a:xfrm>
            <a:off x="8150139" y="6326107"/>
            <a:ext cx="2744400" cy="451302"/>
          </a:xfrm>
          <a:prstGeom prst="rect">
            <a:avLst/>
          </a:prstGeom>
          <a:noFill/>
          <a:ln>
            <a:noFill/>
          </a:ln>
        </p:spPr>
        <p:txBody>
          <a:bodyPr spcFirstLastPara="1" wrap="square" lIns="121900" tIns="121900" rIns="121900" bIns="121900" anchor="t" anchorCtr="0">
            <a:spAutoFit/>
          </a:bodyPr>
          <a:lstStyle/>
          <a:p>
            <a:pPr algn="ctr"/>
            <a:r>
              <a:rPr lang="en-US" altLang="ko" sz="1333" b="1" dirty="0"/>
              <a:t>GSS (Gate System Server) </a:t>
            </a:r>
            <a:endParaRPr sz="1333" b="1" dirty="0"/>
          </a:p>
        </p:txBody>
      </p:sp>
      <p:sp>
        <p:nvSpPr>
          <p:cNvPr id="28" name="Google Shape;89;p13"/>
          <p:cNvSpPr txBox="1"/>
          <p:nvPr/>
        </p:nvSpPr>
        <p:spPr>
          <a:xfrm>
            <a:off x="930843" y="6334897"/>
            <a:ext cx="2744400" cy="451302"/>
          </a:xfrm>
          <a:prstGeom prst="rect">
            <a:avLst/>
          </a:prstGeom>
          <a:noFill/>
          <a:ln>
            <a:noFill/>
          </a:ln>
        </p:spPr>
        <p:txBody>
          <a:bodyPr spcFirstLastPara="1" wrap="square" lIns="121900" tIns="121900" rIns="121900" bIns="121900" anchor="t" anchorCtr="0">
            <a:spAutoFit/>
          </a:bodyPr>
          <a:lstStyle/>
          <a:p>
            <a:pPr algn="ctr"/>
            <a:r>
              <a:rPr lang="en-US" altLang="ko" sz="1333" b="1" dirty="0"/>
              <a:t>GSC (Gate System Client)</a:t>
            </a:r>
            <a:endParaRPr sz="1333" b="1" dirty="0"/>
          </a:p>
        </p:txBody>
      </p:sp>
    </p:spTree>
    <p:extLst>
      <p:ext uri="{BB962C8B-B14F-4D97-AF65-F5344CB8AC3E}">
        <p14:creationId xmlns:p14="http://schemas.microsoft.com/office/powerpoint/2010/main" val="2966638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80" name="Google Shape;80;p13"/>
          <p:cNvSpPr txBox="1"/>
          <p:nvPr/>
        </p:nvSpPr>
        <p:spPr>
          <a:xfrm>
            <a:off x="790829" y="732231"/>
            <a:ext cx="6302800" cy="523180"/>
          </a:xfrm>
          <a:prstGeom prst="rect">
            <a:avLst/>
          </a:prstGeom>
          <a:noFill/>
          <a:ln>
            <a:noFill/>
          </a:ln>
        </p:spPr>
        <p:txBody>
          <a:bodyPr spcFirstLastPara="1" wrap="square" lIns="121900" tIns="121900" rIns="121900" bIns="121900" anchor="t" anchorCtr="0">
            <a:spAutoFit/>
          </a:bodyPr>
          <a:lstStyle/>
          <a:p>
            <a:r>
              <a:rPr lang="en-US" altLang="ko" dirty="0">
                <a:latin typeface="Verdana" panose="020B0604030504040204" pitchFamily="34" charset="0"/>
                <a:ea typeface="Verdana" panose="020B0604030504040204" pitchFamily="34" charset="0"/>
              </a:rPr>
              <a:t>1. Initial SW Architecture</a:t>
            </a:r>
            <a:endParaRPr dirty="0">
              <a:latin typeface="Verdana" panose="020B0604030504040204" pitchFamily="34" charset="0"/>
              <a:ea typeface="Verdana" panose="020B0604030504040204" pitchFamily="34" charset="0"/>
            </a:endParaRPr>
          </a:p>
        </p:txBody>
      </p:sp>
      <p:sp>
        <p:nvSpPr>
          <p:cNvPr id="87" name="Google Shape;87;p13"/>
          <p:cNvSpPr/>
          <p:nvPr/>
        </p:nvSpPr>
        <p:spPr>
          <a:xfrm>
            <a:off x="3203949" y="3776622"/>
            <a:ext cx="881600" cy="4668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 name="그룹 1"/>
          <p:cNvGrpSpPr/>
          <p:nvPr/>
        </p:nvGrpSpPr>
        <p:grpSpPr>
          <a:xfrm>
            <a:off x="4136817" y="1453685"/>
            <a:ext cx="7945600" cy="5110380"/>
            <a:chOff x="206100" y="1340561"/>
            <a:chExt cx="7945600" cy="5110380"/>
          </a:xfrm>
        </p:grpSpPr>
        <p:sp>
          <p:nvSpPr>
            <p:cNvPr id="55" name="Google Shape;55;p13"/>
            <p:cNvSpPr/>
            <p:nvPr/>
          </p:nvSpPr>
          <p:spPr>
            <a:xfrm>
              <a:off x="206100" y="1340561"/>
              <a:ext cx="7945600" cy="46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6;p13"/>
            <p:cNvSpPr/>
            <p:nvPr/>
          </p:nvSpPr>
          <p:spPr>
            <a:xfrm>
              <a:off x="2280767" y="1835694"/>
              <a:ext cx="29744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a:latin typeface="Verdana" panose="020B0604030504040204" pitchFamily="34" charset="0"/>
                  <a:ea typeface="Verdana" panose="020B0604030504040204" pitchFamily="34" charset="0"/>
                </a:rPr>
                <a:t>main.cpp</a:t>
              </a:r>
              <a:endParaRPr sz="1067" dirty="0">
                <a:latin typeface="Verdana" panose="020B0604030504040204" pitchFamily="34" charset="0"/>
                <a:ea typeface="Verdana" panose="020B0604030504040204" pitchFamily="34" charset="0"/>
              </a:endParaRPr>
            </a:p>
          </p:txBody>
        </p:sp>
        <p:sp>
          <p:nvSpPr>
            <p:cNvPr id="57" name="Google Shape;57;p13"/>
            <p:cNvSpPr txBox="1"/>
            <p:nvPr/>
          </p:nvSpPr>
          <p:spPr>
            <a:xfrm>
              <a:off x="1220111" y="1608678"/>
              <a:ext cx="801200" cy="410393"/>
            </a:xfrm>
            <a:prstGeom prst="rect">
              <a:avLst/>
            </a:prstGeom>
            <a:noFill/>
            <a:ln>
              <a:noFill/>
            </a:ln>
          </p:spPr>
          <p:txBody>
            <a:bodyPr spcFirstLastPara="1" wrap="square" lIns="121900" tIns="121900" rIns="121900" bIns="121900" anchor="t" anchorCtr="0">
              <a:spAutoFit/>
            </a:bodyPr>
            <a:lstStyle/>
            <a:p>
              <a:r>
                <a:rPr lang="en-US" altLang="ko" sz="1067">
                  <a:latin typeface="Verdana" panose="020B0604030504040204" pitchFamily="34" charset="0"/>
                  <a:ea typeface="Verdana" panose="020B0604030504040204" pitchFamily="34" charset="0"/>
                </a:rPr>
                <a:t>Bbox</a:t>
              </a:r>
              <a:endParaRPr sz="1067">
                <a:latin typeface="Verdana" panose="020B0604030504040204" pitchFamily="34" charset="0"/>
                <a:ea typeface="Verdana" panose="020B0604030504040204" pitchFamily="34" charset="0"/>
              </a:endParaRPr>
            </a:p>
          </p:txBody>
        </p:sp>
        <p:sp>
          <p:nvSpPr>
            <p:cNvPr id="58" name="Google Shape;58;p13"/>
            <p:cNvSpPr/>
            <p:nvPr/>
          </p:nvSpPr>
          <p:spPr>
            <a:xfrm>
              <a:off x="3300787" y="3593427"/>
              <a:ext cx="18736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a:latin typeface="Verdana" panose="020B0604030504040204" pitchFamily="34" charset="0"/>
                  <a:ea typeface="Verdana" panose="020B0604030504040204" pitchFamily="34" charset="0"/>
                </a:rPr>
                <a:t>videoStreamer</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(videoStreamer.cpp)</a:t>
              </a:r>
              <a:endParaRPr sz="1067">
                <a:latin typeface="Verdana" panose="020B0604030504040204" pitchFamily="34" charset="0"/>
                <a:ea typeface="Verdana" panose="020B0604030504040204" pitchFamily="34" charset="0"/>
              </a:endParaRPr>
            </a:p>
          </p:txBody>
        </p:sp>
        <p:cxnSp>
          <p:nvCxnSpPr>
            <p:cNvPr id="59" name="Google Shape;59;p13"/>
            <p:cNvCxnSpPr>
              <a:stCxn id="56" idx="2"/>
              <a:endCxn id="58" idx="0"/>
            </p:cNvCxnSpPr>
            <p:nvPr/>
          </p:nvCxnSpPr>
          <p:spPr>
            <a:xfrm rot="-5400000" flipH="1">
              <a:off x="3357367" y="2713094"/>
              <a:ext cx="1290800" cy="469600"/>
            </a:xfrm>
            <a:prstGeom prst="bentConnector3">
              <a:avLst>
                <a:gd name="adj1" fmla="val 50005"/>
              </a:avLst>
            </a:prstGeom>
            <a:noFill/>
            <a:ln w="9525" cap="flat" cmpd="sng">
              <a:solidFill>
                <a:schemeClr val="dk2"/>
              </a:solidFill>
              <a:prstDash val="solid"/>
              <a:round/>
              <a:headEnd type="none" w="med" len="med"/>
              <a:tailEnd type="none" w="med" len="med"/>
            </a:ln>
          </p:spPr>
        </p:cxnSp>
        <p:sp>
          <p:nvSpPr>
            <p:cNvPr id="60" name="Google Shape;60;p13"/>
            <p:cNvSpPr/>
            <p:nvPr/>
          </p:nvSpPr>
          <p:spPr>
            <a:xfrm>
              <a:off x="5498931" y="3593427"/>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a:latin typeface="Verdana" panose="020B0604030504040204" pitchFamily="34" charset="0"/>
                  <a:ea typeface="Verdana" panose="020B0604030504040204" pitchFamily="34" charset="0"/>
                </a:rPr>
                <a:t>TcpSendImageAsJpeg</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(TcpSendRecvJpeg.cpp)</a:t>
              </a:r>
              <a:endParaRPr sz="1067">
                <a:latin typeface="Verdana" panose="020B0604030504040204" pitchFamily="34" charset="0"/>
                <a:ea typeface="Verdana" panose="020B0604030504040204" pitchFamily="34" charset="0"/>
              </a:endParaRPr>
            </a:p>
          </p:txBody>
        </p:sp>
        <p:sp>
          <p:nvSpPr>
            <p:cNvPr id="61" name="Google Shape;61;p13"/>
            <p:cNvSpPr/>
            <p:nvPr/>
          </p:nvSpPr>
          <p:spPr>
            <a:xfrm>
              <a:off x="5498931" y="4825061"/>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err="1" smtClean="0">
                  <a:latin typeface="Verdana" panose="020B0604030504040204" pitchFamily="34" charset="0"/>
                  <a:ea typeface="Verdana" panose="020B0604030504040204" pitchFamily="34" charset="0"/>
                </a:rPr>
                <a:t>NetworkTCP</a:t>
              </a:r>
              <a:endParaRPr sz="1067" dirty="0">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(NetworkTcp.cpp)</a:t>
              </a:r>
              <a:endParaRPr sz="1067" dirty="0">
                <a:latin typeface="Verdana" panose="020B0604030504040204" pitchFamily="34" charset="0"/>
                <a:ea typeface="Verdana" panose="020B0604030504040204" pitchFamily="34" charset="0"/>
              </a:endParaRPr>
            </a:p>
          </p:txBody>
        </p:sp>
        <p:cxnSp>
          <p:nvCxnSpPr>
            <p:cNvPr id="62" name="Google Shape;62;p13"/>
            <p:cNvCxnSpPr>
              <a:stCxn id="56" idx="2"/>
              <a:endCxn id="60" idx="0"/>
            </p:cNvCxnSpPr>
            <p:nvPr/>
          </p:nvCxnSpPr>
          <p:spPr>
            <a:xfrm rot="-5400000" flipH="1">
              <a:off x="4533767" y="1536694"/>
              <a:ext cx="1290800" cy="2822400"/>
            </a:xfrm>
            <a:prstGeom prst="bentConnector3">
              <a:avLst>
                <a:gd name="adj1" fmla="val 50005"/>
              </a:avLst>
            </a:prstGeom>
            <a:noFill/>
            <a:ln w="9525" cap="flat" cmpd="sng">
              <a:solidFill>
                <a:schemeClr val="dk2"/>
              </a:solidFill>
              <a:prstDash val="solid"/>
              <a:round/>
              <a:headEnd type="none" w="med" len="med"/>
              <a:tailEnd type="none" w="med" len="med"/>
            </a:ln>
          </p:spPr>
        </p:cxnSp>
        <p:sp>
          <p:nvSpPr>
            <p:cNvPr id="63" name="Google Shape;63;p13"/>
            <p:cNvSpPr txBox="1"/>
            <p:nvPr/>
          </p:nvSpPr>
          <p:spPr>
            <a:xfrm>
              <a:off x="6404429" y="2835779"/>
              <a:ext cx="1378400" cy="738816"/>
            </a:xfrm>
            <a:prstGeom prst="rect">
              <a:avLst/>
            </a:prstGeom>
            <a:noFill/>
            <a:ln>
              <a:noFill/>
            </a:ln>
          </p:spPr>
          <p:txBody>
            <a:bodyPr spcFirstLastPara="1" wrap="square" lIns="121900" tIns="121900" rIns="121900" bIns="121900" anchor="t" anchorCtr="0">
              <a:spAutoFit/>
            </a:bodyPr>
            <a:lstStyle/>
            <a:p>
              <a:pPr algn="ctr"/>
              <a:r>
                <a:rPr lang="ko" altLang="en-US" sz="1067" dirty="0">
                  <a:solidFill>
                    <a:schemeClr val="dk1"/>
                  </a:solidFill>
                  <a:latin typeface="Verdana" panose="020B0604030504040204" pitchFamily="34" charset="0"/>
                </a:rPr>
                <a:t> </a:t>
              </a:r>
              <a:r>
                <a:rPr lang="en-US" altLang="ko" sz="1067" dirty="0" smtClean="0">
                  <a:solidFill>
                    <a:schemeClr val="dk1"/>
                  </a:solidFill>
                  <a:latin typeface="Verdana" panose="020B0604030504040204" pitchFamily="34" charset="0"/>
                  <a:ea typeface="Verdana" panose="020B0604030504040204" pitchFamily="34" charset="0"/>
                </a:rPr>
                <a:t>Transmit</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JPEG</a:t>
              </a:r>
              <a:endParaRPr sz="1067" dirty="0">
                <a:latin typeface="Verdana" panose="020B0604030504040204" pitchFamily="34" charset="0"/>
                <a:ea typeface="Verdana" panose="020B0604030504040204" pitchFamily="34" charset="0"/>
              </a:endParaRPr>
            </a:p>
            <a:p>
              <a:pPr algn="ctr"/>
              <a:r>
                <a:rPr lang="ko" altLang="en-US" sz="1067" dirty="0">
                  <a:latin typeface="Verdana" panose="020B0604030504040204" pitchFamily="34" charset="0"/>
                </a:rPr>
                <a:t> </a:t>
              </a:r>
              <a:r>
                <a:rPr lang="en-US" altLang="ko" sz="1067" dirty="0">
                  <a:latin typeface="Verdana" panose="020B0604030504040204" pitchFamily="34" charset="0"/>
                  <a:ea typeface="Verdana" panose="020B0604030504040204" pitchFamily="34" charset="0"/>
                </a:rPr>
                <a:t>image </a:t>
              </a:r>
              <a:endParaRPr sz="1067" dirty="0">
                <a:latin typeface="Verdana" panose="020B0604030504040204" pitchFamily="34" charset="0"/>
                <a:ea typeface="Verdana" panose="020B0604030504040204" pitchFamily="34" charset="0"/>
              </a:endParaRPr>
            </a:p>
          </p:txBody>
        </p:sp>
        <p:sp>
          <p:nvSpPr>
            <p:cNvPr id="64" name="Google Shape;64;p13"/>
            <p:cNvSpPr txBox="1"/>
            <p:nvPr/>
          </p:nvSpPr>
          <p:spPr>
            <a:xfrm>
              <a:off x="5752133" y="1605028"/>
              <a:ext cx="1483600" cy="574604"/>
            </a:xfrm>
            <a:prstGeom prst="rect">
              <a:avLst/>
            </a:prstGeom>
            <a:noFill/>
            <a:ln>
              <a:noFill/>
            </a:ln>
          </p:spPr>
          <p:txBody>
            <a:bodyPr spcFirstLastPara="1" wrap="square" lIns="121900" tIns="121900" rIns="121900" bIns="121900" anchor="t" anchorCtr="0">
              <a:spAutoFit/>
            </a:bodyPr>
            <a:lstStyle/>
            <a:p>
              <a:pPr algn="ctr"/>
              <a:r>
                <a:rPr lang="en-US" altLang="ko" sz="1067">
                  <a:latin typeface="Verdana" panose="020B0604030504040204" pitchFamily="34" charset="0"/>
                  <a:ea typeface="Verdana" panose="020B0604030504040204" pitchFamily="34" charset="0"/>
                </a:rPr>
                <a:t>TCP Channel </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Open/Read/Close</a:t>
              </a:r>
              <a:endParaRPr sz="1067">
                <a:latin typeface="Verdana" panose="020B0604030504040204" pitchFamily="34" charset="0"/>
                <a:ea typeface="Verdana" panose="020B0604030504040204" pitchFamily="34" charset="0"/>
              </a:endParaRPr>
            </a:p>
          </p:txBody>
        </p:sp>
        <p:cxnSp>
          <p:nvCxnSpPr>
            <p:cNvPr id="65" name="Google Shape;65;p13"/>
            <p:cNvCxnSpPr>
              <a:stCxn id="56" idx="3"/>
              <a:endCxn id="61" idx="3"/>
            </p:cNvCxnSpPr>
            <p:nvPr/>
          </p:nvCxnSpPr>
          <p:spPr>
            <a:xfrm>
              <a:off x="5255167" y="2069094"/>
              <a:ext cx="2426800" cy="2989200"/>
            </a:xfrm>
            <a:prstGeom prst="bentConnector3">
              <a:avLst>
                <a:gd name="adj1" fmla="val 113090"/>
              </a:avLst>
            </a:prstGeom>
            <a:noFill/>
            <a:ln w="9525" cap="flat" cmpd="sng">
              <a:solidFill>
                <a:schemeClr val="dk2"/>
              </a:solidFill>
              <a:prstDash val="solid"/>
              <a:round/>
              <a:headEnd type="none" w="med" len="med"/>
              <a:tailEnd type="none" w="med" len="med"/>
            </a:ln>
          </p:spPr>
        </p:cxnSp>
        <p:cxnSp>
          <p:nvCxnSpPr>
            <p:cNvPr id="66" name="Google Shape;66;p13"/>
            <p:cNvCxnSpPr>
              <a:stCxn id="60" idx="2"/>
              <a:endCxn id="61" idx="0"/>
            </p:cNvCxnSpPr>
            <p:nvPr/>
          </p:nvCxnSpPr>
          <p:spPr>
            <a:xfrm>
              <a:off x="6590531" y="4060227"/>
              <a:ext cx="0" cy="764800"/>
            </a:xfrm>
            <a:prstGeom prst="straightConnector1">
              <a:avLst/>
            </a:prstGeom>
            <a:noFill/>
            <a:ln w="9525" cap="flat" cmpd="sng">
              <a:solidFill>
                <a:schemeClr val="dk2"/>
              </a:solidFill>
              <a:prstDash val="solid"/>
              <a:round/>
              <a:headEnd type="none" w="med" len="med"/>
              <a:tailEnd type="none" w="med" len="med"/>
            </a:ln>
          </p:spPr>
        </p:cxnSp>
        <p:sp>
          <p:nvSpPr>
            <p:cNvPr id="67" name="Google Shape;67;p13"/>
            <p:cNvSpPr txBox="1"/>
            <p:nvPr/>
          </p:nvSpPr>
          <p:spPr>
            <a:xfrm>
              <a:off x="6470633" y="4243061"/>
              <a:ext cx="1246000" cy="574604"/>
            </a:xfrm>
            <a:prstGeom prst="rect">
              <a:avLst/>
            </a:prstGeom>
            <a:noFill/>
            <a:ln>
              <a:noFill/>
            </a:ln>
          </p:spPr>
          <p:txBody>
            <a:bodyPr spcFirstLastPara="1" wrap="square" lIns="121900" tIns="121900" rIns="121900" bIns="121900" anchor="t" anchorCtr="0">
              <a:spAutoFit/>
            </a:bodyPr>
            <a:lstStyle/>
            <a:p>
              <a:pPr algn="ctr"/>
              <a:r>
                <a:rPr lang="en-US" altLang="ko" sz="1067" dirty="0" smtClean="0">
                  <a:solidFill>
                    <a:schemeClr val="dk1"/>
                  </a:solidFill>
                  <a:latin typeface="Verdana" panose="020B0604030504040204" pitchFamily="34" charset="0"/>
                  <a:ea typeface="Verdana" panose="020B0604030504040204" pitchFamily="34" charset="0"/>
                </a:rPr>
                <a:t>Transmit</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Image Data </a:t>
              </a:r>
              <a:endParaRPr sz="1067" dirty="0">
                <a:latin typeface="Verdana" panose="020B0604030504040204" pitchFamily="34" charset="0"/>
                <a:ea typeface="Verdana" panose="020B0604030504040204" pitchFamily="34" charset="0"/>
              </a:endParaRPr>
            </a:p>
          </p:txBody>
        </p:sp>
        <p:sp>
          <p:nvSpPr>
            <p:cNvPr id="68" name="Google Shape;68;p13"/>
            <p:cNvSpPr/>
            <p:nvPr/>
          </p:nvSpPr>
          <p:spPr>
            <a:xfrm>
              <a:off x="822619" y="2657461"/>
              <a:ext cx="18736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a:latin typeface="Verdana" panose="020B0604030504040204" pitchFamily="34" charset="0"/>
                  <a:ea typeface="Verdana" panose="020B0604030504040204" pitchFamily="34" charset="0"/>
                </a:rPr>
                <a:t>videoStreamer</a:t>
              </a:r>
              <a:endParaRPr sz="1067">
                <a:latin typeface="Verdana" panose="020B0604030504040204" pitchFamily="34" charset="0"/>
                <a:ea typeface="Verdana" panose="020B0604030504040204" pitchFamily="34" charset="0"/>
              </a:endParaRPr>
            </a:p>
            <a:p>
              <a:pPr algn="ctr"/>
              <a:r>
                <a:rPr lang="en-US" altLang="ko" sz="1067">
                  <a:latin typeface="Verdana" panose="020B0604030504040204" pitchFamily="34" charset="0"/>
                  <a:ea typeface="Verdana" panose="020B0604030504040204" pitchFamily="34" charset="0"/>
                </a:rPr>
                <a:t>(videoStreamer.cpp)</a:t>
              </a:r>
              <a:endParaRPr sz="1067">
                <a:latin typeface="Verdana" panose="020B0604030504040204" pitchFamily="34" charset="0"/>
                <a:ea typeface="Verdana" panose="020B0604030504040204" pitchFamily="34" charset="0"/>
              </a:endParaRPr>
            </a:p>
          </p:txBody>
        </p:sp>
        <p:cxnSp>
          <p:nvCxnSpPr>
            <p:cNvPr id="69" name="Google Shape;69;p13"/>
            <p:cNvCxnSpPr>
              <a:stCxn id="56" idx="1"/>
              <a:endCxn id="68" idx="1"/>
            </p:cNvCxnSpPr>
            <p:nvPr/>
          </p:nvCxnSpPr>
          <p:spPr>
            <a:xfrm flipH="1">
              <a:off x="822767" y="2069094"/>
              <a:ext cx="1458000" cy="821600"/>
            </a:xfrm>
            <a:prstGeom prst="bentConnector3">
              <a:avLst>
                <a:gd name="adj1" fmla="val 121787"/>
              </a:avLst>
            </a:prstGeom>
            <a:noFill/>
            <a:ln w="9525" cap="flat" cmpd="sng">
              <a:solidFill>
                <a:schemeClr val="dk2"/>
              </a:solidFill>
              <a:prstDash val="solid"/>
              <a:round/>
              <a:headEnd type="none" w="med" len="med"/>
              <a:tailEnd type="none" w="med" len="med"/>
            </a:ln>
          </p:spPr>
        </p:cxnSp>
        <p:grpSp>
          <p:nvGrpSpPr>
            <p:cNvPr id="70" name="Google Shape;70;p13"/>
            <p:cNvGrpSpPr/>
            <p:nvPr/>
          </p:nvGrpSpPr>
          <p:grpSpPr>
            <a:xfrm>
              <a:off x="822561" y="3577627"/>
              <a:ext cx="2341625" cy="1577600"/>
              <a:chOff x="605550" y="2549550"/>
              <a:chExt cx="1561500" cy="1183200"/>
            </a:xfrm>
          </p:grpSpPr>
          <p:sp>
            <p:nvSpPr>
              <p:cNvPr id="71" name="Google Shape;71;p13"/>
              <p:cNvSpPr/>
              <p:nvPr/>
            </p:nvSpPr>
            <p:spPr>
              <a:xfrm>
                <a:off x="605550" y="2549550"/>
                <a:ext cx="1561500" cy="1183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algn="ctr"/>
                <a:r>
                  <a:rPr lang="en-US" altLang="ko" sz="1067">
                    <a:solidFill>
                      <a:schemeClr val="dk1"/>
                    </a:solidFill>
                    <a:latin typeface="Verdana" panose="020B0604030504040204" pitchFamily="34" charset="0"/>
                    <a:ea typeface="Verdana" panose="020B0604030504040204" pitchFamily="34" charset="0"/>
                  </a:rPr>
                  <a:t>Face Detection &amp; Recognizer</a:t>
                </a:r>
                <a:endParaRPr sz="1067">
                  <a:latin typeface="Verdana" panose="020B0604030504040204" pitchFamily="34" charset="0"/>
                  <a:ea typeface="Verdana" panose="020B0604030504040204" pitchFamily="34" charset="0"/>
                </a:endParaRPr>
              </a:p>
            </p:txBody>
          </p:sp>
          <p:sp>
            <p:nvSpPr>
              <p:cNvPr id="72" name="Google Shape;72;p13"/>
              <p:cNvSpPr/>
              <p:nvPr/>
            </p:nvSpPr>
            <p:spPr>
              <a:xfrm>
                <a:off x="669600" y="2801550"/>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533">
                    <a:latin typeface="Verdana" panose="020B0604030504040204" pitchFamily="34" charset="0"/>
                    <a:ea typeface="Verdana" panose="020B0604030504040204" pitchFamily="34" charset="0"/>
                  </a:rPr>
                  <a:t>FaceNetClassifier</a:t>
                </a:r>
                <a:endParaRPr sz="533">
                  <a:latin typeface="Verdana" panose="020B0604030504040204" pitchFamily="34" charset="0"/>
                  <a:ea typeface="Verdana" panose="020B0604030504040204" pitchFamily="34" charset="0"/>
                </a:endParaRPr>
              </a:p>
              <a:p>
                <a:pPr algn="ctr"/>
                <a:r>
                  <a:rPr lang="en-US" altLang="ko" sz="533">
                    <a:latin typeface="Verdana" panose="020B0604030504040204" pitchFamily="34" charset="0"/>
                    <a:ea typeface="Verdana" panose="020B0604030504040204" pitchFamily="34" charset="0"/>
                  </a:rPr>
                  <a:t>(FaceNet.cpp)</a:t>
                </a:r>
                <a:endParaRPr sz="533">
                  <a:latin typeface="Verdana" panose="020B0604030504040204" pitchFamily="34" charset="0"/>
                  <a:ea typeface="Verdana" panose="020B0604030504040204" pitchFamily="34" charset="0"/>
                </a:endParaRPr>
              </a:p>
            </p:txBody>
          </p:sp>
          <p:sp>
            <p:nvSpPr>
              <p:cNvPr id="73" name="Google Shape;73;p13"/>
              <p:cNvSpPr/>
              <p:nvPr/>
            </p:nvSpPr>
            <p:spPr>
              <a:xfrm>
                <a:off x="669600" y="3223623"/>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533">
                    <a:latin typeface="Verdana" panose="020B0604030504040204" pitchFamily="34" charset="0"/>
                    <a:ea typeface="Verdana" panose="020B0604030504040204" pitchFamily="34" charset="0"/>
                  </a:rPr>
                  <a:t>PBox / BBox</a:t>
                </a:r>
                <a:endParaRPr sz="533">
                  <a:latin typeface="Verdana" panose="020B0604030504040204" pitchFamily="34" charset="0"/>
                  <a:ea typeface="Verdana" panose="020B0604030504040204" pitchFamily="34" charset="0"/>
                </a:endParaRPr>
              </a:p>
              <a:p>
                <a:pPr algn="ctr"/>
                <a:r>
                  <a:rPr lang="en-US" altLang="ko" sz="533">
                    <a:latin typeface="Verdana" panose="020B0604030504040204" pitchFamily="34" charset="0"/>
                    <a:ea typeface="Verdana" panose="020B0604030504040204" pitchFamily="34" charset="0"/>
                  </a:rPr>
                  <a:t>(pBox.h)</a:t>
                </a:r>
                <a:endParaRPr sz="533">
                  <a:latin typeface="Verdana" panose="020B0604030504040204" pitchFamily="34" charset="0"/>
                  <a:ea typeface="Verdana" panose="020B0604030504040204" pitchFamily="34" charset="0"/>
                </a:endParaRPr>
              </a:p>
            </p:txBody>
          </p:sp>
          <p:cxnSp>
            <p:nvCxnSpPr>
              <p:cNvPr id="74" name="Google Shape;74;p13"/>
              <p:cNvCxnSpPr>
                <a:stCxn id="72" idx="2"/>
                <a:endCxn id="73" idx="0"/>
              </p:cNvCxnSpPr>
              <p:nvPr/>
            </p:nvCxnSpPr>
            <p:spPr>
              <a:xfrm>
                <a:off x="965850" y="3058650"/>
                <a:ext cx="0" cy="165000"/>
              </a:xfrm>
              <a:prstGeom prst="straightConnector1">
                <a:avLst/>
              </a:prstGeom>
              <a:noFill/>
              <a:ln w="9525" cap="flat" cmpd="sng">
                <a:solidFill>
                  <a:schemeClr val="dk2"/>
                </a:solidFill>
                <a:prstDash val="solid"/>
                <a:round/>
                <a:headEnd type="none" w="med" len="med"/>
                <a:tailEnd type="none" w="med" len="med"/>
              </a:ln>
            </p:spPr>
          </p:cxnSp>
          <p:sp>
            <p:nvSpPr>
              <p:cNvPr id="75" name="Google Shape;75;p13"/>
              <p:cNvSpPr/>
              <p:nvPr/>
            </p:nvSpPr>
            <p:spPr>
              <a:xfrm>
                <a:off x="1341449" y="2801550"/>
                <a:ext cx="7671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533">
                    <a:latin typeface="Verdana" panose="020B0604030504040204" pitchFamily="34" charset="0"/>
                    <a:ea typeface="Verdana" panose="020B0604030504040204" pitchFamily="34" charset="0"/>
                  </a:rPr>
                  <a:t>mtCNN</a:t>
                </a:r>
                <a:endParaRPr sz="533">
                  <a:latin typeface="Verdana" panose="020B0604030504040204" pitchFamily="34" charset="0"/>
                  <a:ea typeface="Verdana" panose="020B0604030504040204" pitchFamily="34" charset="0"/>
                </a:endParaRPr>
              </a:p>
              <a:p>
                <a:pPr algn="ctr"/>
                <a:r>
                  <a:rPr lang="en-US" altLang="ko" sz="533">
                    <a:latin typeface="Verdana" panose="020B0604030504040204" pitchFamily="34" charset="0"/>
                    <a:ea typeface="Verdana" panose="020B0604030504040204" pitchFamily="34" charset="0"/>
                  </a:rPr>
                  <a:t>(mtcnn.cpp)</a:t>
                </a:r>
                <a:endParaRPr sz="533">
                  <a:latin typeface="Verdana" panose="020B0604030504040204" pitchFamily="34" charset="0"/>
                  <a:ea typeface="Verdana" panose="020B0604030504040204" pitchFamily="34" charset="0"/>
                </a:endParaRPr>
              </a:p>
            </p:txBody>
          </p:sp>
          <p:sp>
            <p:nvSpPr>
              <p:cNvPr id="76" name="Google Shape;76;p13"/>
              <p:cNvSpPr/>
              <p:nvPr/>
            </p:nvSpPr>
            <p:spPr>
              <a:xfrm>
                <a:off x="1341449" y="3223619"/>
                <a:ext cx="767100" cy="469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533">
                    <a:solidFill>
                      <a:schemeClr val="dk1"/>
                    </a:solidFill>
                    <a:latin typeface="Verdana" panose="020B0604030504040204" pitchFamily="34" charset="0"/>
                    <a:ea typeface="Verdana" panose="020B0604030504040204" pitchFamily="34" charset="0"/>
                  </a:rPr>
                  <a:t>Pnet_Engine (pnet_rt.cpp)</a:t>
                </a:r>
                <a:endParaRPr sz="533">
                  <a:solidFill>
                    <a:schemeClr val="dk1"/>
                  </a:solidFill>
                  <a:latin typeface="Verdana" panose="020B0604030504040204" pitchFamily="34" charset="0"/>
                  <a:ea typeface="Verdana" panose="020B0604030504040204" pitchFamily="34" charset="0"/>
                </a:endParaRPr>
              </a:p>
              <a:p>
                <a:r>
                  <a:rPr lang="en-US" altLang="ko" sz="533">
                    <a:solidFill>
                      <a:schemeClr val="dk1"/>
                    </a:solidFill>
                    <a:latin typeface="Verdana" panose="020B0604030504040204" pitchFamily="34" charset="0"/>
                    <a:ea typeface="Verdana" panose="020B0604030504040204" pitchFamily="34" charset="0"/>
                  </a:rPr>
                  <a:t>Rnet_Engine (rnet_rt.cpp)</a:t>
                </a:r>
                <a:endParaRPr sz="533">
                  <a:solidFill>
                    <a:schemeClr val="dk1"/>
                  </a:solidFill>
                  <a:latin typeface="Verdana" panose="020B0604030504040204" pitchFamily="34" charset="0"/>
                  <a:ea typeface="Verdana" panose="020B0604030504040204" pitchFamily="34" charset="0"/>
                </a:endParaRPr>
              </a:p>
              <a:p>
                <a:r>
                  <a:rPr lang="en-US" altLang="ko" sz="533">
                    <a:solidFill>
                      <a:schemeClr val="dk1"/>
                    </a:solidFill>
                    <a:latin typeface="Verdana" panose="020B0604030504040204" pitchFamily="34" charset="0"/>
                    <a:ea typeface="Verdana" panose="020B0604030504040204" pitchFamily="34" charset="0"/>
                  </a:rPr>
                  <a:t>Onet_Engine</a:t>
                </a:r>
                <a:endParaRPr sz="533">
                  <a:solidFill>
                    <a:schemeClr val="dk1"/>
                  </a:solidFill>
                  <a:latin typeface="Verdana" panose="020B0604030504040204" pitchFamily="34" charset="0"/>
                  <a:ea typeface="Verdana" panose="020B0604030504040204" pitchFamily="34" charset="0"/>
                </a:endParaRPr>
              </a:p>
              <a:p>
                <a:r>
                  <a:rPr lang="en-US" altLang="ko" sz="533">
                    <a:latin typeface="Verdana" panose="020B0604030504040204" pitchFamily="34" charset="0"/>
                    <a:ea typeface="Verdana" panose="020B0604030504040204" pitchFamily="34" charset="0"/>
                  </a:rPr>
                  <a:t>network (network.cpp)</a:t>
                </a:r>
                <a:endParaRPr sz="533">
                  <a:latin typeface="Verdana" panose="020B0604030504040204" pitchFamily="34" charset="0"/>
                  <a:ea typeface="Verdana" panose="020B0604030504040204" pitchFamily="34" charset="0"/>
                </a:endParaRPr>
              </a:p>
            </p:txBody>
          </p:sp>
          <p:cxnSp>
            <p:nvCxnSpPr>
              <p:cNvPr id="77" name="Google Shape;77;p13"/>
              <p:cNvCxnSpPr>
                <a:stCxn id="75" idx="2"/>
                <a:endCxn id="76" idx="0"/>
              </p:cNvCxnSpPr>
              <p:nvPr/>
            </p:nvCxnSpPr>
            <p:spPr>
              <a:xfrm>
                <a:off x="1724999" y="3058650"/>
                <a:ext cx="0" cy="165000"/>
              </a:xfrm>
              <a:prstGeom prst="straightConnector1">
                <a:avLst/>
              </a:prstGeom>
              <a:noFill/>
              <a:ln w="9525" cap="flat" cmpd="sng">
                <a:solidFill>
                  <a:schemeClr val="dk2"/>
                </a:solidFill>
                <a:prstDash val="solid"/>
                <a:round/>
                <a:headEnd type="none" w="med" len="med"/>
                <a:tailEnd type="none" w="med" len="med"/>
              </a:ln>
            </p:spPr>
          </p:cxnSp>
        </p:grpSp>
        <p:cxnSp>
          <p:nvCxnSpPr>
            <p:cNvPr id="78" name="Google Shape;78;p13"/>
            <p:cNvCxnSpPr>
              <a:stCxn id="56" idx="1"/>
              <a:endCxn id="71" idx="1"/>
            </p:cNvCxnSpPr>
            <p:nvPr/>
          </p:nvCxnSpPr>
          <p:spPr>
            <a:xfrm flipH="1">
              <a:off x="822367" y="2069094"/>
              <a:ext cx="1458400" cy="2297200"/>
            </a:xfrm>
            <a:prstGeom prst="bentConnector3">
              <a:avLst>
                <a:gd name="adj1" fmla="val 121757"/>
              </a:avLst>
            </a:prstGeom>
            <a:noFill/>
            <a:ln w="9525" cap="flat" cmpd="sng">
              <a:solidFill>
                <a:schemeClr val="dk2"/>
              </a:solidFill>
              <a:prstDash val="solid"/>
              <a:round/>
              <a:headEnd type="none" w="med" len="med"/>
              <a:tailEnd type="none" w="med" len="med"/>
            </a:ln>
          </p:spPr>
        </p:cxnSp>
        <p:sp>
          <p:nvSpPr>
            <p:cNvPr id="79" name="Google Shape;79;p13"/>
            <p:cNvSpPr txBox="1"/>
            <p:nvPr/>
          </p:nvSpPr>
          <p:spPr>
            <a:xfrm>
              <a:off x="729011" y="5187661"/>
              <a:ext cx="2868400" cy="574604"/>
            </a:xfrm>
            <a:prstGeom prst="rect">
              <a:avLst/>
            </a:prstGeom>
            <a:noFill/>
            <a:ln>
              <a:noFill/>
            </a:ln>
          </p:spPr>
          <p:txBody>
            <a:bodyPr spcFirstLastPara="1" wrap="square" lIns="121900" tIns="121900" rIns="121900" bIns="121900" anchor="t" anchorCtr="0">
              <a:spAutoFit/>
            </a:bodyPr>
            <a:lstStyle/>
            <a:p>
              <a:r>
                <a:rPr lang="en-US" altLang="ko" sz="1067">
                  <a:solidFill>
                    <a:srgbClr val="6AA84F"/>
                  </a:solidFill>
                  <a:latin typeface="Verdana" panose="020B0604030504040204" pitchFamily="34" charset="0"/>
                  <a:ea typeface="Verdana" panose="020B0604030504040204" pitchFamily="34" charset="0"/>
                </a:rPr>
                <a:t>MTCNN:                Face Detector</a:t>
              </a:r>
              <a:endParaRPr sz="1067">
                <a:solidFill>
                  <a:srgbClr val="6AA84F"/>
                </a:solidFill>
                <a:latin typeface="Verdana" panose="020B0604030504040204" pitchFamily="34" charset="0"/>
                <a:ea typeface="Verdana" panose="020B0604030504040204" pitchFamily="34" charset="0"/>
              </a:endParaRPr>
            </a:p>
            <a:p>
              <a:r>
                <a:rPr lang="en-US" altLang="ko" sz="1067">
                  <a:solidFill>
                    <a:srgbClr val="6AA84F"/>
                  </a:solidFill>
                  <a:latin typeface="Verdana" panose="020B0604030504040204" pitchFamily="34" charset="0"/>
                  <a:ea typeface="Verdana" panose="020B0604030504040204" pitchFamily="34" charset="0"/>
                </a:rPr>
                <a:t>FaceNetClassifier: Face Recognizer</a:t>
              </a:r>
              <a:endParaRPr sz="1067">
                <a:solidFill>
                  <a:srgbClr val="6AA84F"/>
                </a:solidFill>
                <a:latin typeface="Verdana" panose="020B0604030504040204" pitchFamily="34" charset="0"/>
                <a:ea typeface="Verdana" panose="020B0604030504040204" pitchFamily="34" charset="0"/>
              </a:endParaRPr>
            </a:p>
          </p:txBody>
        </p:sp>
        <p:sp>
          <p:nvSpPr>
            <p:cNvPr id="88" name="Google Shape;88;p13"/>
            <p:cNvSpPr txBox="1"/>
            <p:nvPr/>
          </p:nvSpPr>
          <p:spPr>
            <a:xfrm>
              <a:off x="3379767" y="6020094"/>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GSS (Gate System Server) </a:t>
              </a:r>
              <a:endParaRPr sz="1100" b="1" dirty="0">
                <a:latin typeface="Verdana" panose="020B0604030504040204" pitchFamily="34" charset="0"/>
                <a:ea typeface="Verdana" panose="020B0604030504040204" pitchFamily="34" charset="0"/>
              </a:endParaRPr>
            </a:p>
          </p:txBody>
        </p:sp>
      </p:grpSp>
      <p:grpSp>
        <p:nvGrpSpPr>
          <p:cNvPr id="3" name="그룹 2"/>
          <p:cNvGrpSpPr/>
          <p:nvPr/>
        </p:nvGrpSpPr>
        <p:grpSpPr>
          <a:xfrm>
            <a:off x="404177" y="1453685"/>
            <a:ext cx="2914234" cy="5110380"/>
            <a:chOff x="9118833" y="1340561"/>
            <a:chExt cx="2914234" cy="5110380"/>
          </a:xfrm>
        </p:grpSpPr>
        <p:sp>
          <p:nvSpPr>
            <p:cNvPr id="54" name="Google Shape;54;p13"/>
            <p:cNvSpPr/>
            <p:nvPr/>
          </p:nvSpPr>
          <p:spPr>
            <a:xfrm>
              <a:off x="9118833" y="1340561"/>
              <a:ext cx="2744400" cy="460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Verdana" panose="020B0604030504040204" pitchFamily="34" charset="0"/>
                <a:ea typeface="Verdana" panose="020B0604030504040204" pitchFamily="34" charset="0"/>
              </a:endParaRPr>
            </a:p>
          </p:txBody>
        </p:sp>
        <p:sp>
          <p:nvSpPr>
            <p:cNvPr id="81" name="Google Shape;81;p13"/>
            <p:cNvSpPr/>
            <p:nvPr/>
          </p:nvSpPr>
          <p:spPr>
            <a:xfrm>
              <a:off x="9406533" y="1835694"/>
              <a:ext cx="20656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a:latin typeface="Verdana" panose="020B0604030504040204" pitchFamily="34" charset="0"/>
                  <a:ea typeface="Verdana" panose="020B0604030504040204" pitchFamily="34" charset="0"/>
                </a:rPr>
                <a:t>RecvImageTCP.cpp</a:t>
              </a:r>
              <a:endParaRPr sz="1067" dirty="0">
                <a:latin typeface="Verdana" panose="020B0604030504040204" pitchFamily="34" charset="0"/>
                <a:ea typeface="Verdana" panose="020B0604030504040204" pitchFamily="34" charset="0"/>
              </a:endParaRPr>
            </a:p>
          </p:txBody>
        </p:sp>
        <p:sp>
          <p:nvSpPr>
            <p:cNvPr id="82" name="Google Shape;82;p13"/>
            <p:cNvSpPr/>
            <p:nvPr/>
          </p:nvSpPr>
          <p:spPr>
            <a:xfrm>
              <a:off x="9352556" y="3187027"/>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US" altLang="ko" sz="1067" dirty="0" err="1">
                  <a:solidFill>
                    <a:schemeClr val="dk1"/>
                  </a:solidFill>
                  <a:latin typeface="Verdana" panose="020B0604030504040204" pitchFamily="34" charset="0"/>
                  <a:ea typeface="Verdana" panose="020B0604030504040204" pitchFamily="34" charset="0"/>
                </a:rPr>
                <a:t>TcpSendImageAsJpeg</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solidFill>
                    <a:schemeClr val="dk1"/>
                  </a:solidFill>
                  <a:latin typeface="Verdana" panose="020B0604030504040204" pitchFamily="34" charset="0"/>
                  <a:ea typeface="Verdana" panose="020B0604030504040204" pitchFamily="34" charset="0"/>
                </a:rPr>
                <a:t>(TcpSendRecvJpeg.cpp</a:t>
              </a:r>
              <a:r>
                <a:rPr lang="en-US" altLang="ko" sz="1067" dirty="0" smtClean="0">
                  <a:solidFill>
                    <a:schemeClr val="dk1"/>
                  </a:solidFill>
                  <a:latin typeface="Verdana" panose="020B0604030504040204" pitchFamily="34" charset="0"/>
                  <a:ea typeface="Verdana" panose="020B0604030504040204" pitchFamily="34" charset="0"/>
                </a:rPr>
                <a:t>)</a:t>
              </a:r>
              <a:endParaRPr sz="1067" dirty="0">
                <a:latin typeface="Verdana" panose="020B0604030504040204" pitchFamily="34" charset="0"/>
                <a:ea typeface="Verdana" panose="020B0604030504040204" pitchFamily="34" charset="0"/>
              </a:endParaRPr>
            </a:p>
          </p:txBody>
        </p:sp>
        <p:sp>
          <p:nvSpPr>
            <p:cNvPr id="83" name="Google Shape;83;p13"/>
            <p:cNvSpPr/>
            <p:nvPr/>
          </p:nvSpPr>
          <p:spPr>
            <a:xfrm>
              <a:off x="9389281" y="4418661"/>
              <a:ext cx="2183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67" dirty="0" err="1" smtClean="0">
                  <a:latin typeface="Verdana" panose="020B0604030504040204" pitchFamily="34" charset="0"/>
                  <a:ea typeface="Verdana" panose="020B0604030504040204" pitchFamily="34" charset="0"/>
                </a:rPr>
                <a:t>NetworkTCP</a:t>
              </a:r>
              <a:endParaRPr sz="1067" dirty="0">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(NetworkTcp.cpp)</a:t>
              </a:r>
              <a:endParaRPr sz="1067" dirty="0">
                <a:latin typeface="Verdana" panose="020B0604030504040204" pitchFamily="34" charset="0"/>
                <a:ea typeface="Verdana" panose="020B0604030504040204" pitchFamily="34" charset="0"/>
              </a:endParaRPr>
            </a:p>
          </p:txBody>
        </p:sp>
        <p:sp>
          <p:nvSpPr>
            <p:cNvPr id="84" name="Google Shape;84;p13"/>
            <p:cNvSpPr txBox="1"/>
            <p:nvPr/>
          </p:nvSpPr>
          <p:spPr>
            <a:xfrm>
              <a:off x="10242117" y="3873895"/>
              <a:ext cx="1246000" cy="574604"/>
            </a:xfrm>
            <a:prstGeom prst="rect">
              <a:avLst/>
            </a:prstGeom>
            <a:noFill/>
            <a:ln>
              <a:noFill/>
            </a:ln>
          </p:spPr>
          <p:txBody>
            <a:bodyPr spcFirstLastPara="1" wrap="square" lIns="121900" tIns="121900" rIns="121900" bIns="121900" anchor="t" anchorCtr="0">
              <a:spAutoFit/>
            </a:bodyPr>
            <a:lstStyle/>
            <a:p>
              <a:pPr algn="ctr"/>
              <a:r>
                <a:rPr lang="en-US" sz="1067" dirty="0" smtClean="0">
                  <a:solidFill>
                    <a:schemeClr val="dk1"/>
                  </a:solidFill>
                  <a:latin typeface="Verdana" panose="020B0604030504040204" pitchFamily="34" charset="0"/>
                  <a:ea typeface="Verdana" panose="020B0604030504040204" pitchFamily="34" charset="0"/>
                </a:rPr>
                <a:t>Transmit</a:t>
              </a:r>
              <a:endParaRPr sz="1067" dirty="0">
                <a:solidFill>
                  <a:schemeClr val="dk1"/>
                </a:solidFill>
                <a:latin typeface="Verdana" panose="020B0604030504040204" pitchFamily="34" charset="0"/>
                <a:ea typeface="Verdana" panose="020B0604030504040204" pitchFamily="34" charset="0"/>
              </a:endParaRPr>
            </a:p>
            <a:p>
              <a:pPr algn="ctr"/>
              <a:r>
                <a:rPr lang="en-US" altLang="ko" sz="1067" dirty="0">
                  <a:latin typeface="Verdana" panose="020B0604030504040204" pitchFamily="34" charset="0"/>
                  <a:ea typeface="Verdana" panose="020B0604030504040204" pitchFamily="34" charset="0"/>
                </a:rPr>
                <a:t>Image Data </a:t>
              </a:r>
              <a:endParaRPr sz="1067" dirty="0">
                <a:latin typeface="Verdana" panose="020B0604030504040204" pitchFamily="34" charset="0"/>
                <a:ea typeface="Verdana" panose="020B0604030504040204" pitchFamily="34" charset="0"/>
              </a:endParaRPr>
            </a:p>
          </p:txBody>
        </p:sp>
        <p:cxnSp>
          <p:nvCxnSpPr>
            <p:cNvPr id="85" name="Google Shape;85;p13"/>
            <p:cNvCxnSpPr/>
            <p:nvPr/>
          </p:nvCxnSpPr>
          <p:spPr>
            <a:xfrm>
              <a:off x="10406056" y="3653845"/>
              <a:ext cx="0" cy="76480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13"/>
            <p:cNvCxnSpPr>
              <a:stCxn id="81" idx="2"/>
              <a:endCxn id="82" idx="0"/>
            </p:cNvCxnSpPr>
            <p:nvPr/>
          </p:nvCxnSpPr>
          <p:spPr>
            <a:xfrm>
              <a:off x="10439333" y="2302494"/>
              <a:ext cx="4823" cy="884533"/>
            </a:xfrm>
            <a:prstGeom prst="straightConnector1">
              <a:avLst/>
            </a:prstGeom>
            <a:noFill/>
            <a:ln w="9525" cap="flat" cmpd="sng">
              <a:solidFill>
                <a:schemeClr val="dk2"/>
              </a:solidFill>
              <a:prstDash val="solid"/>
              <a:round/>
              <a:headEnd type="none" w="med" len="med"/>
              <a:tailEnd type="none" w="med" len="med"/>
            </a:ln>
          </p:spPr>
        </p:cxnSp>
        <p:sp>
          <p:nvSpPr>
            <p:cNvPr id="89" name="Google Shape;89;p13"/>
            <p:cNvSpPr txBox="1"/>
            <p:nvPr/>
          </p:nvSpPr>
          <p:spPr>
            <a:xfrm>
              <a:off x="9288667" y="6020094"/>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GSC (Gate System Client)</a:t>
              </a:r>
              <a:endParaRPr sz="1100" b="1" dirty="0">
                <a:latin typeface="Verdana" panose="020B0604030504040204" pitchFamily="34" charset="0"/>
                <a:ea typeface="Verdana" panose="020B0604030504040204" pitchFamily="34" charset="0"/>
              </a:endParaRPr>
            </a:p>
          </p:txBody>
        </p:sp>
      </p:grpSp>
      <p:sp>
        <p:nvSpPr>
          <p:cNvPr id="39"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a:t>
            </a:r>
            <a:r>
              <a:rPr lang="en-US" altLang="ko-KR" sz="2000" b="1" dirty="0">
                <a:latin typeface="Verdana" panose="020B0604030504040204" pitchFamily="34" charset="0"/>
                <a:ea typeface="Verdana" panose="020B0604030504040204" pitchFamily="34" charset="0"/>
              </a:rPr>
              <a:t>Design</a:t>
            </a:r>
            <a:endParaRPr lang="ko-KR" altLang="en-US" sz="2000" b="1" dirty="0">
              <a:latin typeface="Verdana" panose="020B0604030504040204" pitchFamily="34" charset="0"/>
            </a:endParaRPr>
          </a:p>
        </p:txBody>
      </p:sp>
    </p:spTree>
    <p:extLst>
      <p:ext uri="{BB962C8B-B14F-4D97-AF65-F5344CB8AC3E}">
        <p14:creationId xmlns:p14="http://schemas.microsoft.com/office/powerpoint/2010/main" val="175308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1885100" y="3376800"/>
            <a:ext cx="5805600" cy="615513"/>
          </a:xfrm>
          <a:prstGeom prst="rect">
            <a:avLst/>
          </a:prstGeom>
          <a:noFill/>
          <a:ln>
            <a:noFill/>
          </a:ln>
        </p:spPr>
        <p:txBody>
          <a:bodyPr spcFirstLastPara="1" wrap="square" lIns="121900" tIns="121900" rIns="121900" bIns="121900" anchor="t" anchorCtr="0">
            <a:spAutoFit/>
          </a:bodyPr>
          <a:lstStyle/>
          <a:p>
            <a:endParaRPr sz="2400"/>
          </a:p>
        </p:txBody>
      </p:sp>
      <p:graphicFrame>
        <p:nvGraphicFramePr>
          <p:cNvPr id="56" name="Google Shape;56;p13"/>
          <p:cNvGraphicFramePr/>
          <p:nvPr>
            <p:extLst>
              <p:ext uri="{D42A27DB-BD31-4B8C-83A1-F6EECF244321}">
                <p14:modId xmlns:p14="http://schemas.microsoft.com/office/powerpoint/2010/main" val="3606786087"/>
              </p:ext>
            </p:extLst>
          </p:nvPr>
        </p:nvGraphicFramePr>
        <p:xfrm>
          <a:off x="1209674" y="1179043"/>
          <a:ext cx="8915402" cy="5428420"/>
        </p:xfrm>
        <a:graphic>
          <a:graphicData uri="http://schemas.openxmlformats.org/drawingml/2006/table">
            <a:tbl>
              <a:tblPr>
                <a:noFill/>
              </a:tblPr>
              <a:tblGrid>
                <a:gridCol w="2581276"/>
                <a:gridCol w="2962275"/>
                <a:gridCol w="3371851"/>
              </a:tblGrid>
              <a:tr h="439766">
                <a:tc>
                  <a:txBody>
                    <a:bodyPr/>
                    <a:lstStyle/>
                    <a:p>
                      <a:pPr marL="0" lvl="0" indent="0" algn="l" rtl="0">
                        <a:spcBef>
                          <a:spcPts val="0"/>
                        </a:spcBef>
                        <a:spcAft>
                          <a:spcPts val="0"/>
                        </a:spcAft>
                        <a:buNone/>
                      </a:pPr>
                      <a:r>
                        <a:rPr lang="en-US" altLang="ko" sz="1300" b="1" dirty="0" smtClean="0">
                          <a:latin typeface="Verdana" panose="020B0604030504040204" pitchFamily="34" charset="0"/>
                          <a:ea typeface="Verdana" panose="020B0604030504040204" pitchFamily="34" charset="0"/>
                        </a:rPr>
                        <a:t>Functionality</a:t>
                      </a:r>
                      <a:endParaRPr sz="1300" b="1" dirty="0">
                        <a:latin typeface="Verdana" panose="020B0604030504040204" pitchFamily="34" charset="0"/>
                        <a:ea typeface="Verdana" panose="020B0604030504040204" pitchFamily="34" charset="0"/>
                      </a:endParaRPr>
                    </a:p>
                  </a:txBody>
                  <a:tcPr marL="121900" marR="121900" marT="121900" marB="121900">
                    <a:solidFill>
                      <a:schemeClr val="bg1">
                        <a:lumMod val="85000"/>
                      </a:schemeClr>
                    </a:solidFill>
                  </a:tcPr>
                </a:tc>
                <a:tc>
                  <a:txBody>
                    <a:bodyPr/>
                    <a:lstStyle/>
                    <a:p>
                      <a:pPr marL="0" lvl="0" indent="0" algn="l" rtl="0">
                        <a:spcBef>
                          <a:spcPts val="0"/>
                        </a:spcBef>
                        <a:spcAft>
                          <a:spcPts val="0"/>
                        </a:spcAft>
                        <a:buNone/>
                      </a:pPr>
                      <a:r>
                        <a:rPr lang="ko" sz="1300" b="1" dirty="0">
                          <a:latin typeface="Verdana" panose="020B0604030504040204" pitchFamily="34" charset="0"/>
                        </a:rPr>
                        <a:t>Request </a:t>
                      </a:r>
                      <a:r>
                        <a:rPr lang="ko" sz="1300" b="1" dirty="0" smtClean="0">
                          <a:latin typeface="Verdana" panose="020B0604030504040204" pitchFamily="34" charset="0"/>
                        </a:rPr>
                        <a:t>(GSC</a:t>
                      </a:r>
                      <a:r>
                        <a:rPr lang="ko" sz="1300" b="1" dirty="0">
                          <a:latin typeface="Verdana" panose="020B0604030504040204" pitchFamily="34" charset="0"/>
                        </a:rPr>
                        <a:t>)</a:t>
                      </a:r>
                      <a:endParaRPr sz="1300" b="1" dirty="0">
                        <a:latin typeface="Verdana" panose="020B0604030504040204" pitchFamily="34" charset="0"/>
                        <a:ea typeface="Verdana" panose="020B0604030504040204" pitchFamily="34" charset="0"/>
                      </a:endParaRPr>
                    </a:p>
                  </a:txBody>
                  <a:tcPr marL="121900" marR="121900" marT="121900" marB="121900">
                    <a:solidFill>
                      <a:schemeClr val="bg1">
                        <a:lumMod val="85000"/>
                      </a:schemeClr>
                    </a:solidFill>
                  </a:tcPr>
                </a:tc>
                <a:tc>
                  <a:txBody>
                    <a:bodyPr/>
                    <a:lstStyle/>
                    <a:p>
                      <a:pPr marL="0" lvl="0" indent="0" algn="l" rtl="0">
                        <a:spcBef>
                          <a:spcPts val="0"/>
                        </a:spcBef>
                        <a:spcAft>
                          <a:spcPts val="0"/>
                        </a:spcAft>
                        <a:buNone/>
                      </a:pPr>
                      <a:r>
                        <a:rPr lang="ko" sz="1300" b="1" dirty="0">
                          <a:latin typeface="Verdana" panose="020B0604030504040204" pitchFamily="34" charset="0"/>
                        </a:rPr>
                        <a:t>Response </a:t>
                      </a:r>
                      <a:r>
                        <a:rPr lang="ko" sz="1300" b="1" dirty="0" smtClean="0">
                          <a:latin typeface="Verdana" panose="020B0604030504040204" pitchFamily="34" charset="0"/>
                        </a:rPr>
                        <a:t>(GSS</a:t>
                      </a:r>
                      <a:r>
                        <a:rPr lang="ko" sz="1300" b="1" dirty="0">
                          <a:latin typeface="Verdana" panose="020B0604030504040204" pitchFamily="34" charset="0"/>
                        </a:rPr>
                        <a:t>)</a:t>
                      </a:r>
                      <a:endParaRPr sz="1300" b="1" dirty="0">
                        <a:latin typeface="Verdana" panose="020B0604030504040204" pitchFamily="34" charset="0"/>
                        <a:ea typeface="Verdana" panose="020B0604030504040204" pitchFamily="34" charset="0"/>
                      </a:endParaRPr>
                    </a:p>
                  </a:txBody>
                  <a:tcPr marL="121900" marR="121900" marT="121900" marB="121900">
                    <a:solidFill>
                      <a:schemeClr val="bg1">
                        <a:lumMod val="85000"/>
                      </a:schemeClr>
                    </a:solidFill>
                  </a:tcPr>
                </a:tc>
              </a:tr>
              <a:tr h="1214422">
                <a:tc>
                  <a:txBody>
                    <a:bodyPr/>
                    <a:lstStyle/>
                    <a:p>
                      <a:pPr marL="0" lvl="0" indent="0" algn="l" rtl="0">
                        <a:spcBef>
                          <a:spcPts val="0"/>
                        </a:spcBef>
                        <a:spcAft>
                          <a:spcPts val="0"/>
                        </a:spcAft>
                        <a:buNone/>
                      </a:pPr>
                      <a:r>
                        <a:rPr lang="en-US" altLang="ko" sz="1300" dirty="0" smtClean="0">
                          <a:latin typeface="Verdana" panose="020B0604030504040204" pitchFamily="34" charset="0"/>
                        </a:rPr>
                        <a:t>Authenticates</a:t>
                      </a:r>
                      <a:r>
                        <a:rPr lang="en-US" altLang="ko" sz="1300" baseline="0" dirty="0" smtClean="0">
                          <a:latin typeface="Verdana" panose="020B0604030504040204" pitchFamily="34" charset="0"/>
                        </a:rPr>
                        <a:t> the user and run the mode</a:t>
                      </a:r>
                      <a:endParaRPr lang="en-US" altLang="ko" sz="1300" dirty="0" smtClean="0">
                        <a:latin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user : [user id]</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passwd : [user password]</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ko" sz="1300" dirty="0">
                          <a:solidFill>
                            <a:schemeClr val="dk1"/>
                          </a:solidFill>
                          <a:latin typeface="Verdana" panose="020B0604030504040204" pitchFamily="34" charset="0"/>
                        </a:rPr>
                        <a:t>mode : [ learn | run | test run]</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 </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ko" sz="1300" dirty="0">
                          <a:solidFill>
                            <a:schemeClr val="dk1"/>
                          </a:solidFill>
                          <a:latin typeface="Verdana" panose="020B0604030504040204" pitchFamily="34" charset="0"/>
                        </a:rPr>
                        <a:t>result : [ok/nok]</a:t>
                      </a:r>
                      <a:endParaRPr sz="1300" b="1" dirty="0">
                        <a:latin typeface="Verdana" panose="020B0604030504040204" pitchFamily="34" charset="0"/>
                        <a:ea typeface="Verdana" panose="020B0604030504040204" pitchFamily="34" charset="0"/>
                      </a:endParaRPr>
                    </a:p>
                  </a:txBody>
                  <a:tcPr marL="121900" marR="121900" marT="121900" marB="121900"/>
                </a:tc>
              </a:tr>
              <a:tr h="824595">
                <a:tc>
                  <a:txBody>
                    <a:bodyPr/>
                    <a:lstStyle/>
                    <a:p>
                      <a:pPr marL="0" lvl="0" indent="0" algn="l" rtl="0">
                        <a:spcBef>
                          <a:spcPts val="0"/>
                        </a:spcBef>
                        <a:spcAft>
                          <a:spcPts val="0"/>
                        </a:spcAft>
                        <a:buClr>
                          <a:schemeClr val="dk1"/>
                        </a:buClr>
                        <a:buSzPts val="1100"/>
                        <a:buFont typeface="Arial"/>
                        <a:buNone/>
                      </a:pPr>
                      <a:r>
                        <a:rPr lang="en-US" altLang="ko" sz="1300" dirty="0" smtClean="0">
                          <a:solidFill>
                            <a:schemeClr val="dk1"/>
                          </a:solidFill>
                          <a:latin typeface="Verdana" panose="020B0604030504040204" pitchFamily="34" charset="0"/>
                        </a:rPr>
                        <a:t>Capture the</a:t>
                      </a:r>
                      <a:r>
                        <a:rPr lang="en-US" altLang="ko" sz="1300" baseline="0" dirty="0" smtClean="0">
                          <a:solidFill>
                            <a:schemeClr val="dk1"/>
                          </a:solidFill>
                          <a:latin typeface="Verdana" panose="020B0604030504040204" pitchFamily="34" charset="0"/>
                        </a:rPr>
                        <a:t> </a:t>
                      </a:r>
                      <a:r>
                        <a:rPr lang="ko" sz="1300" dirty="0" smtClean="0">
                          <a:solidFill>
                            <a:schemeClr val="dk1"/>
                          </a:solidFill>
                          <a:latin typeface="Verdana" panose="020B0604030504040204" pitchFamily="34" charset="0"/>
                        </a:rPr>
                        <a:t>face image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[capture]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ko" sz="1300" dirty="0">
                          <a:solidFill>
                            <a:schemeClr val="dk1"/>
                          </a:solidFill>
                          <a:latin typeface="Verdana" panose="020B0604030504040204" pitchFamily="34" charset="0"/>
                        </a:rPr>
                        <a:t>result : [ok/nok]</a:t>
                      </a:r>
                      <a:endParaRPr sz="1300" dirty="0">
                        <a:latin typeface="Verdana" panose="020B0604030504040204" pitchFamily="34" charset="0"/>
                        <a:ea typeface="Verdana" panose="020B0604030504040204" pitchFamily="34" charset="0"/>
                      </a:endParaRPr>
                    </a:p>
                  </a:txBody>
                  <a:tcPr marL="121900" marR="121900" marT="121900" marB="121900"/>
                </a:tc>
              </a:tr>
              <a:tr h="824595">
                <a:tc>
                  <a:txBody>
                    <a:bodyPr/>
                    <a:lstStyle/>
                    <a:p>
                      <a:pPr marL="0" lvl="0" indent="0" algn="l" rtl="0">
                        <a:spcBef>
                          <a:spcPts val="0"/>
                        </a:spcBef>
                        <a:spcAft>
                          <a:spcPts val="0"/>
                        </a:spcAft>
                        <a:buNone/>
                      </a:pPr>
                      <a:r>
                        <a:rPr lang="en-US" altLang="ko" sz="1300" dirty="0" smtClean="0">
                          <a:solidFill>
                            <a:schemeClr val="dk1"/>
                          </a:solidFill>
                          <a:latin typeface="Verdana" panose="020B0604030504040204" pitchFamily="34" charset="0"/>
                        </a:rPr>
                        <a:t>C</a:t>
                      </a:r>
                      <a:r>
                        <a:rPr lang="ko" sz="1300" dirty="0" smtClean="0">
                          <a:solidFill>
                            <a:schemeClr val="dk1"/>
                          </a:solidFill>
                          <a:latin typeface="Verdana" panose="020B0604030504040204" pitchFamily="34" charset="0"/>
                        </a:rPr>
                        <a:t>ancel </a:t>
                      </a:r>
                      <a:r>
                        <a:rPr lang="en-US" altLang="ko" sz="1300" dirty="0" smtClean="0">
                          <a:solidFill>
                            <a:schemeClr val="dk1"/>
                          </a:solidFill>
                          <a:latin typeface="Verdana" panose="020B0604030504040204" pitchFamily="34" charset="0"/>
                        </a:rPr>
                        <a:t>the </a:t>
                      </a:r>
                      <a:r>
                        <a:rPr lang="ko" sz="1300" dirty="0" smtClean="0">
                          <a:solidFill>
                            <a:schemeClr val="dk1"/>
                          </a:solidFill>
                          <a:latin typeface="Verdana" panose="020B0604030504040204" pitchFamily="34" charset="0"/>
                        </a:rPr>
                        <a:t>capture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[cancel]</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result : [ok/nok]</a:t>
                      </a:r>
                      <a:endParaRPr sz="1300" dirty="0">
                        <a:latin typeface="Verdana" panose="020B0604030504040204" pitchFamily="34" charset="0"/>
                        <a:ea typeface="Verdana" panose="020B0604030504040204" pitchFamily="34" charset="0"/>
                      </a:endParaRPr>
                    </a:p>
                  </a:txBody>
                  <a:tcPr marL="121900" marR="121900" marT="121900" marB="121900"/>
                </a:tc>
              </a:tr>
              <a:tr h="1019509">
                <a:tc>
                  <a:txBody>
                    <a:bodyPr/>
                    <a:lstStyle/>
                    <a:p>
                      <a:pPr marL="0" lvl="0" indent="0" algn="l" rtl="0">
                        <a:spcBef>
                          <a:spcPts val="0"/>
                        </a:spcBef>
                        <a:spcAft>
                          <a:spcPts val="0"/>
                        </a:spcAft>
                        <a:buNone/>
                      </a:pPr>
                      <a:r>
                        <a:rPr lang="en-US" altLang="ko" sz="1300" dirty="0" smtClean="0">
                          <a:solidFill>
                            <a:schemeClr val="dk1"/>
                          </a:solidFill>
                          <a:latin typeface="Verdana" panose="020B0604030504040204" pitchFamily="34" charset="0"/>
                        </a:rPr>
                        <a:t>Confirm to a</a:t>
                      </a:r>
                      <a:r>
                        <a:rPr lang="ko" sz="1300" dirty="0" smtClean="0">
                          <a:solidFill>
                            <a:schemeClr val="dk1"/>
                          </a:solidFill>
                          <a:latin typeface="Verdana" panose="020B0604030504040204" pitchFamily="34" charset="0"/>
                        </a:rPr>
                        <a:t>dd </a:t>
                      </a:r>
                      <a:r>
                        <a:rPr lang="en-US" altLang="ko" sz="1300" dirty="0" smtClean="0">
                          <a:solidFill>
                            <a:schemeClr val="dk1"/>
                          </a:solidFill>
                          <a:latin typeface="Verdana" panose="020B0604030504040204" pitchFamily="34" charset="0"/>
                        </a:rPr>
                        <a:t>the </a:t>
                      </a:r>
                      <a:r>
                        <a:rPr lang="ko" sz="1300" dirty="0" smtClean="0">
                          <a:solidFill>
                            <a:schemeClr val="dk1"/>
                          </a:solidFill>
                          <a:latin typeface="Verdana" panose="020B0604030504040204" pitchFamily="34" charset="0"/>
                        </a:rPr>
                        <a:t>new face</a:t>
                      </a:r>
                      <a:r>
                        <a:rPr lang="en-US" altLang="ko" sz="1300" dirty="0" smtClean="0">
                          <a:solidFill>
                            <a:schemeClr val="dk1"/>
                          </a:solidFill>
                          <a:latin typeface="Verdana" panose="020B0604030504040204" pitchFamily="34" charset="0"/>
                        </a:rPr>
                        <a:t> image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request</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[confirm]</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name : [name]</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response</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msgId : [seq number]</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result : [ok/nok]</a:t>
                      </a:r>
                      <a:endParaRPr sz="1300" dirty="0">
                        <a:latin typeface="Verdana" panose="020B0604030504040204" pitchFamily="34" charset="0"/>
                        <a:ea typeface="Verdana" panose="020B0604030504040204" pitchFamily="34" charset="0"/>
                      </a:endParaRPr>
                    </a:p>
                  </a:txBody>
                  <a:tcPr marL="121900" marR="121900" marT="121900" marB="121900"/>
                </a:tc>
              </a:tr>
              <a:tr h="1039500">
                <a:tc>
                  <a:txBody>
                    <a:bodyPr/>
                    <a:lstStyle/>
                    <a:p>
                      <a:pPr marL="0" lvl="0" indent="0" algn="l" rtl="0">
                        <a:spcBef>
                          <a:spcPts val="0"/>
                        </a:spcBef>
                        <a:spcAft>
                          <a:spcPts val="0"/>
                        </a:spcAft>
                        <a:buNone/>
                      </a:pPr>
                      <a:r>
                        <a:rPr lang="ko" sz="1300" dirty="0" smtClean="0">
                          <a:latin typeface="Verdana" panose="020B0604030504040204" pitchFamily="34" charset="0"/>
                        </a:rPr>
                        <a:t>Tran</a:t>
                      </a:r>
                      <a:r>
                        <a:rPr lang="en-US" altLang="ko" sz="1300" dirty="0" smtClean="0">
                          <a:latin typeface="Verdana" panose="020B0604030504040204" pitchFamily="34" charset="0"/>
                        </a:rPr>
                        <a:t>smit</a:t>
                      </a:r>
                      <a:r>
                        <a:rPr lang="ko" sz="1300" dirty="0" smtClean="0">
                          <a:latin typeface="Verdana" panose="020B0604030504040204" pitchFamily="34" charset="0"/>
                        </a:rPr>
                        <a:t> </a:t>
                      </a:r>
                      <a:r>
                        <a:rPr lang="en-US" altLang="ko" sz="1300" dirty="0" smtClean="0">
                          <a:latin typeface="Verdana" panose="020B0604030504040204" pitchFamily="34" charset="0"/>
                        </a:rPr>
                        <a:t>the </a:t>
                      </a:r>
                      <a:r>
                        <a:rPr lang="ko" sz="1300" dirty="0" smtClean="0">
                          <a:latin typeface="Verdana" panose="020B0604030504040204" pitchFamily="34" charset="0"/>
                        </a:rPr>
                        <a:t>video </a:t>
                      </a:r>
                      <a:r>
                        <a:rPr lang="ko" sz="1300" dirty="0">
                          <a:latin typeface="Verdana" panose="020B0604030504040204" pitchFamily="34" charset="0"/>
                        </a:rPr>
                        <a:t>stream</a:t>
                      </a: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None/>
                      </a:pPr>
                      <a:endParaRPr sz="1300" dirty="0">
                        <a:latin typeface="Verdana" panose="020B0604030504040204" pitchFamily="34" charset="0"/>
                        <a:ea typeface="Verdana" panose="020B0604030504040204" pitchFamily="34" charset="0"/>
                      </a:endParaRPr>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ko" sz="1300" b="1" dirty="0">
                          <a:solidFill>
                            <a:schemeClr val="dk1"/>
                          </a:solidFill>
                          <a:latin typeface="Verdana" panose="020B0604030504040204" pitchFamily="34" charset="0"/>
                        </a:rPr>
                        <a:t>stream</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mode : [ learn | run | test run]</a:t>
                      </a:r>
                      <a:endParaRPr sz="1300" b="1"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data length :  [length]</a:t>
                      </a:r>
                      <a:endParaRPr sz="1300" dirty="0">
                        <a:solidFill>
                          <a:schemeClr val="dk1"/>
                        </a:solidFill>
                        <a:latin typeface="Verdana" panose="020B0604030504040204" pitchFamily="34" charset="0"/>
                        <a:ea typeface="Verdana" panose="020B0604030504040204" pitchFamily="34" charset="0"/>
                      </a:endParaRPr>
                    </a:p>
                    <a:p>
                      <a:pPr marL="0" lvl="0" indent="0" algn="l" rtl="0">
                        <a:spcBef>
                          <a:spcPts val="0"/>
                        </a:spcBef>
                        <a:spcAft>
                          <a:spcPts val="0"/>
                        </a:spcAft>
                        <a:buClr>
                          <a:schemeClr val="dk1"/>
                        </a:buClr>
                        <a:buSzPts val="1100"/>
                        <a:buFont typeface="Arial"/>
                        <a:buNone/>
                      </a:pPr>
                      <a:r>
                        <a:rPr lang="ko" sz="1300" dirty="0">
                          <a:solidFill>
                            <a:schemeClr val="dk1"/>
                          </a:solidFill>
                          <a:latin typeface="Verdana" panose="020B0604030504040204" pitchFamily="34" charset="0"/>
                        </a:rPr>
                        <a:t>data :  [raw image data]</a:t>
                      </a:r>
                      <a:endParaRPr sz="1300" dirty="0">
                        <a:latin typeface="Verdana" panose="020B0604030504040204" pitchFamily="34" charset="0"/>
                        <a:ea typeface="Verdana" panose="020B0604030504040204" pitchFamily="34" charset="0"/>
                      </a:endParaRPr>
                    </a:p>
                  </a:txBody>
                  <a:tcPr marL="121900" marR="121900" marT="121900" marB="121900"/>
                </a:tc>
              </a:tr>
            </a:tbl>
          </a:graphicData>
        </a:graphic>
      </p:graphicFrame>
      <p:sp>
        <p:nvSpPr>
          <p:cNvPr id="7"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2. Message Protocol</a:t>
            </a:r>
            <a:endParaRPr dirty="0">
              <a:latin typeface="Verdana"/>
              <a:ea typeface="Verdana"/>
              <a:cs typeface="Verdana"/>
              <a:sym typeface="Verdana"/>
            </a:endParaRPr>
          </a:p>
        </p:txBody>
      </p:sp>
      <p:sp>
        <p:nvSpPr>
          <p:cNvPr id="8"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spTree>
    <p:extLst>
      <p:ext uri="{BB962C8B-B14F-4D97-AF65-F5344CB8AC3E}">
        <p14:creationId xmlns:p14="http://schemas.microsoft.com/office/powerpoint/2010/main" val="1256489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p:nvPr/>
        </p:nvSpPr>
        <p:spPr>
          <a:xfrm>
            <a:off x="1086400" y="1624236"/>
            <a:ext cx="13568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chemeClr val="dk1"/>
              </a:buClr>
              <a:buSzPts val="1100"/>
            </a:pPr>
            <a:r>
              <a:rPr lang="en-US" altLang="ko" sz="1200">
                <a:solidFill>
                  <a:schemeClr val="dk1"/>
                </a:solidFill>
              </a:rPr>
              <a:t>Message Type</a:t>
            </a:r>
            <a:endParaRPr sz="1200">
              <a:solidFill>
                <a:schemeClr val="dk1"/>
              </a:solidFill>
            </a:endParaRPr>
          </a:p>
          <a:p>
            <a:pPr>
              <a:buClr>
                <a:schemeClr val="dk1"/>
              </a:buClr>
              <a:buSzPts val="1100"/>
            </a:pPr>
            <a:r>
              <a:rPr lang="en-US" altLang="ko" sz="1200">
                <a:solidFill>
                  <a:schemeClr val="dk1"/>
                </a:solidFill>
              </a:rPr>
              <a:t>(2 byte)</a:t>
            </a:r>
            <a:endParaRPr sz="2400"/>
          </a:p>
        </p:txBody>
      </p:sp>
      <p:sp>
        <p:nvSpPr>
          <p:cNvPr id="63" name="Google Shape;63;p14"/>
          <p:cNvSpPr/>
          <p:nvPr/>
        </p:nvSpPr>
        <p:spPr>
          <a:xfrm>
            <a:off x="5468844" y="1624236"/>
            <a:ext cx="46476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chemeClr val="dk1"/>
              </a:buClr>
              <a:buSzPts val="1100"/>
            </a:pPr>
            <a:r>
              <a:rPr lang="en-US" altLang="ko" sz="1200">
                <a:solidFill>
                  <a:schemeClr val="dk1"/>
                </a:solidFill>
              </a:rPr>
              <a:t>Data - Request, Stream</a:t>
            </a:r>
            <a:endParaRPr sz="1200">
              <a:solidFill>
                <a:schemeClr val="dk1"/>
              </a:solidFill>
            </a:endParaRPr>
          </a:p>
          <a:p>
            <a:pPr>
              <a:buClr>
                <a:schemeClr val="dk1"/>
              </a:buClr>
              <a:buSzPts val="1100"/>
            </a:pPr>
            <a:r>
              <a:rPr lang="en-US" altLang="ko" sz="1200">
                <a:solidFill>
                  <a:schemeClr val="dk1"/>
                </a:solidFill>
              </a:rPr>
              <a:t>(1012 byte)</a:t>
            </a:r>
            <a:endParaRPr sz="2400"/>
          </a:p>
        </p:txBody>
      </p:sp>
      <p:sp>
        <p:nvSpPr>
          <p:cNvPr id="64" name="Google Shape;64;p14"/>
          <p:cNvSpPr/>
          <p:nvPr/>
        </p:nvSpPr>
        <p:spPr>
          <a:xfrm>
            <a:off x="2443200" y="1624236"/>
            <a:ext cx="10696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1200">
                <a:solidFill>
                  <a:schemeClr val="dk1"/>
                </a:solidFill>
              </a:rPr>
              <a:t>Message ID</a:t>
            </a:r>
            <a:endParaRPr sz="1200">
              <a:solidFill>
                <a:schemeClr val="dk1"/>
              </a:solidFill>
            </a:endParaRPr>
          </a:p>
          <a:p>
            <a:r>
              <a:rPr lang="en-US" altLang="ko" sz="1200">
                <a:solidFill>
                  <a:schemeClr val="dk1"/>
                </a:solidFill>
              </a:rPr>
              <a:t>(4 byte)</a:t>
            </a:r>
            <a:endParaRPr sz="2400"/>
          </a:p>
        </p:txBody>
      </p:sp>
      <p:sp>
        <p:nvSpPr>
          <p:cNvPr id="65" name="Google Shape;65;p14"/>
          <p:cNvSpPr/>
          <p:nvPr/>
        </p:nvSpPr>
        <p:spPr>
          <a:xfrm>
            <a:off x="4296377" y="1624236"/>
            <a:ext cx="11724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1200">
                <a:solidFill>
                  <a:schemeClr val="dk1"/>
                </a:solidFill>
              </a:rPr>
              <a:t>Data Length</a:t>
            </a:r>
            <a:endParaRPr sz="1200">
              <a:solidFill>
                <a:schemeClr val="dk1"/>
              </a:solidFill>
            </a:endParaRPr>
          </a:p>
          <a:p>
            <a:r>
              <a:rPr lang="en-US" altLang="ko" sz="1200">
                <a:solidFill>
                  <a:schemeClr val="dk1"/>
                </a:solidFill>
              </a:rPr>
              <a:t>(4 byte)</a:t>
            </a:r>
            <a:endParaRPr sz="2400"/>
          </a:p>
        </p:txBody>
      </p:sp>
      <p:sp>
        <p:nvSpPr>
          <p:cNvPr id="66" name="Google Shape;66;p14"/>
          <p:cNvSpPr/>
          <p:nvPr/>
        </p:nvSpPr>
        <p:spPr>
          <a:xfrm>
            <a:off x="3512800" y="1624236"/>
            <a:ext cx="789600" cy="5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1200">
                <a:solidFill>
                  <a:schemeClr val="dk1"/>
                </a:solidFill>
              </a:rPr>
              <a:t>Mode</a:t>
            </a:r>
            <a:endParaRPr sz="1200">
              <a:solidFill>
                <a:schemeClr val="dk1"/>
              </a:solidFill>
            </a:endParaRPr>
          </a:p>
          <a:p>
            <a:r>
              <a:rPr lang="en-US" altLang="ko" sz="1200">
                <a:solidFill>
                  <a:schemeClr val="dk1"/>
                </a:solidFill>
              </a:rPr>
              <a:t>(2 byte)</a:t>
            </a:r>
            <a:endParaRPr sz="2400"/>
          </a:p>
        </p:txBody>
      </p:sp>
      <p:sp>
        <p:nvSpPr>
          <p:cNvPr id="67" name="Google Shape;67;p14"/>
          <p:cNvSpPr txBox="1"/>
          <p:nvPr/>
        </p:nvSpPr>
        <p:spPr>
          <a:xfrm>
            <a:off x="2299600" y="881049"/>
            <a:ext cx="1356800" cy="574604"/>
          </a:xfrm>
          <a:prstGeom prst="rect">
            <a:avLst/>
          </a:prstGeom>
          <a:noFill/>
          <a:ln>
            <a:noFill/>
          </a:ln>
        </p:spPr>
        <p:txBody>
          <a:bodyPr spcFirstLastPara="1" wrap="square" lIns="121900" tIns="121900" rIns="121900" bIns="121900" anchor="t" anchorCtr="0">
            <a:spAutoFit/>
          </a:bodyPr>
          <a:lstStyle/>
          <a:p>
            <a:pPr algn="ctr"/>
            <a:r>
              <a:rPr lang="en-US" altLang="ko" sz="1067" dirty="0"/>
              <a:t>Random Seed</a:t>
            </a:r>
            <a:endParaRPr sz="1067" dirty="0"/>
          </a:p>
          <a:p>
            <a:pPr algn="ctr"/>
            <a:r>
              <a:rPr lang="en-US" altLang="ko" sz="1067" dirty="0"/>
              <a:t>+ Sequence</a:t>
            </a:r>
            <a:endParaRPr sz="1067" dirty="0"/>
          </a:p>
        </p:txBody>
      </p:sp>
      <p:graphicFrame>
        <p:nvGraphicFramePr>
          <p:cNvPr id="68" name="Google Shape;68;p14"/>
          <p:cNvGraphicFramePr/>
          <p:nvPr/>
        </p:nvGraphicFramePr>
        <p:xfrm>
          <a:off x="951200" y="2967700"/>
          <a:ext cx="1786000" cy="1645760"/>
        </p:xfrm>
        <a:graphic>
          <a:graphicData uri="http://schemas.openxmlformats.org/drawingml/2006/table">
            <a:tbl>
              <a:tblPr>
                <a:noFill/>
              </a:tblPr>
              <a:tblGrid>
                <a:gridCol w="893000"/>
                <a:gridCol w="893000"/>
              </a:tblGrid>
              <a:tr h="406360">
                <a:tc>
                  <a:txBody>
                    <a:bodyPr/>
                    <a:lstStyle/>
                    <a:p>
                      <a:pPr marL="0" lvl="0" indent="0" algn="ctr" rtl="0">
                        <a:spcBef>
                          <a:spcPts val="0"/>
                        </a:spcBef>
                        <a:spcAft>
                          <a:spcPts val="0"/>
                        </a:spcAft>
                        <a:buNone/>
                      </a:pPr>
                      <a:r>
                        <a:rPr lang="ko" sz="1100"/>
                        <a:t>Type</a:t>
                      </a:r>
                      <a:endParaRPr sz="1100"/>
                    </a:p>
                  </a:txBody>
                  <a:tcPr marL="121900" marR="121900" marT="121900" marB="121900">
                    <a:solidFill>
                      <a:schemeClr val="lt2"/>
                    </a:solidFill>
                  </a:tcPr>
                </a:tc>
                <a:tc>
                  <a:txBody>
                    <a:bodyPr/>
                    <a:lstStyle/>
                    <a:p>
                      <a:pPr marL="0" lvl="0" indent="0" algn="ctr" rtl="0">
                        <a:spcBef>
                          <a:spcPts val="0"/>
                        </a:spcBef>
                        <a:spcAft>
                          <a:spcPts val="0"/>
                        </a:spcAft>
                        <a:buNone/>
                      </a:pPr>
                      <a:r>
                        <a:rPr lang="ko" sz="1100"/>
                        <a:t>Value</a:t>
                      </a:r>
                      <a:endParaRPr sz="1100"/>
                    </a:p>
                  </a:txBody>
                  <a:tcPr marL="121900" marR="121900" marT="121900" marB="121900">
                    <a:solidFill>
                      <a:schemeClr val="lt2"/>
                    </a:solidFill>
                  </a:tcPr>
                </a:tc>
              </a:tr>
              <a:tr h="406360">
                <a:tc>
                  <a:txBody>
                    <a:bodyPr/>
                    <a:lstStyle/>
                    <a:p>
                      <a:pPr marL="0" lvl="0" indent="0" algn="l" rtl="0">
                        <a:spcBef>
                          <a:spcPts val="0"/>
                        </a:spcBef>
                        <a:spcAft>
                          <a:spcPts val="0"/>
                        </a:spcAft>
                        <a:buNone/>
                      </a:pPr>
                      <a:r>
                        <a:rPr lang="ko" sz="1100"/>
                        <a:t>Request</a:t>
                      </a:r>
                      <a:endParaRPr sz="1100"/>
                    </a:p>
                  </a:txBody>
                  <a:tcPr marL="121900" marR="121900" marT="121900" marB="121900"/>
                </a:tc>
                <a:tc>
                  <a:txBody>
                    <a:bodyPr/>
                    <a:lstStyle/>
                    <a:p>
                      <a:pPr marL="0" lvl="0" indent="0" algn="l" rtl="0">
                        <a:spcBef>
                          <a:spcPts val="0"/>
                        </a:spcBef>
                        <a:spcAft>
                          <a:spcPts val="0"/>
                        </a:spcAft>
                        <a:buNone/>
                      </a:pPr>
                      <a:r>
                        <a:rPr lang="ko" sz="1100"/>
                        <a:t>0x5501</a:t>
                      </a:r>
                      <a:endParaRPr sz="1100"/>
                    </a:p>
                  </a:txBody>
                  <a:tcPr marL="121900" marR="121900" marT="121900" marB="121900"/>
                </a:tc>
              </a:tr>
              <a:tr h="406360">
                <a:tc>
                  <a:txBody>
                    <a:bodyPr/>
                    <a:lstStyle/>
                    <a:p>
                      <a:pPr marL="0" lvl="0" indent="0" algn="l" rtl="0">
                        <a:spcBef>
                          <a:spcPts val="0"/>
                        </a:spcBef>
                        <a:spcAft>
                          <a:spcPts val="0"/>
                        </a:spcAft>
                        <a:buNone/>
                      </a:pPr>
                      <a:r>
                        <a:rPr lang="ko" sz="1100"/>
                        <a:t>Response</a:t>
                      </a:r>
                      <a:endParaRPr sz="1100"/>
                    </a:p>
                  </a:txBody>
                  <a:tcPr marL="121900" marR="121900" marT="121900" marB="121900"/>
                </a:tc>
                <a:tc>
                  <a:txBody>
                    <a:bodyPr/>
                    <a:lstStyle/>
                    <a:p>
                      <a:pPr marL="0" lvl="0" indent="0" algn="l" rtl="0">
                        <a:spcBef>
                          <a:spcPts val="0"/>
                        </a:spcBef>
                        <a:spcAft>
                          <a:spcPts val="0"/>
                        </a:spcAft>
                        <a:buNone/>
                      </a:pPr>
                      <a:r>
                        <a:rPr lang="ko" sz="1100"/>
                        <a:t>0x5502</a:t>
                      </a:r>
                      <a:endParaRPr sz="1100"/>
                    </a:p>
                  </a:txBody>
                  <a:tcPr marL="121900" marR="121900" marT="121900" marB="121900"/>
                </a:tc>
              </a:tr>
              <a:tr h="406360">
                <a:tc>
                  <a:txBody>
                    <a:bodyPr/>
                    <a:lstStyle/>
                    <a:p>
                      <a:pPr marL="0" lvl="0" indent="0" algn="l" rtl="0">
                        <a:spcBef>
                          <a:spcPts val="0"/>
                        </a:spcBef>
                        <a:spcAft>
                          <a:spcPts val="0"/>
                        </a:spcAft>
                        <a:buNone/>
                      </a:pPr>
                      <a:r>
                        <a:rPr lang="ko" sz="1100"/>
                        <a:t>Stream</a:t>
                      </a:r>
                      <a:endParaRPr sz="1100"/>
                    </a:p>
                  </a:txBody>
                  <a:tcPr marL="121900" marR="121900" marT="121900" marB="121900"/>
                </a:tc>
                <a:tc>
                  <a:txBody>
                    <a:bodyPr/>
                    <a:lstStyle/>
                    <a:p>
                      <a:pPr marL="0" lvl="0" indent="0" algn="l" rtl="0">
                        <a:spcBef>
                          <a:spcPts val="0"/>
                        </a:spcBef>
                        <a:spcAft>
                          <a:spcPts val="0"/>
                        </a:spcAft>
                        <a:buNone/>
                      </a:pPr>
                      <a:r>
                        <a:rPr lang="ko" sz="1100"/>
                        <a:t>0x5503</a:t>
                      </a:r>
                      <a:endParaRPr sz="1100"/>
                    </a:p>
                  </a:txBody>
                  <a:tcPr marL="121900" marR="121900" marT="121900" marB="121900"/>
                </a:tc>
              </a:tr>
            </a:tbl>
          </a:graphicData>
        </a:graphic>
      </p:graphicFrame>
      <p:cxnSp>
        <p:nvCxnSpPr>
          <p:cNvPr id="69" name="Google Shape;69;p14"/>
          <p:cNvCxnSpPr>
            <a:stCxn id="62" idx="2"/>
          </p:cNvCxnSpPr>
          <p:nvPr/>
        </p:nvCxnSpPr>
        <p:spPr>
          <a:xfrm flipH="1">
            <a:off x="1750800" y="2157836"/>
            <a:ext cx="14000" cy="886400"/>
          </a:xfrm>
          <a:prstGeom prst="straightConnector1">
            <a:avLst/>
          </a:prstGeom>
          <a:noFill/>
          <a:ln w="9525" cap="flat" cmpd="sng">
            <a:solidFill>
              <a:schemeClr val="dk2"/>
            </a:solidFill>
            <a:prstDash val="solid"/>
            <a:round/>
            <a:headEnd type="none" w="med" len="med"/>
            <a:tailEnd type="triangle" w="med" len="med"/>
          </a:ln>
        </p:spPr>
      </p:cxnSp>
      <p:cxnSp>
        <p:nvCxnSpPr>
          <p:cNvPr id="70" name="Google Shape;70;p14"/>
          <p:cNvCxnSpPr>
            <a:stCxn id="64" idx="0"/>
            <a:endCxn id="67" idx="2"/>
          </p:cNvCxnSpPr>
          <p:nvPr/>
        </p:nvCxnSpPr>
        <p:spPr>
          <a:xfrm flipV="1">
            <a:off x="2978000" y="1455652"/>
            <a:ext cx="0" cy="168584"/>
          </a:xfrm>
          <a:prstGeom prst="straightConnector1">
            <a:avLst/>
          </a:prstGeom>
          <a:noFill/>
          <a:ln w="9525" cap="flat" cmpd="sng">
            <a:solidFill>
              <a:schemeClr val="dk2"/>
            </a:solidFill>
            <a:prstDash val="solid"/>
            <a:round/>
            <a:headEnd type="none" w="med" len="med"/>
            <a:tailEnd type="triangle" w="med" len="med"/>
          </a:ln>
        </p:spPr>
      </p:cxnSp>
      <p:graphicFrame>
        <p:nvGraphicFramePr>
          <p:cNvPr id="71" name="Google Shape;71;p14"/>
          <p:cNvGraphicFramePr/>
          <p:nvPr/>
        </p:nvGraphicFramePr>
        <p:xfrm>
          <a:off x="3403667" y="2662900"/>
          <a:ext cx="1954500" cy="4114400"/>
        </p:xfrm>
        <a:graphic>
          <a:graphicData uri="http://schemas.openxmlformats.org/drawingml/2006/table">
            <a:tbl>
              <a:tblPr>
                <a:noFill/>
              </a:tblPr>
              <a:tblGrid>
                <a:gridCol w="1058367"/>
                <a:gridCol w="896133"/>
              </a:tblGrid>
              <a:tr h="406360">
                <a:tc>
                  <a:txBody>
                    <a:bodyPr/>
                    <a:lstStyle/>
                    <a:p>
                      <a:pPr marL="0" lvl="0" indent="0" algn="ctr" rtl="0">
                        <a:spcBef>
                          <a:spcPts val="0"/>
                        </a:spcBef>
                        <a:spcAft>
                          <a:spcPts val="0"/>
                        </a:spcAft>
                        <a:buNone/>
                      </a:pPr>
                      <a:r>
                        <a:rPr lang="ko" sz="1100"/>
                        <a:t>Mode</a:t>
                      </a:r>
                      <a:endParaRPr sz="1100"/>
                    </a:p>
                  </a:txBody>
                  <a:tcPr marL="121900" marR="121900" marT="121900" marB="121900">
                    <a:solidFill>
                      <a:schemeClr val="lt2"/>
                    </a:solidFill>
                  </a:tcPr>
                </a:tc>
                <a:tc>
                  <a:txBody>
                    <a:bodyPr/>
                    <a:lstStyle/>
                    <a:p>
                      <a:pPr marL="0" lvl="0" indent="0" algn="ctr" rtl="0">
                        <a:spcBef>
                          <a:spcPts val="0"/>
                        </a:spcBef>
                        <a:spcAft>
                          <a:spcPts val="0"/>
                        </a:spcAft>
                        <a:buNone/>
                      </a:pPr>
                      <a:r>
                        <a:rPr lang="ko" sz="1100"/>
                        <a:t>Value</a:t>
                      </a:r>
                      <a:endParaRPr sz="1100"/>
                    </a:p>
                  </a:txBody>
                  <a:tcPr marL="121900" marR="121900" marT="121900" marB="121900">
                    <a:solidFill>
                      <a:schemeClr val="lt2"/>
                    </a:solidFill>
                  </a:tcPr>
                </a:tc>
              </a:tr>
              <a:tr h="406360">
                <a:tc>
                  <a:txBody>
                    <a:bodyPr/>
                    <a:lstStyle/>
                    <a:p>
                      <a:pPr marL="0" lvl="0" indent="0" algn="l" rtl="0">
                        <a:spcBef>
                          <a:spcPts val="0"/>
                        </a:spcBef>
                        <a:spcAft>
                          <a:spcPts val="0"/>
                        </a:spcAft>
                        <a:buNone/>
                      </a:pPr>
                      <a:r>
                        <a:rPr lang="ko" sz="1100"/>
                        <a:t>Learning</a:t>
                      </a:r>
                      <a:endParaRPr sz="1100"/>
                    </a:p>
                  </a:txBody>
                  <a:tcPr marL="121900" marR="121900" marT="121900" marB="121900"/>
                </a:tc>
                <a:tc>
                  <a:txBody>
                    <a:bodyPr/>
                    <a:lstStyle/>
                    <a:p>
                      <a:pPr marL="0" lvl="0" indent="0" algn="l" rtl="0">
                        <a:spcBef>
                          <a:spcPts val="0"/>
                        </a:spcBef>
                        <a:spcAft>
                          <a:spcPts val="0"/>
                        </a:spcAft>
                        <a:buNone/>
                      </a:pPr>
                      <a:r>
                        <a:rPr lang="ko" sz="1100"/>
                        <a:t>0x3301</a:t>
                      </a:r>
                      <a:endParaRPr sz="1100"/>
                    </a:p>
                  </a:txBody>
                  <a:tcPr marL="121900" marR="121900" marT="121900" marB="121900"/>
                </a:tc>
              </a:tr>
              <a:tr h="406360">
                <a:tc>
                  <a:txBody>
                    <a:bodyPr/>
                    <a:lstStyle/>
                    <a:p>
                      <a:pPr marL="0" lvl="0" indent="0" algn="l" rtl="0">
                        <a:spcBef>
                          <a:spcPts val="0"/>
                        </a:spcBef>
                        <a:spcAft>
                          <a:spcPts val="0"/>
                        </a:spcAft>
                        <a:buNone/>
                      </a:pPr>
                      <a:r>
                        <a:rPr lang="ko" sz="1100"/>
                        <a:t>Run</a:t>
                      </a:r>
                      <a:endParaRPr sz="1100"/>
                    </a:p>
                  </a:txBody>
                  <a:tcPr marL="121900" marR="121900" marT="121900" marB="121900"/>
                </a:tc>
                <a:tc>
                  <a:txBody>
                    <a:bodyPr/>
                    <a:lstStyle/>
                    <a:p>
                      <a:pPr marL="0" lvl="0" indent="0" algn="l" rtl="0">
                        <a:spcBef>
                          <a:spcPts val="0"/>
                        </a:spcBef>
                        <a:spcAft>
                          <a:spcPts val="0"/>
                        </a:spcAft>
                        <a:buNone/>
                      </a:pPr>
                      <a:r>
                        <a:rPr lang="ko" sz="1100"/>
                        <a:t>0x3302</a:t>
                      </a:r>
                      <a:endParaRPr sz="1100"/>
                    </a:p>
                  </a:txBody>
                  <a:tcPr marL="121900" marR="121900" marT="121900" marB="121900"/>
                </a:tc>
              </a:tr>
              <a:tr h="406360">
                <a:tc>
                  <a:txBody>
                    <a:bodyPr/>
                    <a:lstStyle/>
                    <a:p>
                      <a:pPr marL="0" lvl="0" indent="0" algn="l" rtl="0">
                        <a:spcBef>
                          <a:spcPts val="0"/>
                        </a:spcBef>
                        <a:spcAft>
                          <a:spcPts val="0"/>
                        </a:spcAft>
                        <a:buNone/>
                      </a:pPr>
                      <a:r>
                        <a:rPr lang="ko" sz="1100"/>
                        <a:t>Test Run</a:t>
                      </a:r>
                      <a:endParaRPr sz="1100"/>
                    </a:p>
                  </a:txBody>
                  <a:tcPr marL="121900" marR="121900" marT="121900" marB="121900"/>
                </a:tc>
                <a:tc>
                  <a:txBody>
                    <a:bodyPr/>
                    <a:lstStyle/>
                    <a:p>
                      <a:pPr marL="0" lvl="0" indent="0" algn="l" rtl="0">
                        <a:spcBef>
                          <a:spcPts val="0"/>
                        </a:spcBef>
                        <a:spcAft>
                          <a:spcPts val="0"/>
                        </a:spcAft>
                        <a:buNone/>
                      </a:pPr>
                      <a:r>
                        <a:rPr lang="ko" sz="1100"/>
                        <a:t>0x3303</a:t>
                      </a:r>
                      <a:endParaRPr sz="1100"/>
                    </a:p>
                  </a:txBody>
                  <a:tcPr marL="121900" marR="121900" marT="121900" marB="121900"/>
                </a:tc>
              </a:tr>
              <a:tr h="406360">
                <a:tc>
                  <a:txBody>
                    <a:bodyPr/>
                    <a:lstStyle/>
                    <a:p>
                      <a:pPr marL="0" lvl="0" indent="0" algn="l" rtl="0">
                        <a:spcBef>
                          <a:spcPts val="0"/>
                        </a:spcBef>
                        <a:spcAft>
                          <a:spcPts val="0"/>
                        </a:spcAft>
                        <a:buNone/>
                      </a:pPr>
                      <a:r>
                        <a:rPr lang="ko" sz="1100"/>
                        <a:t>Capture</a:t>
                      </a:r>
                      <a:endParaRPr sz="1100"/>
                    </a:p>
                  </a:txBody>
                  <a:tcPr marL="121900" marR="121900" marT="121900" marB="121900"/>
                </a:tc>
                <a:tc>
                  <a:txBody>
                    <a:bodyPr/>
                    <a:lstStyle/>
                    <a:p>
                      <a:pPr marL="0" lvl="0" indent="0" algn="l" rtl="0">
                        <a:spcBef>
                          <a:spcPts val="0"/>
                        </a:spcBef>
                        <a:spcAft>
                          <a:spcPts val="0"/>
                        </a:spcAft>
                        <a:buNone/>
                      </a:pPr>
                      <a:r>
                        <a:rPr lang="ko" sz="1100">
                          <a:solidFill>
                            <a:schemeClr val="dk1"/>
                          </a:solidFill>
                        </a:rPr>
                        <a:t>0x3304</a:t>
                      </a:r>
                      <a:endParaRPr sz="1100"/>
                    </a:p>
                  </a:txBody>
                  <a:tcPr marL="121900" marR="121900" marT="121900" marB="121900"/>
                </a:tc>
              </a:tr>
              <a:tr h="406360">
                <a:tc>
                  <a:txBody>
                    <a:bodyPr/>
                    <a:lstStyle/>
                    <a:p>
                      <a:pPr marL="0" lvl="0" indent="0" algn="l" rtl="0">
                        <a:spcBef>
                          <a:spcPts val="0"/>
                        </a:spcBef>
                        <a:spcAft>
                          <a:spcPts val="0"/>
                        </a:spcAft>
                        <a:buNone/>
                      </a:pPr>
                      <a:r>
                        <a:rPr lang="ko" sz="1100"/>
                        <a:t>Cancel</a:t>
                      </a:r>
                      <a:endParaRPr sz="1100"/>
                    </a:p>
                  </a:txBody>
                  <a:tcPr marL="121900" marR="121900" marT="121900" marB="121900"/>
                </a:tc>
                <a:tc>
                  <a:txBody>
                    <a:bodyPr/>
                    <a:lstStyle/>
                    <a:p>
                      <a:pPr marL="0" lvl="0" indent="0" algn="l" rtl="0">
                        <a:spcBef>
                          <a:spcPts val="0"/>
                        </a:spcBef>
                        <a:spcAft>
                          <a:spcPts val="0"/>
                        </a:spcAft>
                        <a:buNone/>
                      </a:pPr>
                      <a:r>
                        <a:rPr lang="ko" sz="1100">
                          <a:solidFill>
                            <a:schemeClr val="dk1"/>
                          </a:solidFill>
                        </a:rPr>
                        <a:t>0x3305</a:t>
                      </a:r>
                      <a:endParaRPr sz="1100"/>
                    </a:p>
                  </a:txBody>
                  <a:tcPr marL="121900" marR="121900" marT="121900" marB="121900"/>
                </a:tc>
              </a:tr>
              <a:tr h="406360">
                <a:tc>
                  <a:txBody>
                    <a:bodyPr/>
                    <a:lstStyle/>
                    <a:p>
                      <a:pPr marL="0" lvl="0" indent="0" algn="l" rtl="0">
                        <a:spcBef>
                          <a:spcPts val="0"/>
                        </a:spcBef>
                        <a:spcAft>
                          <a:spcPts val="0"/>
                        </a:spcAft>
                        <a:buClr>
                          <a:schemeClr val="dk1"/>
                        </a:buClr>
                        <a:buSzPts val="1100"/>
                        <a:buFont typeface="Arial"/>
                        <a:buNone/>
                      </a:pPr>
                      <a:r>
                        <a:rPr lang="ko" sz="1100">
                          <a:solidFill>
                            <a:schemeClr val="dk1"/>
                          </a:solidFill>
                        </a:rPr>
                        <a:t>Confirm</a:t>
                      </a:r>
                      <a:endParaRPr sz="1100"/>
                    </a:p>
                  </a:txBody>
                  <a:tcPr marL="121900" marR="121900" marT="121900" marB="121900"/>
                </a:tc>
                <a:tc>
                  <a:txBody>
                    <a:bodyPr/>
                    <a:lstStyle/>
                    <a:p>
                      <a:pPr marL="0" lvl="0" indent="0" algn="l" rtl="0">
                        <a:spcBef>
                          <a:spcPts val="0"/>
                        </a:spcBef>
                        <a:spcAft>
                          <a:spcPts val="0"/>
                        </a:spcAft>
                        <a:buNone/>
                      </a:pPr>
                      <a:r>
                        <a:rPr lang="ko" sz="1100">
                          <a:solidFill>
                            <a:schemeClr val="dk1"/>
                          </a:solidFill>
                        </a:rPr>
                        <a:t>0x3306</a:t>
                      </a:r>
                      <a:endParaRPr sz="1100"/>
                    </a:p>
                  </a:txBody>
                  <a:tcPr marL="121900" marR="121900" marT="121900" marB="121900"/>
                </a:tc>
              </a:tr>
              <a:tr h="406360">
                <a:tc>
                  <a:txBody>
                    <a:bodyPr/>
                    <a:lstStyle/>
                    <a:p>
                      <a:pPr marL="0" lvl="0" indent="0" algn="l" rtl="0">
                        <a:spcBef>
                          <a:spcPts val="0"/>
                        </a:spcBef>
                        <a:spcAft>
                          <a:spcPts val="0"/>
                        </a:spcAft>
                        <a:buNone/>
                      </a:pPr>
                      <a:r>
                        <a:rPr lang="ko" sz="1100">
                          <a:solidFill>
                            <a:schemeClr val="dk1"/>
                          </a:solidFill>
                        </a:rPr>
                        <a:t>Result OK</a:t>
                      </a:r>
                      <a:endParaRPr sz="1100">
                        <a:solidFill>
                          <a:schemeClr val="dk1"/>
                        </a:solidFill>
                      </a:endParaRPr>
                    </a:p>
                  </a:txBody>
                  <a:tcPr marL="121900" marR="121900" marT="121900" marB="121900"/>
                </a:tc>
                <a:tc>
                  <a:txBody>
                    <a:bodyPr/>
                    <a:lstStyle/>
                    <a:p>
                      <a:pPr marL="0" lvl="0" indent="0" algn="l" rtl="0">
                        <a:spcBef>
                          <a:spcPts val="0"/>
                        </a:spcBef>
                        <a:spcAft>
                          <a:spcPts val="0"/>
                        </a:spcAft>
                        <a:buNone/>
                      </a:pPr>
                      <a:r>
                        <a:rPr lang="ko" sz="1100">
                          <a:solidFill>
                            <a:schemeClr val="dk1"/>
                          </a:solidFill>
                        </a:rPr>
                        <a:t>0x3307</a:t>
                      </a:r>
                      <a:endParaRPr sz="1100">
                        <a:solidFill>
                          <a:schemeClr val="dk1"/>
                        </a:solidFill>
                      </a:endParaRPr>
                    </a:p>
                  </a:txBody>
                  <a:tcPr marL="121900" marR="121900" marT="121900" marB="121900"/>
                </a:tc>
              </a:tr>
              <a:tr h="406360">
                <a:tc>
                  <a:txBody>
                    <a:bodyPr/>
                    <a:lstStyle/>
                    <a:p>
                      <a:pPr marL="0" lvl="0" indent="0" algn="l" rtl="0">
                        <a:spcBef>
                          <a:spcPts val="0"/>
                        </a:spcBef>
                        <a:spcAft>
                          <a:spcPts val="0"/>
                        </a:spcAft>
                        <a:buNone/>
                      </a:pPr>
                      <a:r>
                        <a:rPr lang="ko" sz="1100">
                          <a:solidFill>
                            <a:schemeClr val="dk1"/>
                          </a:solidFill>
                        </a:rPr>
                        <a:t>Result NOK</a:t>
                      </a:r>
                      <a:endParaRPr sz="1100">
                        <a:solidFill>
                          <a:schemeClr val="dk1"/>
                        </a:solidFill>
                      </a:endParaRPr>
                    </a:p>
                  </a:txBody>
                  <a:tcPr marL="121900" marR="121900" marT="121900" marB="121900"/>
                </a:tc>
                <a:tc>
                  <a:txBody>
                    <a:bodyPr/>
                    <a:lstStyle/>
                    <a:p>
                      <a:pPr marL="0" lvl="0" indent="0" algn="l" rtl="0">
                        <a:spcBef>
                          <a:spcPts val="0"/>
                        </a:spcBef>
                        <a:spcAft>
                          <a:spcPts val="0"/>
                        </a:spcAft>
                        <a:buNone/>
                      </a:pPr>
                      <a:r>
                        <a:rPr lang="ko" sz="1100">
                          <a:solidFill>
                            <a:schemeClr val="dk1"/>
                          </a:solidFill>
                        </a:rPr>
                        <a:t>0x3308</a:t>
                      </a:r>
                      <a:endParaRPr sz="1100">
                        <a:solidFill>
                          <a:schemeClr val="dk1"/>
                        </a:solidFill>
                      </a:endParaRPr>
                    </a:p>
                  </a:txBody>
                  <a:tcPr marL="121900" marR="121900" marT="121900" marB="121900"/>
                </a:tc>
              </a:tr>
              <a:tr h="406360">
                <a:tc>
                  <a:txBody>
                    <a:bodyPr/>
                    <a:lstStyle/>
                    <a:p>
                      <a:pPr marL="0" lvl="0" indent="0" algn="l" rtl="0">
                        <a:spcBef>
                          <a:spcPts val="0"/>
                        </a:spcBef>
                        <a:spcAft>
                          <a:spcPts val="0"/>
                        </a:spcAft>
                        <a:buNone/>
                      </a:pPr>
                      <a:r>
                        <a:rPr lang="ko" sz="1100">
                          <a:solidFill>
                            <a:schemeClr val="dk1"/>
                          </a:solidFill>
                        </a:rPr>
                        <a:t>Stream</a:t>
                      </a:r>
                      <a:endParaRPr sz="1100">
                        <a:solidFill>
                          <a:schemeClr val="dk1"/>
                        </a:solidFill>
                      </a:endParaRPr>
                    </a:p>
                  </a:txBody>
                  <a:tcPr marL="121900" marR="121900" marT="121900" marB="121900"/>
                </a:tc>
                <a:tc>
                  <a:txBody>
                    <a:bodyPr/>
                    <a:lstStyle/>
                    <a:p>
                      <a:pPr marL="0" lvl="0" indent="0" algn="l" rtl="0">
                        <a:spcBef>
                          <a:spcPts val="0"/>
                        </a:spcBef>
                        <a:spcAft>
                          <a:spcPts val="0"/>
                        </a:spcAft>
                        <a:buNone/>
                      </a:pPr>
                      <a:r>
                        <a:rPr lang="ko" sz="1100">
                          <a:solidFill>
                            <a:schemeClr val="dk1"/>
                          </a:solidFill>
                        </a:rPr>
                        <a:t>0x3309</a:t>
                      </a:r>
                      <a:endParaRPr sz="1100">
                        <a:solidFill>
                          <a:schemeClr val="dk1"/>
                        </a:solidFill>
                      </a:endParaRPr>
                    </a:p>
                  </a:txBody>
                  <a:tcPr marL="121900" marR="121900" marT="121900" marB="121900"/>
                </a:tc>
              </a:tr>
            </a:tbl>
          </a:graphicData>
        </a:graphic>
      </p:graphicFrame>
      <p:cxnSp>
        <p:nvCxnSpPr>
          <p:cNvPr id="72" name="Google Shape;72;p14"/>
          <p:cNvCxnSpPr>
            <a:stCxn id="66" idx="2"/>
            <a:endCxn id="71" idx="0"/>
          </p:cNvCxnSpPr>
          <p:nvPr/>
        </p:nvCxnSpPr>
        <p:spPr>
          <a:xfrm>
            <a:off x="3907600" y="2157836"/>
            <a:ext cx="473317" cy="505064"/>
          </a:xfrm>
          <a:prstGeom prst="straightConnector1">
            <a:avLst/>
          </a:prstGeom>
          <a:noFill/>
          <a:ln w="9525" cap="flat" cmpd="sng">
            <a:solidFill>
              <a:schemeClr val="dk2"/>
            </a:solidFill>
            <a:prstDash val="solid"/>
            <a:round/>
            <a:headEnd type="none" w="med" len="med"/>
            <a:tailEnd type="triangle" w="med" len="med"/>
          </a:ln>
        </p:spPr>
      </p:cxnSp>
      <p:cxnSp>
        <p:nvCxnSpPr>
          <p:cNvPr id="73" name="Google Shape;73;p14"/>
          <p:cNvCxnSpPr>
            <a:stCxn id="63" idx="2"/>
          </p:cNvCxnSpPr>
          <p:nvPr/>
        </p:nvCxnSpPr>
        <p:spPr>
          <a:xfrm>
            <a:off x="7792644" y="2157836"/>
            <a:ext cx="0" cy="886400"/>
          </a:xfrm>
          <a:prstGeom prst="straightConnector1">
            <a:avLst/>
          </a:prstGeom>
          <a:noFill/>
          <a:ln w="9525" cap="flat" cmpd="sng">
            <a:solidFill>
              <a:schemeClr val="dk2"/>
            </a:solidFill>
            <a:prstDash val="solid"/>
            <a:round/>
            <a:headEnd type="none" w="med" len="med"/>
            <a:tailEnd type="triangle" w="med" len="med"/>
          </a:ln>
        </p:spPr>
      </p:cxnSp>
      <p:grpSp>
        <p:nvGrpSpPr>
          <p:cNvPr id="74" name="Google Shape;74;p14"/>
          <p:cNvGrpSpPr/>
          <p:nvPr/>
        </p:nvGrpSpPr>
        <p:grpSpPr>
          <a:xfrm>
            <a:off x="5904567" y="3107700"/>
            <a:ext cx="4117200" cy="533600"/>
            <a:chOff x="4502450" y="2864175"/>
            <a:chExt cx="3087900" cy="400200"/>
          </a:xfrm>
        </p:grpSpPr>
        <p:sp>
          <p:nvSpPr>
            <p:cNvPr id="75" name="Google Shape;75;p14"/>
            <p:cNvSpPr/>
            <p:nvPr/>
          </p:nvSpPr>
          <p:spPr>
            <a:xfrm>
              <a:off x="4502450" y="2864175"/>
              <a:ext cx="703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ID Length</a:t>
              </a:r>
              <a:endParaRPr sz="1200">
                <a:solidFill>
                  <a:schemeClr val="dk1"/>
                </a:solidFill>
              </a:endParaRPr>
            </a:p>
            <a:p>
              <a:pPr algn="ctr"/>
              <a:r>
                <a:rPr lang="en-US" altLang="ko" sz="1200">
                  <a:solidFill>
                    <a:schemeClr val="dk1"/>
                  </a:solidFill>
                </a:rPr>
                <a:t>(4 byte)</a:t>
              </a:r>
              <a:endParaRPr sz="2400"/>
            </a:p>
          </p:txBody>
        </p:sp>
        <p:sp>
          <p:nvSpPr>
            <p:cNvPr id="76" name="Google Shape;76;p14"/>
            <p:cNvSpPr/>
            <p:nvPr/>
          </p:nvSpPr>
          <p:spPr>
            <a:xfrm>
              <a:off x="5205650" y="2864175"/>
              <a:ext cx="703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ID buffer</a:t>
              </a:r>
              <a:endParaRPr sz="2400"/>
            </a:p>
          </p:txBody>
        </p:sp>
        <p:sp>
          <p:nvSpPr>
            <p:cNvPr id="77" name="Google Shape;77;p14"/>
            <p:cNvSpPr/>
            <p:nvPr/>
          </p:nvSpPr>
          <p:spPr>
            <a:xfrm>
              <a:off x="6788150" y="2864175"/>
              <a:ext cx="802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PWD buffer</a:t>
              </a:r>
              <a:endParaRPr sz="2400"/>
            </a:p>
          </p:txBody>
        </p:sp>
        <p:sp>
          <p:nvSpPr>
            <p:cNvPr id="78" name="Google Shape;78;p14"/>
            <p:cNvSpPr/>
            <p:nvPr/>
          </p:nvSpPr>
          <p:spPr>
            <a:xfrm>
              <a:off x="5908850" y="2864175"/>
              <a:ext cx="8793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PWD Length</a:t>
              </a:r>
              <a:endParaRPr sz="1200">
                <a:solidFill>
                  <a:schemeClr val="dk1"/>
                </a:solidFill>
              </a:endParaRPr>
            </a:p>
            <a:p>
              <a:pPr algn="ctr"/>
              <a:r>
                <a:rPr lang="en-US" altLang="ko" sz="1200">
                  <a:solidFill>
                    <a:schemeClr val="dk1"/>
                  </a:solidFill>
                </a:rPr>
                <a:t>(4 byte)</a:t>
              </a:r>
              <a:endParaRPr sz="2400"/>
            </a:p>
          </p:txBody>
        </p:sp>
      </p:grpSp>
      <p:grpSp>
        <p:nvGrpSpPr>
          <p:cNvPr id="79" name="Google Shape;79;p14"/>
          <p:cNvGrpSpPr/>
          <p:nvPr/>
        </p:nvGrpSpPr>
        <p:grpSpPr>
          <a:xfrm>
            <a:off x="5904567" y="5014967"/>
            <a:ext cx="2157200" cy="533600"/>
            <a:chOff x="4428425" y="3368725"/>
            <a:chExt cx="1617900" cy="400200"/>
          </a:xfrm>
        </p:grpSpPr>
        <p:sp>
          <p:nvSpPr>
            <p:cNvPr id="80" name="Google Shape;80;p14"/>
            <p:cNvSpPr/>
            <p:nvPr/>
          </p:nvSpPr>
          <p:spPr>
            <a:xfrm>
              <a:off x="4428425" y="3368725"/>
              <a:ext cx="914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Name Length</a:t>
              </a:r>
              <a:endParaRPr sz="1200">
                <a:solidFill>
                  <a:schemeClr val="dk1"/>
                </a:solidFill>
              </a:endParaRPr>
            </a:p>
            <a:p>
              <a:pPr algn="ctr"/>
              <a:r>
                <a:rPr lang="en-US" altLang="ko" sz="1200">
                  <a:solidFill>
                    <a:schemeClr val="dk1"/>
                  </a:solidFill>
                </a:rPr>
                <a:t>(4 byte)</a:t>
              </a:r>
              <a:endParaRPr sz="2400"/>
            </a:p>
          </p:txBody>
        </p:sp>
        <p:sp>
          <p:nvSpPr>
            <p:cNvPr id="81" name="Google Shape;81;p14"/>
            <p:cNvSpPr/>
            <p:nvPr/>
          </p:nvSpPr>
          <p:spPr>
            <a:xfrm>
              <a:off x="5343125" y="3368725"/>
              <a:ext cx="703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200">
                  <a:solidFill>
                    <a:schemeClr val="dk1"/>
                  </a:solidFill>
                </a:rPr>
                <a:t>Name buffer</a:t>
              </a:r>
              <a:endParaRPr sz="2400"/>
            </a:p>
          </p:txBody>
        </p:sp>
      </p:grpSp>
      <p:cxnSp>
        <p:nvCxnSpPr>
          <p:cNvPr id="82" name="Google Shape;82;p14"/>
          <p:cNvCxnSpPr>
            <a:endCxn id="80" idx="1"/>
          </p:cNvCxnSpPr>
          <p:nvPr/>
        </p:nvCxnSpPr>
        <p:spPr>
          <a:xfrm>
            <a:off x="5350167" y="5264967"/>
            <a:ext cx="554400" cy="1680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14"/>
          <p:cNvCxnSpPr>
            <a:endCxn id="75" idx="1"/>
          </p:cNvCxnSpPr>
          <p:nvPr/>
        </p:nvCxnSpPr>
        <p:spPr>
          <a:xfrm>
            <a:off x="5346167" y="3219300"/>
            <a:ext cx="558400" cy="1552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14"/>
          <p:cNvCxnSpPr>
            <a:endCxn id="75" idx="1"/>
          </p:cNvCxnSpPr>
          <p:nvPr/>
        </p:nvCxnSpPr>
        <p:spPr>
          <a:xfrm rot="10800000" flipH="1">
            <a:off x="5340567" y="3374500"/>
            <a:ext cx="564000" cy="2592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14"/>
          <p:cNvCxnSpPr>
            <a:endCxn id="75" idx="1"/>
          </p:cNvCxnSpPr>
          <p:nvPr/>
        </p:nvCxnSpPr>
        <p:spPr>
          <a:xfrm rot="10800000" flipH="1">
            <a:off x="5358167" y="3374500"/>
            <a:ext cx="546400" cy="711200"/>
          </a:xfrm>
          <a:prstGeom prst="straightConnector1">
            <a:avLst/>
          </a:prstGeom>
          <a:noFill/>
          <a:ln w="9525" cap="flat" cmpd="sng">
            <a:solidFill>
              <a:schemeClr val="dk2"/>
            </a:solidFill>
            <a:prstDash val="solid"/>
            <a:round/>
            <a:headEnd type="none" w="med" len="med"/>
            <a:tailEnd type="none" w="med" len="med"/>
          </a:ln>
        </p:spPr>
      </p:cxnSp>
      <p:sp>
        <p:nvSpPr>
          <p:cNvPr id="27"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sp>
        <p:nvSpPr>
          <p:cNvPr id="28"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3. Message structure</a:t>
            </a:r>
            <a:endParaRPr dirty="0">
              <a:latin typeface="Verdana"/>
              <a:ea typeface="Verdana"/>
              <a:cs typeface="Verdana"/>
              <a:sym typeface="Verdana"/>
            </a:endParaRPr>
          </a:p>
        </p:txBody>
      </p:sp>
    </p:spTree>
    <p:extLst>
      <p:ext uri="{BB962C8B-B14F-4D97-AF65-F5344CB8AC3E}">
        <p14:creationId xmlns:p14="http://schemas.microsoft.com/office/powerpoint/2010/main" val="387104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4. Sequence </a:t>
            </a:r>
            <a:r>
              <a:rPr lang="en-US" altLang="ko" dirty="0">
                <a:latin typeface="Verdana"/>
                <a:ea typeface="Verdana"/>
                <a:cs typeface="Verdana"/>
                <a:sym typeface="Verdana"/>
              </a:rPr>
              <a:t>Diagram (Common)</a:t>
            </a:r>
            <a:endParaRPr dirty="0">
              <a:latin typeface="Verdana"/>
              <a:ea typeface="Verdana"/>
              <a:cs typeface="Verdana"/>
              <a:sym typeface="Verdana"/>
            </a:endParaRPr>
          </a:p>
        </p:txBody>
      </p:sp>
      <p:sp>
        <p:nvSpPr>
          <p:cNvPr id="21"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grpSp>
        <p:nvGrpSpPr>
          <p:cNvPr id="2" name="그룹 1"/>
          <p:cNvGrpSpPr/>
          <p:nvPr/>
        </p:nvGrpSpPr>
        <p:grpSpPr>
          <a:xfrm>
            <a:off x="2457183" y="1063256"/>
            <a:ext cx="7702400" cy="5802416"/>
            <a:chOff x="1778167" y="1056725"/>
            <a:chExt cx="7702400" cy="5802416"/>
          </a:xfrm>
        </p:grpSpPr>
        <p:grpSp>
          <p:nvGrpSpPr>
            <p:cNvPr id="91" name="Google Shape;91;p15"/>
            <p:cNvGrpSpPr/>
            <p:nvPr/>
          </p:nvGrpSpPr>
          <p:grpSpPr>
            <a:xfrm>
              <a:off x="1786033" y="1056725"/>
              <a:ext cx="1075600" cy="5802416"/>
              <a:chOff x="1332125" y="895475"/>
              <a:chExt cx="806700" cy="4151700"/>
            </a:xfrm>
          </p:grpSpPr>
          <p:sp>
            <p:nvSpPr>
              <p:cNvPr id="92" name="Google Shape;92;p15"/>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GSC</a:t>
                </a:r>
                <a:endParaRPr sz="1600" dirty="0">
                  <a:latin typeface="Verdana"/>
                  <a:ea typeface="Verdana"/>
                  <a:cs typeface="Verdana"/>
                  <a:sym typeface="Verdana"/>
                </a:endParaRPr>
              </a:p>
            </p:txBody>
          </p:sp>
          <p:cxnSp>
            <p:nvCxnSpPr>
              <p:cNvPr id="93" name="Google Shape;93;p15"/>
              <p:cNvCxnSpPr>
                <a:stCxn id="92"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94" name="Google Shape;94;p15"/>
            <p:cNvGrpSpPr/>
            <p:nvPr/>
          </p:nvGrpSpPr>
          <p:grpSpPr>
            <a:xfrm>
              <a:off x="7978867" y="1056725"/>
              <a:ext cx="1075600" cy="5802416"/>
              <a:chOff x="1332125" y="895475"/>
              <a:chExt cx="806700" cy="4151700"/>
            </a:xfrm>
          </p:grpSpPr>
          <p:sp>
            <p:nvSpPr>
              <p:cNvPr id="95" name="Google Shape;95;p15"/>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GSS</a:t>
                </a:r>
                <a:endParaRPr sz="1600" dirty="0">
                  <a:latin typeface="Verdana"/>
                  <a:ea typeface="Verdana"/>
                  <a:cs typeface="Verdana"/>
                  <a:sym typeface="Verdana"/>
                </a:endParaRPr>
              </a:p>
            </p:txBody>
          </p:sp>
          <p:cxnSp>
            <p:nvCxnSpPr>
              <p:cNvPr id="96" name="Google Shape;96;p15"/>
              <p:cNvCxnSpPr>
                <a:stCxn id="95"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97" name="Google Shape;97;p15"/>
            <p:cNvGrpSpPr/>
            <p:nvPr/>
          </p:nvGrpSpPr>
          <p:grpSpPr>
            <a:xfrm>
              <a:off x="2328767" y="2956027"/>
              <a:ext cx="6196800" cy="1107571"/>
              <a:chOff x="1746575" y="2848050"/>
              <a:chExt cx="4647600" cy="830678"/>
            </a:xfrm>
          </p:grpSpPr>
          <p:sp>
            <p:nvSpPr>
              <p:cNvPr id="98" name="Google Shape;98;p15"/>
              <p:cNvSpPr txBox="1"/>
              <p:nvPr/>
            </p:nvSpPr>
            <p:spPr>
              <a:xfrm>
                <a:off x="1791050" y="2848050"/>
                <a:ext cx="4262700" cy="830678"/>
              </a:xfrm>
              <a:prstGeom prst="rect">
                <a:avLst/>
              </a:prstGeom>
              <a:noFill/>
              <a:ln>
                <a:noFill/>
              </a:ln>
            </p:spPr>
            <p:txBody>
              <a:bodyPr spcFirstLastPara="1" wrap="square" lIns="121900" tIns="121900" rIns="121900" bIns="121900" anchor="t" anchorCtr="0">
                <a:spAutoFit/>
              </a:bodyPr>
              <a:lstStyle/>
              <a:p>
                <a:r>
                  <a:rPr lang="en-US" altLang="ko" sz="933" b="1" dirty="0">
                    <a:solidFill>
                      <a:schemeClr val="dk1"/>
                    </a:solidFill>
                    <a:latin typeface="Verdana"/>
                    <a:ea typeface="Verdana"/>
                    <a:cs typeface="Verdana"/>
                    <a:sym typeface="Verdana"/>
                  </a:rPr>
                  <a:t>1. Click ‘Connect’ button</a:t>
                </a:r>
                <a:endParaRPr sz="933" b="1" dirty="0">
                  <a:solidFill>
                    <a:schemeClr val="dk1"/>
                  </a:solidFill>
                  <a:latin typeface="Verdana"/>
                  <a:ea typeface="Verdana"/>
                  <a:cs typeface="Verdana"/>
                  <a:sym typeface="Verdana"/>
                </a:endParaRPr>
              </a:p>
              <a:p>
                <a:r>
                  <a:rPr lang="en-US" altLang="ko" sz="933" dirty="0">
                    <a:latin typeface="Verdana"/>
                    <a:ea typeface="Verdana"/>
                    <a:cs typeface="Verdana"/>
                    <a:sym typeface="Verdana"/>
                  </a:rPr>
                  <a:t>[request]</a:t>
                </a:r>
                <a:endParaRPr sz="933" dirty="0">
                  <a:latin typeface="Verdana"/>
                  <a:ea typeface="Verdana"/>
                  <a:cs typeface="Verdana"/>
                  <a:sym typeface="Verdana"/>
                </a:endParaRPr>
              </a:p>
              <a:p>
                <a:r>
                  <a:rPr lang="en-US" altLang="ko" sz="933" dirty="0" err="1">
                    <a:latin typeface="Verdana"/>
                    <a:ea typeface="Verdana"/>
                    <a:cs typeface="Verdana"/>
                    <a:sym typeface="Verdana"/>
                  </a:rPr>
                  <a:t>msgId</a:t>
                </a:r>
                <a:r>
                  <a:rPr lang="en-US" altLang="ko" sz="933" dirty="0">
                    <a:latin typeface="Verdana"/>
                    <a:ea typeface="Verdana"/>
                    <a:cs typeface="Verdana"/>
                    <a:sym typeface="Verdana"/>
                  </a:rPr>
                  <a:t> : [</a:t>
                </a:r>
                <a:r>
                  <a:rPr lang="en-US" altLang="ko" sz="933" dirty="0" err="1">
                    <a:latin typeface="Verdana"/>
                    <a:ea typeface="Verdana"/>
                    <a:cs typeface="Verdana"/>
                    <a:sym typeface="Verdana"/>
                  </a:rPr>
                  <a:t>seq</a:t>
                </a:r>
                <a:r>
                  <a:rPr lang="en-US" altLang="ko" sz="933" dirty="0">
                    <a:latin typeface="Verdana"/>
                    <a:ea typeface="Verdana"/>
                    <a:cs typeface="Verdana"/>
                    <a:sym typeface="Verdana"/>
                  </a:rPr>
                  <a:t> number]</a:t>
                </a:r>
                <a:endParaRPr sz="933" dirty="0">
                  <a:latin typeface="Verdana"/>
                  <a:ea typeface="Verdana"/>
                  <a:cs typeface="Verdana"/>
                  <a:sym typeface="Verdana"/>
                </a:endParaRPr>
              </a:p>
              <a:p>
                <a:r>
                  <a:rPr lang="en-US" altLang="ko" sz="933" dirty="0">
                    <a:latin typeface="Verdana"/>
                    <a:ea typeface="Verdana"/>
                    <a:cs typeface="Verdana"/>
                    <a:sym typeface="Verdana"/>
                  </a:rPr>
                  <a:t>user : [user id]</a:t>
                </a:r>
                <a:endParaRPr sz="933" dirty="0">
                  <a:latin typeface="Verdana"/>
                  <a:ea typeface="Verdana"/>
                  <a:cs typeface="Verdana"/>
                  <a:sym typeface="Verdana"/>
                </a:endParaRPr>
              </a:p>
              <a:p>
                <a:r>
                  <a:rPr lang="en-US" altLang="ko" sz="933" dirty="0" err="1">
                    <a:latin typeface="Verdana"/>
                    <a:ea typeface="Verdana"/>
                    <a:cs typeface="Verdana"/>
                    <a:sym typeface="Verdana"/>
                  </a:rPr>
                  <a:t>passwd</a:t>
                </a:r>
                <a:r>
                  <a:rPr lang="en-US" altLang="ko" sz="933" dirty="0">
                    <a:latin typeface="Verdana"/>
                    <a:ea typeface="Verdana"/>
                    <a:cs typeface="Verdana"/>
                    <a:sym typeface="Verdana"/>
                  </a:rPr>
                  <a:t> : [user password]</a:t>
                </a:r>
                <a:endParaRPr sz="933" dirty="0">
                  <a:latin typeface="Verdana"/>
                  <a:ea typeface="Verdana"/>
                  <a:cs typeface="Verdana"/>
                  <a:sym typeface="Verdana"/>
                </a:endParaRPr>
              </a:p>
              <a:p>
                <a:r>
                  <a:rPr lang="en-US" altLang="ko" sz="933" dirty="0">
                    <a:latin typeface="Verdana"/>
                    <a:ea typeface="Verdana"/>
                    <a:cs typeface="Verdana"/>
                    <a:sym typeface="Verdana"/>
                  </a:rPr>
                  <a:t>mode : [ learn | run | test run]</a:t>
                </a:r>
                <a:endParaRPr sz="933" dirty="0">
                  <a:latin typeface="Verdana"/>
                  <a:ea typeface="Verdana"/>
                  <a:cs typeface="Verdana"/>
                  <a:sym typeface="Verdana"/>
                </a:endParaRPr>
              </a:p>
            </p:txBody>
          </p:sp>
          <p:cxnSp>
            <p:nvCxnSpPr>
              <p:cNvPr id="99" name="Google Shape;99;p15"/>
              <p:cNvCxnSpPr/>
              <p:nvPr/>
            </p:nvCxnSpPr>
            <p:spPr>
              <a:xfrm>
                <a:off x="1746575" y="3631550"/>
                <a:ext cx="4647600" cy="0"/>
              </a:xfrm>
              <a:prstGeom prst="straightConnector1">
                <a:avLst/>
              </a:prstGeom>
              <a:noFill/>
              <a:ln w="9525" cap="flat" cmpd="sng">
                <a:solidFill>
                  <a:schemeClr val="dk2"/>
                </a:solidFill>
                <a:prstDash val="solid"/>
                <a:round/>
                <a:headEnd type="none" w="med" len="med"/>
                <a:tailEnd type="stealth" w="med" len="med"/>
              </a:ln>
            </p:spPr>
          </p:cxnSp>
        </p:grpSp>
        <p:grpSp>
          <p:nvGrpSpPr>
            <p:cNvPr id="100" name="Google Shape;100;p15"/>
            <p:cNvGrpSpPr/>
            <p:nvPr/>
          </p:nvGrpSpPr>
          <p:grpSpPr>
            <a:xfrm>
              <a:off x="2328768" y="4268592"/>
              <a:ext cx="6446433" cy="820441"/>
              <a:chOff x="1746575" y="3908675"/>
              <a:chExt cx="4834825" cy="615331"/>
            </a:xfrm>
          </p:grpSpPr>
          <p:cxnSp>
            <p:nvCxnSpPr>
              <p:cNvPr id="101" name="Google Shape;101;p15"/>
              <p:cNvCxnSpPr/>
              <p:nvPr/>
            </p:nvCxnSpPr>
            <p:spPr>
              <a:xfrm>
                <a:off x="1746575" y="4472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02" name="Google Shape;102;p15"/>
              <p:cNvSpPr txBox="1"/>
              <p:nvPr/>
            </p:nvSpPr>
            <p:spPr>
              <a:xfrm>
                <a:off x="5130900" y="3908675"/>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2. Respo</a:t>
                </a:r>
                <a:r>
                  <a:rPr lang="en-US" altLang="ko" sz="933" b="1">
                    <a:solidFill>
                      <a:schemeClr val="dk1"/>
                    </a:solidFill>
                    <a:latin typeface="Verdana"/>
                    <a:ea typeface="Verdana"/>
                    <a:cs typeface="Verdana"/>
                    <a:sym typeface="Verdana"/>
                  </a:rPr>
                  <a:t>nse</a:t>
                </a:r>
                <a:endParaRPr sz="933">
                  <a:solidFill>
                    <a:schemeClr val="dk1"/>
                  </a:solidFill>
                  <a:latin typeface="Verdana"/>
                  <a:ea typeface="Verdana"/>
                  <a:cs typeface="Verdana"/>
                  <a:sym typeface="Verdana"/>
                </a:endParaRPr>
              </a:p>
              <a:p>
                <a:r>
                  <a:rPr lang="en-US" altLang="ko" sz="933">
                    <a:latin typeface="Verdana"/>
                    <a:ea typeface="Verdana"/>
                    <a:cs typeface="Verdana"/>
                    <a:sym typeface="Verdana"/>
                  </a:rPr>
                  <a:t>[response]</a:t>
                </a:r>
                <a:endParaRPr sz="933">
                  <a:latin typeface="Verdana"/>
                  <a:ea typeface="Verdana"/>
                  <a:cs typeface="Verdana"/>
                  <a:sym typeface="Verdana"/>
                </a:endParaRPr>
              </a:p>
              <a:p>
                <a:r>
                  <a:rPr lang="en-US" altLang="ko" sz="933">
                    <a:latin typeface="Verdana"/>
                    <a:ea typeface="Verdana"/>
                    <a:cs typeface="Verdana"/>
                    <a:sym typeface="Verdana"/>
                  </a:rPr>
                  <a:t>msgId : [seq number]</a:t>
                </a:r>
                <a:endParaRPr sz="933">
                  <a:latin typeface="Verdana"/>
                  <a:ea typeface="Verdana"/>
                  <a:cs typeface="Verdana"/>
                  <a:sym typeface="Verdana"/>
                </a:endParaRPr>
              </a:p>
              <a:p>
                <a:r>
                  <a:rPr lang="en-US" altLang="ko" sz="933">
                    <a:latin typeface="Verdana"/>
                    <a:ea typeface="Verdana"/>
                    <a:cs typeface="Verdana"/>
                    <a:sym typeface="Verdana"/>
                  </a:rPr>
                  <a:t>result : [ok/nok]</a:t>
                </a:r>
                <a:endParaRPr sz="933">
                  <a:latin typeface="Verdana"/>
                  <a:ea typeface="Verdana"/>
                  <a:cs typeface="Verdana"/>
                  <a:sym typeface="Verdana"/>
                </a:endParaRPr>
              </a:p>
            </p:txBody>
          </p:sp>
        </p:grpSp>
        <p:grpSp>
          <p:nvGrpSpPr>
            <p:cNvPr id="103" name="Google Shape;103;p15"/>
            <p:cNvGrpSpPr/>
            <p:nvPr/>
          </p:nvGrpSpPr>
          <p:grpSpPr>
            <a:xfrm>
              <a:off x="2319334" y="5154228"/>
              <a:ext cx="6283967" cy="964007"/>
              <a:chOff x="1746575" y="3804175"/>
              <a:chExt cx="4712975" cy="723005"/>
            </a:xfrm>
          </p:grpSpPr>
          <p:cxnSp>
            <p:nvCxnSpPr>
              <p:cNvPr id="104" name="Google Shape;104;p15"/>
              <p:cNvCxnSpPr/>
              <p:nvPr/>
            </p:nvCxnSpPr>
            <p:spPr>
              <a:xfrm>
                <a:off x="1746575" y="4472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05" name="Google Shape;105;p15"/>
              <p:cNvSpPr txBox="1"/>
              <p:nvPr/>
            </p:nvSpPr>
            <p:spPr>
              <a:xfrm>
                <a:off x="4848550" y="3804175"/>
                <a:ext cx="1611000" cy="723005"/>
              </a:xfrm>
              <a:prstGeom prst="rect">
                <a:avLst/>
              </a:prstGeom>
              <a:noFill/>
              <a:ln>
                <a:noFill/>
              </a:ln>
            </p:spPr>
            <p:txBody>
              <a:bodyPr spcFirstLastPara="1" wrap="square" lIns="121900" tIns="121900" rIns="121900" bIns="121900" anchor="t" anchorCtr="0">
                <a:spAutoFit/>
              </a:bodyPr>
              <a:lstStyle/>
              <a:p>
                <a:r>
                  <a:rPr lang="en-US" altLang="ko" sz="933" b="1" dirty="0">
                    <a:latin typeface="Verdana"/>
                    <a:ea typeface="Verdana"/>
                    <a:cs typeface="Verdana"/>
                    <a:sym typeface="Verdana"/>
                  </a:rPr>
                  <a:t>3. Video Stream</a:t>
                </a:r>
                <a:endParaRPr sz="933" dirty="0">
                  <a:solidFill>
                    <a:schemeClr val="dk1"/>
                  </a:solidFill>
                  <a:latin typeface="Verdana"/>
                  <a:ea typeface="Verdana"/>
                  <a:cs typeface="Verdana"/>
                  <a:sym typeface="Verdana"/>
                </a:endParaRPr>
              </a:p>
              <a:p>
                <a:r>
                  <a:rPr lang="en-US" altLang="ko" sz="933" dirty="0">
                    <a:latin typeface="Verdana"/>
                    <a:ea typeface="Verdana"/>
                    <a:cs typeface="Verdana"/>
                    <a:sym typeface="Verdana"/>
                  </a:rPr>
                  <a:t>[stream]</a:t>
                </a:r>
                <a:endParaRPr sz="933" dirty="0">
                  <a:latin typeface="Verdana"/>
                  <a:ea typeface="Verdana"/>
                  <a:cs typeface="Verdana"/>
                  <a:sym typeface="Verdana"/>
                </a:endParaRPr>
              </a:p>
              <a:p>
                <a:r>
                  <a:rPr lang="en-US" altLang="ko" sz="933" dirty="0">
                    <a:latin typeface="Verdana"/>
                    <a:ea typeface="Verdana"/>
                    <a:cs typeface="Verdana"/>
                    <a:sym typeface="Verdana"/>
                  </a:rPr>
                  <a:t>mode : [ learn | run | test run]</a:t>
                </a:r>
                <a:endParaRPr sz="933" dirty="0">
                  <a:latin typeface="Verdana"/>
                  <a:ea typeface="Verdana"/>
                  <a:cs typeface="Verdana"/>
                  <a:sym typeface="Verdana"/>
                </a:endParaRPr>
              </a:p>
              <a:p>
                <a:r>
                  <a:rPr lang="en-US" altLang="ko" sz="933" dirty="0">
                    <a:latin typeface="Verdana"/>
                    <a:ea typeface="Verdana"/>
                    <a:cs typeface="Verdana"/>
                    <a:sym typeface="Verdana"/>
                  </a:rPr>
                  <a:t>data length :  [length]</a:t>
                </a:r>
                <a:endParaRPr sz="933" dirty="0">
                  <a:latin typeface="Verdana"/>
                  <a:ea typeface="Verdana"/>
                  <a:cs typeface="Verdana"/>
                  <a:sym typeface="Verdana"/>
                </a:endParaRPr>
              </a:p>
              <a:p>
                <a:r>
                  <a:rPr lang="en-US" altLang="ko" sz="933" dirty="0">
                    <a:latin typeface="Verdana"/>
                    <a:ea typeface="Verdana"/>
                    <a:cs typeface="Verdana"/>
                    <a:sym typeface="Verdana"/>
                  </a:rPr>
                  <a:t>data :  [raw image data]</a:t>
                </a:r>
                <a:endParaRPr sz="933" dirty="0">
                  <a:latin typeface="Verdana"/>
                  <a:ea typeface="Verdana"/>
                  <a:cs typeface="Verdana"/>
                  <a:sym typeface="Verdana"/>
                </a:endParaRPr>
              </a:p>
            </p:txBody>
          </p:sp>
        </p:grpSp>
        <p:grpSp>
          <p:nvGrpSpPr>
            <p:cNvPr id="106" name="Google Shape;106;p15"/>
            <p:cNvGrpSpPr/>
            <p:nvPr/>
          </p:nvGrpSpPr>
          <p:grpSpPr>
            <a:xfrm>
              <a:off x="1778167" y="1795118"/>
              <a:ext cx="7702400" cy="1074847"/>
              <a:chOff x="1409825" y="1246325"/>
              <a:chExt cx="5776800" cy="806135"/>
            </a:xfrm>
          </p:grpSpPr>
          <p:sp>
            <p:nvSpPr>
              <p:cNvPr id="107" name="Google Shape;107;p15"/>
              <p:cNvSpPr/>
              <p:nvPr/>
            </p:nvSpPr>
            <p:spPr>
              <a:xfrm>
                <a:off x="1409825" y="1246325"/>
                <a:ext cx="5700600" cy="806135"/>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TLS Handshake Procedure</a:t>
                </a:r>
                <a:endParaRPr sz="1600" dirty="0">
                  <a:latin typeface="Verdana"/>
                  <a:ea typeface="Verdana"/>
                  <a:cs typeface="Verdana"/>
                  <a:sym typeface="Verdana"/>
                </a:endParaRPr>
              </a:p>
              <a:p>
                <a:pPr algn="ctr"/>
                <a:r>
                  <a:rPr lang="en-US" altLang="ko" sz="1600" dirty="0">
                    <a:latin typeface="Verdana"/>
                    <a:ea typeface="Verdana"/>
                    <a:cs typeface="Verdana"/>
                    <a:sym typeface="Verdana"/>
                  </a:rPr>
                  <a:t>(If secure mode selected)</a:t>
                </a:r>
                <a:endParaRPr sz="1600" dirty="0">
                  <a:latin typeface="Verdana"/>
                  <a:ea typeface="Verdana"/>
                  <a:cs typeface="Verdana"/>
                  <a:sym typeface="Verdana"/>
                </a:endParaRPr>
              </a:p>
            </p:txBody>
          </p:sp>
          <p:sp>
            <p:nvSpPr>
              <p:cNvPr id="108" name="Google Shape;108;p15"/>
              <p:cNvSpPr txBox="1"/>
              <p:nvPr/>
            </p:nvSpPr>
            <p:spPr>
              <a:xfrm>
                <a:off x="6429725" y="1246325"/>
                <a:ext cx="756900" cy="292310"/>
              </a:xfrm>
              <a:prstGeom prst="rect">
                <a:avLst/>
              </a:prstGeom>
              <a:noFill/>
              <a:ln>
                <a:noFill/>
              </a:ln>
            </p:spPr>
            <p:txBody>
              <a:bodyPr spcFirstLastPara="1" wrap="square" lIns="121900" tIns="121900" rIns="121900" bIns="121900" anchor="t" anchorCtr="0">
                <a:spAutoFit/>
              </a:bodyPr>
              <a:lstStyle/>
              <a:p>
                <a:r>
                  <a:rPr lang="en-US" altLang="ko" sz="933" i="1" u="sng">
                    <a:solidFill>
                      <a:schemeClr val="dk1"/>
                    </a:solidFill>
                    <a:latin typeface="Verdana"/>
                    <a:ea typeface="Verdana"/>
                    <a:cs typeface="Verdana"/>
                    <a:sym typeface="Verdana"/>
                  </a:rPr>
                  <a:t>Conditional</a:t>
                </a:r>
                <a:endParaRPr sz="2400"/>
              </a:p>
            </p:txBody>
          </p:sp>
        </p:grpSp>
        <p:sp>
          <p:nvSpPr>
            <p:cNvPr id="110" name="직사각형 109"/>
            <p:cNvSpPr/>
            <p:nvPr/>
          </p:nvSpPr>
          <p:spPr>
            <a:xfrm>
              <a:off x="2353971" y="4437440"/>
              <a:ext cx="725776" cy="16567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Capture</a:t>
              </a:r>
              <a:endParaRPr lang="ko-KR" altLang="en-US" sz="900" dirty="0">
                <a:solidFill>
                  <a:schemeClr val="tx1"/>
                </a:solidFill>
                <a:latin typeface="Verdana" panose="020B0604030504040204" pitchFamily="34" charset="0"/>
              </a:endParaRPr>
            </a:p>
          </p:txBody>
        </p:sp>
      </p:grpSp>
    </p:spTree>
    <p:extLst>
      <p:ext uri="{BB962C8B-B14F-4D97-AF65-F5344CB8AC3E}">
        <p14:creationId xmlns:p14="http://schemas.microsoft.com/office/powerpoint/2010/main" val="1822287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grpSp>
        <p:nvGrpSpPr>
          <p:cNvPr id="2" name="그룹 1"/>
          <p:cNvGrpSpPr/>
          <p:nvPr/>
        </p:nvGrpSpPr>
        <p:grpSpPr>
          <a:xfrm>
            <a:off x="2340667" y="1063256"/>
            <a:ext cx="7986000" cy="6033804"/>
            <a:chOff x="1654867" y="1034476"/>
            <a:chExt cx="7986000" cy="6033804"/>
          </a:xfrm>
        </p:grpSpPr>
        <p:grpSp>
          <p:nvGrpSpPr>
            <p:cNvPr id="113" name="Google Shape;113;p16"/>
            <p:cNvGrpSpPr/>
            <p:nvPr/>
          </p:nvGrpSpPr>
          <p:grpSpPr>
            <a:xfrm>
              <a:off x="1654867" y="5101405"/>
              <a:ext cx="7986000" cy="1807009"/>
              <a:chOff x="1317350" y="2368900"/>
              <a:chExt cx="5989500" cy="1249200"/>
            </a:xfrm>
          </p:grpSpPr>
          <p:sp>
            <p:nvSpPr>
              <p:cNvPr id="114" name="Google Shape;114;p16"/>
              <p:cNvSpPr/>
              <p:nvPr/>
            </p:nvSpPr>
            <p:spPr>
              <a:xfrm>
                <a:off x="1317350" y="2368900"/>
                <a:ext cx="5913300" cy="12492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algn="ctr"/>
                <a:endParaRPr sz="2400">
                  <a:latin typeface="Verdana"/>
                  <a:ea typeface="Verdana"/>
                  <a:cs typeface="Verdana"/>
                  <a:sym typeface="Verdana"/>
                </a:endParaRPr>
              </a:p>
            </p:txBody>
          </p:sp>
          <p:sp>
            <p:nvSpPr>
              <p:cNvPr id="115" name="Google Shape;115;p16"/>
              <p:cNvSpPr txBox="1"/>
              <p:nvPr/>
            </p:nvSpPr>
            <p:spPr>
              <a:xfrm>
                <a:off x="6592250" y="2368900"/>
                <a:ext cx="714600" cy="269435"/>
              </a:xfrm>
              <a:prstGeom prst="rect">
                <a:avLst/>
              </a:prstGeom>
              <a:noFill/>
              <a:ln>
                <a:noFill/>
              </a:ln>
            </p:spPr>
            <p:txBody>
              <a:bodyPr spcFirstLastPara="1" wrap="square" lIns="121900" tIns="121900" rIns="121900" bIns="121900" anchor="t" anchorCtr="0">
                <a:spAutoFit/>
              </a:bodyPr>
              <a:lstStyle/>
              <a:p>
                <a:r>
                  <a:rPr lang="en-US" altLang="ko" sz="933" i="1" u="sng">
                    <a:solidFill>
                      <a:schemeClr val="dk1"/>
                    </a:solidFill>
                    <a:latin typeface="Verdana"/>
                    <a:ea typeface="Verdana"/>
                    <a:cs typeface="Verdana"/>
                    <a:sym typeface="Verdana"/>
                  </a:rPr>
                  <a:t>Conditional</a:t>
                </a:r>
                <a:endParaRPr sz="2400" i="1" u="sng"/>
              </a:p>
            </p:txBody>
          </p:sp>
        </p:grpSp>
        <p:grpSp>
          <p:nvGrpSpPr>
            <p:cNvPr id="116" name="Google Shape;116;p16"/>
            <p:cNvGrpSpPr/>
            <p:nvPr/>
          </p:nvGrpSpPr>
          <p:grpSpPr>
            <a:xfrm>
              <a:off x="1654867" y="3333005"/>
              <a:ext cx="7986000" cy="1758208"/>
              <a:chOff x="1317350" y="2368900"/>
              <a:chExt cx="5989500" cy="1249200"/>
            </a:xfrm>
          </p:grpSpPr>
          <p:sp>
            <p:nvSpPr>
              <p:cNvPr id="117" name="Google Shape;117;p16"/>
              <p:cNvSpPr/>
              <p:nvPr/>
            </p:nvSpPr>
            <p:spPr>
              <a:xfrm>
                <a:off x="1317350" y="2368900"/>
                <a:ext cx="5913300" cy="12492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algn="ctr"/>
                <a:endParaRPr sz="2400">
                  <a:latin typeface="Verdana"/>
                  <a:ea typeface="Verdana"/>
                  <a:cs typeface="Verdana"/>
                  <a:sym typeface="Verdana"/>
                </a:endParaRPr>
              </a:p>
            </p:txBody>
          </p:sp>
          <p:sp>
            <p:nvSpPr>
              <p:cNvPr id="118" name="Google Shape;118;p16"/>
              <p:cNvSpPr txBox="1"/>
              <p:nvPr/>
            </p:nvSpPr>
            <p:spPr>
              <a:xfrm>
                <a:off x="6592250" y="2368900"/>
                <a:ext cx="714600" cy="276913"/>
              </a:xfrm>
              <a:prstGeom prst="rect">
                <a:avLst/>
              </a:prstGeom>
              <a:noFill/>
              <a:ln>
                <a:noFill/>
              </a:ln>
            </p:spPr>
            <p:txBody>
              <a:bodyPr spcFirstLastPara="1" wrap="square" lIns="121900" tIns="121900" rIns="121900" bIns="121900" anchor="t" anchorCtr="0">
                <a:spAutoFit/>
              </a:bodyPr>
              <a:lstStyle/>
              <a:p>
                <a:r>
                  <a:rPr lang="en-US" altLang="ko" sz="933" i="1" u="sng">
                    <a:solidFill>
                      <a:schemeClr val="dk1"/>
                    </a:solidFill>
                    <a:latin typeface="Verdana"/>
                    <a:ea typeface="Verdana"/>
                    <a:cs typeface="Verdana"/>
                    <a:sym typeface="Verdana"/>
                  </a:rPr>
                  <a:t>Conditional</a:t>
                </a:r>
                <a:endParaRPr sz="2400" i="1" u="sng"/>
              </a:p>
            </p:txBody>
          </p:sp>
        </p:grpSp>
        <p:grpSp>
          <p:nvGrpSpPr>
            <p:cNvPr id="120" name="Google Shape;120;p16"/>
            <p:cNvGrpSpPr/>
            <p:nvPr/>
          </p:nvGrpSpPr>
          <p:grpSpPr>
            <a:xfrm>
              <a:off x="1786033" y="1034476"/>
              <a:ext cx="1075600" cy="6033804"/>
              <a:chOff x="1332125" y="895475"/>
              <a:chExt cx="806700" cy="4151700"/>
            </a:xfrm>
          </p:grpSpPr>
          <p:sp>
            <p:nvSpPr>
              <p:cNvPr id="121" name="Google Shape;121;p16"/>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a:latin typeface="Verdana"/>
                    <a:ea typeface="Verdana"/>
                    <a:cs typeface="Verdana"/>
                    <a:sym typeface="Verdana"/>
                  </a:rPr>
                  <a:t>GSC</a:t>
                </a:r>
                <a:endParaRPr sz="1600">
                  <a:latin typeface="Verdana"/>
                  <a:ea typeface="Verdana"/>
                  <a:cs typeface="Verdana"/>
                  <a:sym typeface="Verdana"/>
                </a:endParaRPr>
              </a:p>
            </p:txBody>
          </p:sp>
          <p:cxnSp>
            <p:nvCxnSpPr>
              <p:cNvPr id="122" name="Google Shape;122;p16"/>
              <p:cNvCxnSpPr>
                <a:stCxn id="121"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123" name="Google Shape;123;p16"/>
            <p:cNvGrpSpPr/>
            <p:nvPr/>
          </p:nvGrpSpPr>
          <p:grpSpPr>
            <a:xfrm>
              <a:off x="7978867" y="1034476"/>
              <a:ext cx="1075600" cy="6033804"/>
              <a:chOff x="1332125" y="895475"/>
              <a:chExt cx="806700" cy="4151700"/>
            </a:xfrm>
          </p:grpSpPr>
          <p:sp>
            <p:nvSpPr>
              <p:cNvPr id="124" name="Google Shape;124;p16"/>
              <p:cNvSpPr/>
              <p:nvPr/>
            </p:nvSpPr>
            <p:spPr>
              <a:xfrm>
                <a:off x="1332125" y="895475"/>
                <a:ext cx="8067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600" dirty="0">
                    <a:latin typeface="Verdana"/>
                    <a:ea typeface="Verdana"/>
                    <a:cs typeface="Verdana"/>
                    <a:sym typeface="Verdana"/>
                  </a:rPr>
                  <a:t>GSS</a:t>
                </a:r>
                <a:endParaRPr sz="1600" dirty="0">
                  <a:latin typeface="Verdana"/>
                  <a:ea typeface="Verdana"/>
                  <a:cs typeface="Verdana"/>
                  <a:sym typeface="Verdana"/>
                </a:endParaRPr>
              </a:p>
            </p:txBody>
          </p:sp>
          <p:cxnSp>
            <p:nvCxnSpPr>
              <p:cNvPr id="125" name="Google Shape;125;p16"/>
              <p:cNvCxnSpPr>
                <a:stCxn id="124" idx="2"/>
              </p:cNvCxnSpPr>
              <p:nvPr/>
            </p:nvCxnSpPr>
            <p:spPr>
              <a:xfrm>
                <a:off x="1735475" y="1295675"/>
                <a:ext cx="0" cy="3751500"/>
              </a:xfrm>
              <a:prstGeom prst="straightConnector1">
                <a:avLst/>
              </a:prstGeom>
              <a:noFill/>
              <a:ln w="9525" cap="flat" cmpd="sng">
                <a:solidFill>
                  <a:schemeClr val="dk2"/>
                </a:solidFill>
                <a:prstDash val="solid"/>
                <a:round/>
                <a:headEnd type="none" w="med" len="med"/>
                <a:tailEnd type="none" w="med" len="med"/>
              </a:ln>
            </p:spPr>
          </p:cxnSp>
        </p:grpSp>
        <p:grpSp>
          <p:nvGrpSpPr>
            <p:cNvPr id="126" name="Google Shape;126;p16"/>
            <p:cNvGrpSpPr/>
            <p:nvPr/>
          </p:nvGrpSpPr>
          <p:grpSpPr>
            <a:xfrm>
              <a:off x="2328767" y="1700944"/>
              <a:ext cx="6196800" cy="820441"/>
              <a:chOff x="1746575" y="1330477"/>
              <a:chExt cx="4647600" cy="615331"/>
            </a:xfrm>
          </p:grpSpPr>
          <p:sp>
            <p:nvSpPr>
              <p:cNvPr id="127" name="Google Shape;127;p16"/>
              <p:cNvSpPr txBox="1"/>
              <p:nvPr/>
            </p:nvSpPr>
            <p:spPr>
              <a:xfrm>
                <a:off x="1791050" y="1330477"/>
                <a:ext cx="4262700" cy="615331"/>
              </a:xfrm>
              <a:prstGeom prst="rect">
                <a:avLst/>
              </a:prstGeom>
              <a:noFill/>
              <a:ln>
                <a:noFill/>
              </a:ln>
            </p:spPr>
            <p:txBody>
              <a:bodyPr spcFirstLastPara="1" wrap="square" lIns="121900" tIns="121900" rIns="121900" bIns="121900" anchor="t" anchorCtr="0">
                <a:spAutoFit/>
              </a:bodyPr>
              <a:lstStyle/>
              <a:p>
                <a:r>
                  <a:rPr lang="en-US" altLang="ko" sz="933" b="1">
                    <a:solidFill>
                      <a:schemeClr val="dk1"/>
                    </a:solidFill>
                    <a:latin typeface="Verdana"/>
                    <a:ea typeface="Verdana"/>
                    <a:cs typeface="Verdana"/>
                    <a:sym typeface="Verdana"/>
                  </a:rPr>
                  <a:t>1. Click ‘Capture’ button</a:t>
                </a:r>
                <a:endParaRPr sz="933" b="1">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request</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mode : [capture]</a:t>
                </a:r>
                <a:endParaRPr sz="933" b="1">
                  <a:latin typeface="Verdana"/>
                  <a:ea typeface="Verdana"/>
                  <a:cs typeface="Verdana"/>
                  <a:sym typeface="Verdana"/>
                </a:endParaRPr>
              </a:p>
            </p:txBody>
          </p:sp>
          <p:cxnSp>
            <p:nvCxnSpPr>
              <p:cNvPr id="128" name="Google Shape;128;p16"/>
              <p:cNvCxnSpPr/>
              <p:nvPr/>
            </p:nvCxnSpPr>
            <p:spPr>
              <a:xfrm>
                <a:off x="1746575" y="1878950"/>
                <a:ext cx="4647600" cy="0"/>
              </a:xfrm>
              <a:prstGeom prst="straightConnector1">
                <a:avLst/>
              </a:prstGeom>
              <a:noFill/>
              <a:ln w="9525" cap="flat" cmpd="sng">
                <a:solidFill>
                  <a:schemeClr val="dk2"/>
                </a:solidFill>
                <a:prstDash val="solid"/>
                <a:round/>
                <a:headEnd type="none" w="med" len="med"/>
                <a:tailEnd type="stealth" w="med" len="med"/>
              </a:ln>
            </p:spPr>
          </p:cxnSp>
        </p:grpSp>
        <p:grpSp>
          <p:nvGrpSpPr>
            <p:cNvPr id="129" name="Google Shape;129;p16"/>
            <p:cNvGrpSpPr/>
            <p:nvPr/>
          </p:nvGrpSpPr>
          <p:grpSpPr>
            <a:xfrm>
              <a:off x="2328768" y="2419739"/>
              <a:ext cx="6548033" cy="820441"/>
              <a:chOff x="1746575" y="2098172"/>
              <a:chExt cx="4911025" cy="615331"/>
            </a:xfrm>
          </p:grpSpPr>
          <p:cxnSp>
            <p:nvCxnSpPr>
              <p:cNvPr id="130" name="Google Shape;130;p16"/>
              <p:cNvCxnSpPr/>
              <p:nvPr/>
            </p:nvCxnSpPr>
            <p:spPr>
              <a:xfrm>
                <a:off x="1746575" y="26439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31" name="Google Shape;131;p16"/>
              <p:cNvSpPr txBox="1"/>
              <p:nvPr/>
            </p:nvSpPr>
            <p:spPr>
              <a:xfrm>
                <a:off x="5207100" y="2098172"/>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2. Respo</a:t>
                </a:r>
                <a:r>
                  <a:rPr lang="en-US" altLang="ko" sz="933" b="1">
                    <a:solidFill>
                      <a:schemeClr val="dk1"/>
                    </a:solidFill>
                    <a:latin typeface="Verdana"/>
                    <a:ea typeface="Verdana"/>
                    <a:cs typeface="Verdana"/>
                    <a:sym typeface="Verdana"/>
                  </a:rPr>
                  <a:t>nse</a:t>
                </a:r>
                <a:endParaRPr sz="933" b="1">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response </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pPr>
                  <a:buClr>
                    <a:schemeClr val="dk1"/>
                  </a:buClr>
                  <a:buSzPts val="1100"/>
                </a:pPr>
                <a:r>
                  <a:rPr lang="en-US" altLang="ko" sz="933">
                    <a:solidFill>
                      <a:schemeClr val="dk1"/>
                    </a:solidFill>
                    <a:latin typeface="Verdana"/>
                    <a:ea typeface="Verdana"/>
                    <a:cs typeface="Verdana"/>
                    <a:sym typeface="Verdana"/>
                  </a:rPr>
                  <a:t>result : [ok/nok]</a:t>
                </a:r>
                <a:endParaRPr sz="933" b="1">
                  <a:latin typeface="Verdana"/>
                  <a:ea typeface="Verdana"/>
                  <a:cs typeface="Verdana"/>
                  <a:sym typeface="Verdana"/>
                </a:endParaRPr>
              </a:p>
            </p:txBody>
          </p:sp>
        </p:grpSp>
        <p:grpSp>
          <p:nvGrpSpPr>
            <p:cNvPr id="132" name="Google Shape;132;p16"/>
            <p:cNvGrpSpPr/>
            <p:nvPr/>
          </p:nvGrpSpPr>
          <p:grpSpPr>
            <a:xfrm>
              <a:off x="2328768" y="4156974"/>
              <a:ext cx="6548033" cy="820441"/>
              <a:chOff x="1746575" y="3643987"/>
              <a:chExt cx="4911025" cy="615331"/>
            </a:xfrm>
          </p:grpSpPr>
          <p:cxnSp>
            <p:nvCxnSpPr>
              <p:cNvPr id="133" name="Google Shape;133;p16"/>
              <p:cNvCxnSpPr/>
              <p:nvPr/>
            </p:nvCxnSpPr>
            <p:spPr>
              <a:xfrm>
                <a:off x="1746575" y="4186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34" name="Google Shape;134;p16"/>
              <p:cNvSpPr txBox="1"/>
              <p:nvPr/>
            </p:nvSpPr>
            <p:spPr>
              <a:xfrm>
                <a:off x="5207100" y="3643987"/>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4-1. Respo</a:t>
                </a:r>
                <a:r>
                  <a:rPr lang="en-US" altLang="ko" sz="933" b="1">
                    <a:solidFill>
                      <a:schemeClr val="dk1"/>
                    </a:solidFill>
                    <a:latin typeface="Verdana"/>
                    <a:ea typeface="Verdana"/>
                    <a:cs typeface="Verdana"/>
                    <a:sym typeface="Verdana"/>
                  </a:rPr>
                  <a:t>nse</a:t>
                </a:r>
                <a:endParaRPr sz="933" b="1">
                  <a:solidFill>
                    <a:schemeClr val="dk1"/>
                  </a:solidFill>
                  <a:latin typeface="Verdana"/>
                  <a:ea typeface="Verdana"/>
                  <a:cs typeface="Verdana"/>
                  <a:sym typeface="Verdana"/>
                </a:endParaRPr>
              </a:p>
              <a:p>
                <a:r>
                  <a:rPr lang="en-US" altLang="ko" sz="933">
                    <a:latin typeface="Verdana"/>
                    <a:ea typeface="Verdana"/>
                    <a:cs typeface="Verdana"/>
                    <a:sym typeface="Verdana"/>
                  </a:rPr>
                  <a:t>[response]</a:t>
                </a:r>
                <a:endParaRPr sz="933">
                  <a:latin typeface="Verdana"/>
                  <a:ea typeface="Verdana"/>
                  <a:cs typeface="Verdana"/>
                  <a:sym typeface="Verdana"/>
                </a:endParaRPr>
              </a:p>
              <a:p>
                <a:r>
                  <a:rPr lang="en-US" altLang="ko" sz="933">
                    <a:latin typeface="Verdana"/>
                    <a:ea typeface="Verdana"/>
                    <a:cs typeface="Verdana"/>
                    <a:sym typeface="Verdana"/>
                  </a:rPr>
                  <a:t>msgId : [seq number]</a:t>
                </a:r>
                <a:endParaRPr sz="933">
                  <a:latin typeface="Verdana"/>
                  <a:ea typeface="Verdana"/>
                  <a:cs typeface="Verdana"/>
                  <a:sym typeface="Verdana"/>
                </a:endParaRPr>
              </a:p>
              <a:p>
                <a:r>
                  <a:rPr lang="en-US" altLang="ko" sz="933">
                    <a:latin typeface="Verdana"/>
                    <a:ea typeface="Verdana"/>
                    <a:cs typeface="Verdana"/>
                    <a:sym typeface="Verdana"/>
                  </a:rPr>
                  <a:t>result : [ok/nok]</a:t>
                </a:r>
                <a:endParaRPr sz="933">
                  <a:latin typeface="Verdana"/>
                  <a:ea typeface="Verdana"/>
                  <a:cs typeface="Verdana"/>
                  <a:sym typeface="Verdana"/>
                </a:endParaRPr>
              </a:p>
            </p:txBody>
          </p:sp>
        </p:grpSp>
        <p:grpSp>
          <p:nvGrpSpPr>
            <p:cNvPr id="135" name="Google Shape;135;p16"/>
            <p:cNvGrpSpPr/>
            <p:nvPr/>
          </p:nvGrpSpPr>
          <p:grpSpPr>
            <a:xfrm>
              <a:off x="2328767" y="3329640"/>
              <a:ext cx="6196800" cy="820441"/>
              <a:chOff x="1746575" y="3099687"/>
              <a:chExt cx="4647600" cy="615331"/>
            </a:xfrm>
          </p:grpSpPr>
          <p:cxnSp>
            <p:nvCxnSpPr>
              <p:cNvPr id="136" name="Google Shape;136;p16"/>
              <p:cNvCxnSpPr/>
              <p:nvPr/>
            </p:nvCxnSpPr>
            <p:spPr>
              <a:xfrm>
                <a:off x="1746575" y="3650350"/>
                <a:ext cx="4647600" cy="0"/>
              </a:xfrm>
              <a:prstGeom prst="straightConnector1">
                <a:avLst/>
              </a:prstGeom>
              <a:noFill/>
              <a:ln w="9525" cap="flat" cmpd="sng">
                <a:solidFill>
                  <a:schemeClr val="dk2"/>
                </a:solidFill>
                <a:prstDash val="solid"/>
                <a:round/>
                <a:headEnd type="none" w="med" len="med"/>
                <a:tailEnd type="stealth" w="med" len="med"/>
              </a:ln>
            </p:spPr>
          </p:cxnSp>
          <p:sp>
            <p:nvSpPr>
              <p:cNvPr id="137" name="Google Shape;137;p16"/>
              <p:cNvSpPr txBox="1"/>
              <p:nvPr/>
            </p:nvSpPr>
            <p:spPr>
              <a:xfrm>
                <a:off x="1791050" y="3099687"/>
                <a:ext cx="2242500" cy="615331"/>
              </a:xfrm>
              <a:prstGeom prst="rect">
                <a:avLst/>
              </a:prstGeom>
              <a:noFill/>
              <a:ln>
                <a:noFill/>
              </a:ln>
            </p:spPr>
            <p:txBody>
              <a:bodyPr spcFirstLastPara="1" wrap="square" lIns="121900" tIns="121900" rIns="121900" bIns="121900" anchor="t" anchorCtr="0">
                <a:spAutoFit/>
              </a:bodyPr>
              <a:lstStyle/>
              <a:p>
                <a:r>
                  <a:rPr lang="en-US" altLang="ko" sz="933" b="1">
                    <a:solidFill>
                      <a:schemeClr val="dk1"/>
                    </a:solidFill>
                    <a:latin typeface="Verdana"/>
                    <a:ea typeface="Verdana"/>
                    <a:cs typeface="Verdana"/>
                    <a:sym typeface="Verdana"/>
                  </a:rPr>
                  <a:t>3-1. Click ‘Cancel’ button</a:t>
                </a:r>
                <a:endParaRPr sz="933" b="1">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[request]</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mode : [cancel]</a:t>
                </a:r>
                <a:endParaRPr sz="933">
                  <a:solidFill>
                    <a:schemeClr val="dk1"/>
                  </a:solidFill>
                  <a:latin typeface="Verdana"/>
                  <a:ea typeface="Verdana"/>
                  <a:cs typeface="Verdana"/>
                  <a:sym typeface="Verdana"/>
                </a:endParaRPr>
              </a:p>
            </p:txBody>
          </p:sp>
        </p:grpSp>
        <p:grpSp>
          <p:nvGrpSpPr>
            <p:cNvPr id="138" name="Google Shape;138;p16"/>
            <p:cNvGrpSpPr/>
            <p:nvPr/>
          </p:nvGrpSpPr>
          <p:grpSpPr>
            <a:xfrm>
              <a:off x="2311932" y="6040605"/>
              <a:ext cx="6548033" cy="820441"/>
              <a:chOff x="1746575" y="3621785"/>
              <a:chExt cx="4911025" cy="615331"/>
            </a:xfrm>
          </p:grpSpPr>
          <p:cxnSp>
            <p:nvCxnSpPr>
              <p:cNvPr id="139" name="Google Shape;139;p16"/>
              <p:cNvCxnSpPr/>
              <p:nvPr/>
            </p:nvCxnSpPr>
            <p:spPr>
              <a:xfrm>
                <a:off x="1746575" y="4186775"/>
                <a:ext cx="4647600" cy="0"/>
              </a:xfrm>
              <a:prstGeom prst="straightConnector1">
                <a:avLst/>
              </a:prstGeom>
              <a:noFill/>
              <a:ln w="9525" cap="flat" cmpd="sng">
                <a:solidFill>
                  <a:schemeClr val="dk2"/>
                </a:solidFill>
                <a:prstDash val="solid"/>
                <a:round/>
                <a:headEnd type="stealth" w="med" len="med"/>
                <a:tailEnd type="none" w="med" len="med"/>
              </a:ln>
            </p:spPr>
          </p:cxnSp>
          <p:sp>
            <p:nvSpPr>
              <p:cNvPr id="140" name="Google Shape;140;p16"/>
              <p:cNvSpPr txBox="1"/>
              <p:nvPr/>
            </p:nvSpPr>
            <p:spPr>
              <a:xfrm>
                <a:off x="5207100" y="3621785"/>
                <a:ext cx="1450500" cy="615331"/>
              </a:xfrm>
              <a:prstGeom prst="rect">
                <a:avLst/>
              </a:prstGeom>
              <a:noFill/>
              <a:ln>
                <a:noFill/>
              </a:ln>
            </p:spPr>
            <p:txBody>
              <a:bodyPr spcFirstLastPara="1" wrap="square" lIns="121900" tIns="121900" rIns="121900" bIns="121900" anchor="t" anchorCtr="0">
                <a:spAutoFit/>
              </a:bodyPr>
              <a:lstStyle/>
              <a:p>
                <a:r>
                  <a:rPr lang="en-US" altLang="ko" sz="933" b="1">
                    <a:latin typeface="Verdana"/>
                    <a:ea typeface="Verdana"/>
                    <a:cs typeface="Verdana"/>
                    <a:sym typeface="Verdana"/>
                  </a:rPr>
                  <a:t>4-2 Respo</a:t>
                </a:r>
                <a:r>
                  <a:rPr lang="en-US" altLang="ko" sz="933" b="1">
                    <a:solidFill>
                      <a:schemeClr val="dk1"/>
                    </a:solidFill>
                    <a:latin typeface="Verdana"/>
                    <a:ea typeface="Verdana"/>
                    <a:cs typeface="Verdana"/>
                    <a:sym typeface="Verdana"/>
                  </a:rPr>
                  <a:t>nse</a:t>
                </a:r>
                <a:endParaRPr sz="933">
                  <a:solidFill>
                    <a:schemeClr val="dk1"/>
                  </a:solidFill>
                  <a:latin typeface="Verdana"/>
                  <a:ea typeface="Verdana"/>
                  <a:cs typeface="Verdana"/>
                  <a:sym typeface="Verdana"/>
                </a:endParaRPr>
              </a:p>
              <a:p>
                <a:r>
                  <a:rPr lang="en-US" altLang="ko" sz="933">
                    <a:latin typeface="Verdana"/>
                    <a:ea typeface="Verdana"/>
                    <a:cs typeface="Verdana"/>
                    <a:sym typeface="Verdana"/>
                  </a:rPr>
                  <a:t>[response]</a:t>
                </a:r>
                <a:endParaRPr sz="933">
                  <a:latin typeface="Verdana"/>
                  <a:ea typeface="Verdana"/>
                  <a:cs typeface="Verdana"/>
                  <a:sym typeface="Verdana"/>
                </a:endParaRPr>
              </a:p>
              <a:p>
                <a:r>
                  <a:rPr lang="en-US" altLang="ko" sz="933">
                    <a:latin typeface="Verdana"/>
                    <a:ea typeface="Verdana"/>
                    <a:cs typeface="Verdana"/>
                    <a:sym typeface="Verdana"/>
                  </a:rPr>
                  <a:t>msgId : [seq number]</a:t>
                </a:r>
                <a:endParaRPr sz="933">
                  <a:latin typeface="Verdana"/>
                  <a:ea typeface="Verdana"/>
                  <a:cs typeface="Verdana"/>
                  <a:sym typeface="Verdana"/>
                </a:endParaRPr>
              </a:p>
              <a:p>
                <a:r>
                  <a:rPr lang="en-US" altLang="ko" sz="933">
                    <a:latin typeface="Verdana"/>
                    <a:ea typeface="Verdana"/>
                    <a:cs typeface="Verdana"/>
                    <a:sym typeface="Verdana"/>
                  </a:rPr>
                  <a:t>result : [ok/nok]</a:t>
                </a:r>
                <a:endParaRPr sz="933">
                  <a:latin typeface="Verdana"/>
                  <a:ea typeface="Verdana"/>
                  <a:cs typeface="Verdana"/>
                  <a:sym typeface="Verdana"/>
                </a:endParaRPr>
              </a:p>
            </p:txBody>
          </p:sp>
        </p:grpSp>
        <p:grpSp>
          <p:nvGrpSpPr>
            <p:cNvPr id="141" name="Google Shape;141;p16"/>
            <p:cNvGrpSpPr/>
            <p:nvPr/>
          </p:nvGrpSpPr>
          <p:grpSpPr>
            <a:xfrm>
              <a:off x="2311931" y="5084991"/>
              <a:ext cx="6196800" cy="964006"/>
              <a:chOff x="1746575" y="2981275"/>
              <a:chExt cx="4647600" cy="723005"/>
            </a:xfrm>
          </p:grpSpPr>
          <p:cxnSp>
            <p:nvCxnSpPr>
              <p:cNvPr id="142" name="Google Shape;142;p16"/>
              <p:cNvCxnSpPr/>
              <p:nvPr/>
            </p:nvCxnSpPr>
            <p:spPr>
              <a:xfrm>
                <a:off x="1746575" y="3650350"/>
                <a:ext cx="4647600" cy="0"/>
              </a:xfrm>
              <a:prstGeom prst="straightConnector1">
                <a:avLst/>
              </a:prstGeom>
              <a:noFill/>
              <a:ln w="9525" cap="flat" cmpd="sng">
                <a:solidFill>
                  <a:schemeClr val="dk2"/>
                </a:solidFill>
                <a:prstDash val="solid"/>
                <a:round/>
                <a:headEnd type="none" w="med" len="med"/>
                <a:tailEnd type="stealth" w="med" len="med"/>
              </a:ln>
            </p:spPr>
          </p:cxnSp>
          <p:sp>
            <p:nvSpPr>
              <p:cNvPr id="143" name="Google Shape;143;p16"/>
              <p:cNvSpPr txBox="1"/>
              <p:nvPr/>
            </p:nvSpPr>
            <p:spPr>
              <a:xfrm>
                <a:off x="1791050" y="2981275"/>
                <a:ext cx="2242500" cy="723005"/>
              </a:xfrm>
              <a:prstGeom prst="rect">
                <a:avLst/>
              </a:prstGeom>
              <a:noFill/>
              <a:ln>
                <a:noFill/>
              </a:ln>
            </p:spPr>
            <p:txBody>
              <a:bodyPr spcFirstLastPara="1" wrap="square" lIns="121900" tIns="121900" rIns="121900" bIns="121900" anchor="t" anchorCtr="0">
                <a:spAutoFit/>
              </a:bodyPr>
              <a:lstStyle/>
              <a:p>
                <a:r>
                  <a:rPr lang="en-US" altLang="ko" sz="933" b="1">
                    <a:solidFill>
                      <a:schemeClr val="dk1"/>
                    </a:solidFill>
                    <a:latin typeface="Verdana"/>
                    <a:ea typeface="Verdana"/>
                    <a:cs typeface="Verdana"/>
                    <a:sym typeface="Verdana"/>
                  </a:rPr>
                  <a:t>3-2. Click ‘Confirm’ button</a:t>
                </a:r>
                <a:endParaRPr sz="933" b="1">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[request]</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msgId : [seq number]</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mode : [confirm]</a:t>
                </a:r>
                <a:endParaRPr sz="933">
                  <a:solidFill>
                    <a:schemeClr val="dk1"/>
                  </a:solidFill>
                  <a:latin typeface="Verdana"/>
                  <a:ea typeface="Verdana"/>
                  <a:cs typeface="Verdana"/>
                  <a:sym typeface="Verdana"/>
                </a:endParaRPr>
              </a:p>
              <a:p>
                <a:r>
                  <a:rPr lang="en-US" altLang="ko" sz="933">
                    <a:solidFill>
                      <a:schemeClr val="dk1"/>
                    </a:solidFill>
                    <a:latin typeface="Verdana"/>
                    <a:ea typeface="Verdana"/>
                    <a:cs typeface="Verdana"/>
                    <a:sym typeface="Verdana"/>
                  </a:rPr>
                  <a:t>name : [name]</a:t>
                </a:r>
                <a:endParaRPr sz="933">
                  <a:solidFill>
                    <a:schemeClr val="dk1"/>
                  </a:solidFill>
                  <a:latin typeface="Verdana"/>
                  <a:ea typeface="Verdana"/>
                  <a:cs typeface="Verdana"/>
                  <a:sym typeface="Verdana"/>
                </a:endParaRPr>
              </a:p>
            </p:txBody>
          </p:sp>
        </p:grpSp>
      </p:grpSp>
      <p:sp>
        <p:nvSpPr>
          <p:cNvPr id="33" name="Google Shape;90;p15"/>
          <p:cNvSpPr txBox="1"/>
          <p:nvPr/>
        </p:nvSpPr>
        <p:spPr>
          <a:xfrm>
            <a:off x="686237" y="605271"/>
            <a:ext cx="77428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a:ea typeface="Verdana"/>
                <a:cs typeface="Verdana"/>
                <a:sym typeface="Verdana"/>
              </a:rPr>
              <a:t>5. Sequence </a:t>
            </a:r>
            <a:r>
              <a:rPr lang="en-US" altLang="ko" dirty="0">
                <a:latin typeface="Verdana"/>
                <a:ea typeface="Verdana"/>
                <a:cs typeface="Verdana"/>
                <a:sym typeface="Verdana"/>
              </a:rPr>
              <a:t>Diagram </a:t>
            </a:r>
            <a:r>
              <a:rPr lang="en-US" altLang="ko" dirty="0" smtClean="0">
                <a:latin typeface="Verdana"/>
                <a:ea typeface="Verdana"/>
                <a:cs typeface="Verdana"/>
                <a:sym typeface="Verdana"/>
              </a:rPr>
              <a:t>(Learning mode)</a:t>
            </a:r>
            <a:endParaRPr dirty="0">
              <a:latin typeface="Verdana"/>
              <a:ea typeface="Verdana"/>
              <a:cs typeface="Verdana"/>
              <a:sym typeface="Verdana"/>
            </a:endParaRPr>
          </a:p>
        </p:txBody>
      </p:sp>
      <p:sp>
        <p:nvSpPr>
          <p:cNvPr id="34" name="제목 1"/>
          <p:cNvSpPr txBox="1">
            <a:spLocks/>
          </p:cNvSpPr>
          <p:nvPr/>
        </p:nvSpPr>
        <p:spPr>
          <a:xfrm>
            <a:off x="581462" y="23391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Design</a:t>
            </a:r>
            <a:endParaRPr lang="ko-KR" altLang="en-US" sz="2000" b="1">
              <a:latin typeface="Verdana" panose="020B0604030504040204" pitchFamily="34" charset="0"/>
            </a:endParaRPr>
          </a:p>
        </p:txBody>
      </p:sp>
    </p:spTree>
    <p:extLst>
      <p:ext uri="{BB962C8B-B14F-4D97-AF65-F5344CB8AC3E}">
        <p14:creationId xmlns:p14="http://schemas.microsoft.com/office/powerpoint/2010/main" val="702002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5"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Secure </a:t>
            </a:r>
            <a:r>
              <a:rPr lang="en-US" altLang="ko-KR" sz="2000" b="1" dirty="0">
                <a:latin typeface="Verdana" panose="020B0604030504040204" pitchFamily="34" charset="0"/>
                <a:ea typeface="Verdana" panose="020B0604030504040204" pitchFamily="34" charset="0"/>
              </a:rPr>
              <a:t>Design</a:t>
            </a:r>
            <a:endParaRPr lang="ko-KR" altLang="en-US" sz="2000" b="1" dirty="0">
              <a:latin typeface="Verdana" panose="020B0604030504040204" pitchFamily="34" charset="0"/>
            </a:endParaRPr>
          </a:p>
        </p:txBody>
      </p:sp>
      <p:sp>
        <p:nvSpPr>
          <p:cNvPr id="64" name="Google Shape;102;p14"/>
          <p:cNvSpPr txBox="1"/>
          <p:nvPr/>
        </p:nvSpPr>
        <p:spPr>
          <a:xfrm>
            <a:off x="734372" y="540076"/>
            <a:ext cx="5603200" cy="523180"/>
          </a:xfrm>
          <a:prstGeom prst="rect">
            <a:avLst/>
          </a:prstGeom>
          <a:noFill/>
          <a:ln>
            <a:noFill/>
          </a:ln>
        </p:spPr>
        <p:txBody>
          <a:bodyPr spcFirstLastPara="1" wrap="square" lIns="121900" tIns="121900" rIns="121900" bIns="121900" anchor="t" anchorCtr="0">
            <a:spAutoFit/>
          </a:bodyPr>
          <a:lstStyle/>
          <a:p>
            <a:r>
              <a:rPr lang="en-US" altLang="ko" dirty="0" smtClean="0">
                <a:latin typeface="Verdana" panose="020B0604030504040204" pitchFamily="34" charset="0"/>
                <a:ea typeface="Verdana" panose="020B0604030504040204" pitchFamily="34" charset="0"/>
              </a:rPr>
              <a:t>6. Secure </a:t>
            </a:r>
            <a:r>
              <a:rPr lang="en-US" altLang="ko" dirty="0">
                <a:latin typeface="Verdana" panose="020B0604030504040204" pitchFamily="34" charset="0"/>
                <a:ea typeface="Verdana" panose="020B0604030504040204" pitchFamily="34" charset="0"/>
              </a:rPr>
              <a:t>SW Architecture</a:t>
            </a:r>
            <a:endParaRPr dirty="0">
              <a:latin typeface="Verdana" panose="020B0604030504040204" pitchFamily="34" charset="0"/>
              <a:ea typeface="Verdana" panose="020B0604030504040204" pitchFamily="34" charset="0"/>
            </a:endParaRPr>
          </a:p>
        </p:txBody>
      </p:sp>
      <p:sp>
        <p:nvSpPr>
          <p:cNvPr id="68" name="Google Shape;134;p14"/>
          <p:cNvSpPr/>
          <p:nvPr/>
        </p:nvSpPr>
        <p:spPr>
          <a:xfrm>
            <a:off x="3605976" y="3112115"/>
            <a:ext cx="881600" cy="466800"/>
          </a:xfrm>
          <a:prstGeom prst="leftRightArrow">
            <a:avLst>
              <a:gd name="adj1" fmla="val 50000"/>
              <a:gd name="adj2"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50" dirty="0" smtClean="0">
                <a:latin typeface="Verdana" panose="020B0604030504040204" pitchFamily="34" charset="0"/>
                <a:ea typeface="Verdana" panose="020B0604030504040204" pitchFamily="34" charset="0"/>
              </a:rPr>
              <a:t>TLS</a:t>
            </a:r>
            <a:endParaRPr sz="1050" dirty="0">
              <a:latin typeface="Verdana" panose="020B0604030504040204" pitchFamily="34" charset="0"/>
              <a:ea typeface="Verdana" panose="020B0604030504040204" pitchFamily="34" charset="0"/>
            </a:endParaRPr>
          </a:p>
        </p:txBody>
      </p:sp>
      <p:sp>
        <p:nvSpPr>
          <p:cNvPr id="94" name="Google Shape;144;p14"/>
          <p:cNvSpPr txBox="1"/>
          <p:nvPr/>
        </p:nvSpPr>
        <p:spPr>
          <a:xfrm>
            <a:off x="6639301" y="6463108"/>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GSS (Gate System Server)</a:t>
            </a:r>
            <a:endParaRPr sz="1100" b="1" dirty="0">
              <a:latin typeface="Verdana" panose="020B0604030504040204" pitchFamily="34" charset="0"/>
              <a:ea typeface="Verdana" panose="020B0604030504040204" pitchFamily="34" charset="0"/>
            </a:endParaRPr>
          </a:p>
        </p:txBody>
      </p:sp>
      <p:sp>
        <p:nvSpPr>
          <p:cNvPr id="95" name="Google Shape;130;p14"/>
          <p:cNvSpPr/>
          <p:nvPr/>
        </p:nvSpPr>
        <p:spPr>
          <a:xfrm>
            <a:off x="354037" y="1060823"/>
            <a:ext cx="3209699" cy="521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latin typeface="Verdana" panose="020B0604030504040204" pitchFamily="34" charset="0"/>
              <a:ea typeface="Verdana" panose="020B0604030504040204" pitchFamily="34" charset="0"/>
            </a:endParaRPr>
          </a:p>
        </p:txBody>
      </p:sp>
      <p:sp>
        <p:nvSpPr>
          <p:cNvPr id="96" name="Google Shape;131;p14"/>
          <p:cNvSpPr/>
          <p:nvPr/>
        </p:nvSpPr>
        <p:spPr>
          <a:xfrm>
            <a:off x="684212" y="1409913"/>
            <a:ext cx="2057617" cy="337168"/>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UI (Dialog)</a:t>
            </a:r>
            <a:endParaRPr sz="1000" dirty="0">
              <a:latin typeface="Verdana" panose="020B0604030504040204" pitchFamily="34" charset="0"/>
              <a:ea typeface="Verdana" panose="020B0604030504040204" pitchFamily="34" charset="0"/>
            </a:endParaRPr>
          </a:p>
        </p:txBody>
      </p:sp>
      <p:sp>
        <p:nvSpPr>
          <p:cNvPr id="97" name="Google Shape;135;p14"/>
          <p:cNvSpPr txBox="1"/>
          <p:nvPr/>
        </p:nvSpPr>
        <p:spPr>
          <a:xfrm>
            <a:off x="583945" y="6463108"/>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GSC (Gate System Client)</a:t>
            </a:r>
            <a:endParaRPr sz="1100" b="1" dirty="0">
              <a:latin typeface="Verdana" panose="020B0604030504040204" pitchFamily="34" charset="0"/>
              <a:ea typeface="Verdana" panose="020B0604030504040204" pitchFamily="34" charset="0"/>
            </a:endParaRPr>
          </a:p>
        </p:txBody>
      </p:sp>
      <p:grpSp>
        <p:nvGrpSpPr>
          <p:cNvPr id="98" name="Google Shape;145;p14"/>
          <p:cNvGrpSpPr/>
          <p:nvPr/>
        </p:nvGrpSpPr>
        <p:grpSpPr>
          <a:xfrm>
            <a:off x="390421" y="5229094"/>
            <a:ext cx="2645200" cy="764800"/>
            <a:chOff x="4833252" y="4382550"/>
            <a:chExt cx="1983900" cy="573600"/>
          </a:xfrm>
        </p:grpSpPr>
        <p:sp>
          <p:nvSpPr>
            <p:cNvPr id="99" name="Google Shape;146;p14"/>
            <p:cNvSpPr/>
            <p:nvPr/>
          </p:nvSpPr>
          <p:spPr>
            <a:xfrm>
              <a:off x="4833252" y="4382550"/>
              <a:ext cx="1983900" cy="57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1000">
                <a:latin typeface="Verdana" panose="020B0604030504040204" pitchFamily="34" charset="0"/>
                <a:ea typeface="Verdana" panose="020B0604030504040204" pitchFamily="34" charset="0"/>
              </a:endParaRPr>
            </a:p>
          </p:txBody>
        </p:sp>
        <p:grpSp>
          <p:nvGrpSpPr>
            <p:cNvPr id="100" name="Google Shape;147;p14"/>
            <p:cNvGrpSpPr/>
            <p:nvPr/>
          </p:nvGrpSpPr>
          <p:grpSpPr>
            <a:xfrm>
              <a:off x="4969149" y="4494300"/>
              <a:ext cx="1712100" cy="350100"/>
              <a:chOff x="7077249" y="4813650"/>
              <a:chExt cx="1712100" cy="350100"/>
            </a:xfrm>
          </p:grpSpPr>
          <p:sp>
            <p:nvSpPr>
              <p:cNvPr id="101" name="Google Shape;148;p14"/>
              <p:cNvSpPr/>
              <p:nvPr/>
            </p:nvSpPr>
            <p:spPr>
              <a:xfrm>
                <a:off x="7977849" y="4813650"/>
                <a:ext cx="811500" cy="3501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TLS</a:t>
                </a:r>
                <a:endParaRPr sz="1000" dirty="0">
                  <a:latin typeface="Verdana" panose="020B0604030504040204" pitchFamily="34" charset="0"/>
                  <a:ea typeface="Verdana" panose="020B0604030504040204" pitchFamily="34" charset="0"/>
                </a:endParaRPr>
              </a:p>
            </p:txBody>
          </p:sp>
          <p:sp>
            <p:nvSpPr>
              <p:cNvPr id="103" name="Google Shape;149;p14"/>
              <p:cNvSpPr/>
              <p:nvPr/>
            </p:nvSpPr>
            <p:spPr>
              <a:xfrm>
                <a:off x="7077249" y="4813650"/>
                <a:ext cx="811500" cy="35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TCP</a:t>
                </a:r>
                <a:endParaRPr sz="1000" dirty="0">
                  <a:latin typeface="Verdana" panose="020B0604030504040204" pitchFamily="34" charset="0"/>
                  <a:ea typeface="Verdana" panose="020B0604030504040204" pitchFamily="34" charset="0"/>
                </a:endParaRPr>
              </a:p>
            </p:txBody>
          </p:sp>
        </p:grpSp>
      </p:grpSp>
      <p:sp>
        <p:nvSpPr>
          <p:cNvPr id="104" name="Google Shape;143;p14"/>
          <p:cNvSpPr/>
          <p:nvPr/>
        </p:nvSpPr>
        <p:spPr>
          <a:xfrm>
            <a:off x="1011641" y="4216855"/>
            <a:ext cx="1413306"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Command</a:t>
            </a:r>
          </a:p>
          <a:p>
            <a:pPr algn="ctr"/>
            <a:r>
              <a:rPr lang="en-US" altLang="ko" sz="1000" dirty="0" smtClean="0">
                <a:latin typeface="Verdana" panose="020B0604030504040204" pitchFamily="34" charset="0"/>
                <a:ea typeface="Verdana" panose="020B0604030504040204" pitchFamily="34" charset="0"/>
              </a:rPr>
              <a:t> </a:t>
            </a:r>
            <a:r>
              <a:rPr lang="en-US" altLang="ko" sz="1000" dirty="0">
                <a:latin typeface="Verdana" panose="020B0604030504040204" pitchFamily="34" charset="0"/>
                <a:ea typeface="Verdana" panose="020B0604030504040204" pitchFamily="34" charset="0"/>
              </a:rPr>
              <a:t>Encoder/Decoder</a:t>
            </a:r>
            <a:endParaRPr sz="1000" dirty="0">
              <a:latin typeface="Verdana" panose="020B0604030504040204" pitchFamily="34" charset="0"/>
              <a:ea typeface="Verdana" panose="020B0604030504040204" pitchFamily="34" charset="0"/>
            </a:endParaRPr>
          </a:p>
        </p:txBody>
      </p:sp>
      <p:cxnSp>
        <p:nvCxnSpPr>
          <p:cNvPr id="105" name="Google Shape;153;p14"/>
          <p:cNvCxnSpPr>
            <a:endCxn id="99" idx="0"/>
          </p:cNvCxnSpPr>
          <p:nvPr/>
        </p:nvCxnSpPr>
        <p:spPr>
          <a:xfrm>
            <a:off x="1713021" y="4683653"/>
            <a:ext cx="0" cy="545441"/>
          </a:xfrm>
          <a:prstGeom prst="straightConnector1">
            <a:avLst/>
          </a:prstGeom>
          <a:noFill/>
          <a:ln w="9525" cap="flat" cmpd="sng">
            <a:solidFill>
              <a:schemeClr val="dk2"/>
            </a:solidFill>
            <a:prstDash val="solid"/>
            <a:round/>
            <a:headEnd type="none" w="med" len="med"/>
            <a:tailEnd type="none" w="med" len="med"/>
          </a:ln>
        </p:spPr>
      </p:cxnSp>
      <p:sp>
        <p:nvSpPr>
          <p:cNvPr id="106" name="Google Shape;113;p14"/>
          <p:cNvSpPr/>
          <p:nvPr/>
        </p:nvSpPr>
        <p:spPr>
          <a:xfrm>
            <a:off x="1804531" y="2844490"/>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Logger</a:t>
            </a:r>
            <a:endParaRPr sz="1067" dirty="0">
              <a:latin typeface="Verdana" panose="020B0604030504040204" pitchFamily="34" charset="0"/>
              <a:ea typeface="Verdana" panose="020B0604030504040204" pitchFamily="34" charset="0"/>
            </a:endParaRPr>
          </a:p>
        </p:txBody>
      </p:sp>
      <p:cxnSp>
        <p:nvCxnSpPr>
          <p:cNvPr id="107" name="Google Shape;142;p14"/>
          <p:cNvCxnSpPr>
            <a:stCxn id="106" idx="2"/>
            <a:endCxn id="104" idx="0"/>
          </p:cNvCxnSpPr>
          <p:nvPr/>
        </p:nvCxnSpPr>
        <p:spPr>
          <a:xfrm rot="5400000">
            <a:off x="1588931" y="3440654"/>
            <a:ext cx="905565" cy="646837"/>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8" name="Google Shape;134;p14"/>
          <p:cNvSpPr/>
          <p:nvPr/>
        </p:nvSpPr>
        <p:spPr>
          <a:xfrm>
            <a:off x="3612235" y="3781524"/>
            <a:ext cx="881600" cy="466800"/>
          </a:xfrm>
          <a:prstGeom prst="leftRightArrow">
            <a:avLst>
              <a:gd name="adj1" fmla="val 50000"/>
              <a:gd name="adj2" fmla="val 50000"/>
            </a:avLst>
          </a:prstGeom>
          <a:solidFill>
            <a:schemeClr val="bg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50" dirty="0" smtClean="0">
                <a:latin typeface="Verdana" panose="020B0604030504040204" pitchFamily="34" charset="0"/>
                <a:ea typeface="Verdana" panose="020B0604030504040204" pitchFamily="34" charset="0"/>
              </a:rPr>
              <a:t>TCP</a:t>
            </a:r>
            <a:endParaRPr sz="1050" dirty="0">
              <a:latin typeface="Verdana" panose="020B0604030504040204" pitchFamily="34" charset="0"/>
              <a:ea typeface="Verdana" panose="020B0604030504040204" pitchFamily="34" charset="0"/>
            </a:endParaRPr>
          </a:p>
        </p:txBody>
      </p:sp>
      <p:sp>
        <p:nvSpPr>
          <p:cNvPr id="109" name="Google Shape;94;p14"/>
          <p:cNvSpPr/>
          <p:nvPr/>
        </p:nvSpPr>
        <p:spPr>
          <a:xfrm>
            <a:off x="4593751" y="1075124"/>
            <a:ext cx="6914061" cy="541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dirty="0">
              <a:latin typeface="Verdana" panose="020B0604030504040204" pitchFamily="34" charset="0"/>
              <a:ea typeface="Verdana" panose="020B0604030504040204" pitchFamily="34" charset="0"/>
            </a:endParaRPr>
          </a:p>
        </p:txBody>
      </p:sp>
      <p:sp>
        <p:nvSpPr>
          <p:cNvPr id="110" name="Google Shape;95;p14"/>
          <p:cNvSpPr/>
          <p:nvPr/>
        </p:nvSpPr>
        <p:spPr>
          <a:xfrm>
            <a:off x="6788430" y="2331127"/>
            <a:ext cx="31940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a:latin typeface="Verdana" panose="020B0604030504040204" pitchFamily="34" charset="0"/>
                <a:ea typeface="Verdana" panose="020B0604030504040204" pitchFamily="34" charset="0"/>
              </a:rPr>
              <a:t>main.cpp</a:t>
            </a:r>
            <a:endParaRPr sz="1000">
              <a:latin typeface="Verdana" panose="020B0604030504040204" pitchFamily="34" charset="0"/>
              <a:ea typeface="Verdana" panose="020B0604030504040204" pitchFamily="34" charset="0"/>
            </a:endParaRPr>
          </a:p>
        </p:txBody>
      </p:sp>
      <p:sp>
        <p:nvSpPr>
          <p:cNvPr id="111" name="Google Shape;96;p14"/>
          <p:cNvSpPr/>
          <p:nvPr/>
        </p:nvSpPr>
        <p:spPr>
          <a:xfrm>
            <a:off x="5394662" y="3064653"/>
            <a:ext cx="1559200" cy="466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a:latin typeface="Verdana" panose="020B0604030504040204" pitchFamily="34" charset="0"/>
                <a:ea typeface="Verdana" panose="020B0604030504040204" pitchFamily="34" charset="0"/>
              </a:rPr>
              <a:t>videoStreamer</a:t>
            </a:r>
            <a:endParaRPr sz="1000">
              <a:latin typeface="Verdana" panose="020B0604030504040204" pitchFamily="34" charset="0"/>
              <a:ea typeface="Verdana" panose="020B0604030504040204" pitchFamily="34" charset="0"/>
            </a:endParaRPr>
          </a:p>
          <a:p>
            <a:pPr algn="ctr"/>
            <a:r>
              <a:rPr lang="en-US" altLang="ko" sz="1000">
                <a:latin typeface="Verdana" panose="020B0604030504040204" pitchFamily="34" charset="0"/>
                <a:ea typeface="Verdana" panose="020B0604030504040204" pitchFamily="34" charset="0"/>
              </a:rPr>
              <a:t>(videoStreamer.cpp)</a:t>
            </a:r>
            <a:endParaRPr sz="1000">
              <a:latin typeface="Verdana" panose="020B0604030504040204" pitchFamily="34" charset="0"/>
              <a:ea typeface="Verdana" panose="020B0604030504040204" pitchFamily="34" charset="0"/>
            </a:endParaRPr>
          </a:p>
        </p:txBody>
      </p:sp>
      <p:cxnSp>
        <p:nvCxnSpPr>
          <p:cNvPr id="112" name="Google Shape;97;p14"/>
          <p:cNvCxnSpPr>
            <a:stCxn id="110" idx="1"/>
            <a:endCxn id="111" idx="1"/>
          </p:cNvCxnSpPr>
          <p:nvPr/>
        </p:nvCxnSpPr>
        <p:spPr>
          <a:xfrm rot="10800000" flipV="1">
            <a:off x="5394662" y="2564527"/>
            <a:ext cx="1393768" cy="733526"/>
          </a:xfrm>
          <a:prstGeom prst="bentConnector3">
            <a:avLst>
              <a:gd name="adj1" fmla="val 116402"/>
            </a:avLst>
          </a:prstGeom>
          <a:noFill/>
          <a:ln w="9525" cap="flat" cmpd="sng">
            <a:solidFill>
              <a:schemeClr val="dk2"/>
            </a:solidFill>
            <a:prstDash val="solid"/>
            <a:round/>
            <a:headEnd type="none" w="med" len="med"/>
            <a:tailEnd type="none" w="med" len="med"/>
          </a:ln>
        </p:spPr>
      </p:cxnSp>
      <p:grpSp>
        <p:nvGrpSpPr>
          <p:cNvPr id="113" name="Google Shape;103;p14"/>
          <p:cNvGrpSpPr/>
          <p:nvPr/>
        </p:nvGrpSpPr>
        <p:grpSpPr>
          <a:xfrm>
            <a:off x="5394698" y="3781524"/>
            <a:ext cx="1559001" cy="2142855"/>
            <a:chOff x="605550" y="2527261"/>
            <a:chExt cx="1561500" cy="1183200"/>
          </a:xfrm>
        </p:grpSpPr>
        <p:sp>
          <p:nvSpPr>
            <p:cNvPr id="114" name="Google Shape;104;p14"/>
            <p:cNvSpPr/>
            <p:nvPr/>
          </p:nvSpPr>
          <p:spPr>
            <a:xfrm>
              <a:off x="605550" y="2527261"/>
              <a:ext cx="1561500" cy="1183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pPr algn="ctr"/>
              <a:r>
                <a:rPr lang="en-US" altLang="ko" sz="1000">
                  <a:solidFill>
                    <a:schemeClr val="dk1"/>
                  </a:solidFill>
                  <a:latin typeface="Verdana" panose="020B0604030504040204" pitchFamily="34" charset="0"/>
                  <a:ea typeface="Verdana" panose="020B0604030504040204" pitchFamily="34" charset="0"/>
                </a:rPr>
                <a:t>Face Detection &amp; Recognizer</a:t>
              </a:r>
              <a:endParaRPr sz="1000">
                <a:latin typeface="Verdana" panose="020B0604030504040204" pitchFamily="34" charset="0"/>
                <a:ea typeface="Verdana" panose="020B0604030504040204" pitchFamily="34" charset="0"/>
              </a:endParaRPr>
            </a:p>
          </p:txBody>
        </p:sp>
        <p:sp>
          <p:nvSpPr>
            <p:cNvPr id="115" name="Google Shape;105;p14"/>
            <p:cNvSpPr/>
            <p:nvPr/>
          </p:nvSpPr>
          <p:spPr>
            <a:xfrm>
              <a:off x="669600" y="2801550"/>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600" dirty="0" err="1">
                  <a:latin typeface="Verdana" panose="020B0604030504040204" pitchFamily="34" charset="0"/>
                  <a:ea typeface="Verdana" panose="020B0604030504040204" pitchFamily="34" charset="0"/>
                </a:rPr>
                <a:t>FaceNetClassifier</a:t>
              </a:r>
              <a:endParaRPr sz="600" dirty="0">
                <a:latin typeface="Verdana" panose="020B0604030504040204" pitchFamily="34" charset="0"/>
                <a:ea typeface="Verdana" panose="020B0604030504040204" pitchFamily="34" charset="0"/>
              </a:endParaRPr>
            </a:p>
            <a:p>
              <a:pPr algn="ctr"/>
              <a:r>
                <a:rPr lang="en-US" altLang="ko" sz="600" dirty="0">
                  <a:latin typeface="Verdana" panose="020B0604030504040204" pitchFamily="34" charset="0"/>
                  <a:ea typeface="Verdana" panose="020B0604030504040204" pitchFamily="34" charset="0"/>
                </a:rPr>
                <a:t>(FaceNet.cpp)</a:t>
              </a:r>
              <a:endParaRPr sz="600" dirty="0">
                <a:latin typeface="Verdana" panose="020B0604030504040204" pitchFamily="34" charset="0"/>
                <a:ea typeface="Verdana" panose="020B0604030504040204" pitchFamily="34" charset="0"/>
              </a:endParaRPr>
            </a:p>
          </p:txBody>
        </p:sp>
        <p:sp>
          <p:nvSpPr>
            <p:cNvPr id="116" name="Google Shape;106;p14"/>
            <p:cNvSpPr/>
            <p:nvPr/>
          </p:nvSpPr>
          <p:spPr>
            <a:xfrm>
              <a:off x="669600" y="3223623"/>
              <a:ext cx="5925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600">
                  <a:latin typeface="Verdana" panose="020B0604030504040204" pitchFamily="34" charset="0"/>
                  <a:ea typeface="Verdana" panose="020B0604030504040204" pitchFamily="34" charset="0"/>
                </a:rPr>
                <a:t>PBox / BBox</a:t>
              </a:r>
              <a:endParaRPr sz="600">
                <a:latin typeface="Verdana" panose="020B0604030504040204" pitchFamily="34" charset="0"/>
                <a:ea typeface="Verdana" panose="020B0604030504040204" pitchFamily="34" charset="0"/>
              </a:endParaRPr>
            </a:p>
            <a:p>
              <a:pPr algn="ctr"/>
              <a:r>
                <a:rPr lang="en-US" altLang="ko" sz="600">
                  <a:latin typeface="Verdana" panose="020B0604030504040204" pitchFamily="34" charset="0"/>
                  <a:ea typeface="Verdana" panose="020B0604030504040204" pitchFamily="34" charset="0"/>
                </a:rPr>
                <a:t>(pBox.h)</a:t>
              </a:r>
              <a:endParaRPr sz="600">
                <a:latin typeface="Verdana" panose="020B0604030504040204" pitchFamily="34" charset="0"/>
                <a:ea typeface="Verdana" panose="020B0604030504040204" pitchFamily="34" charset="0"/>
              </a:endParaRPr>
            </a:p>
          </p:txBody>
        </p:sp>
        <p:cxnSp>
          <p:nvCxnSpPr>
            <p:cNvPr id="117" name="Google Shape;107;p14"/>
            <p:cNvCxnSpPr>
              <a:stCxn id="115" idx="2"/>
              <a:endCxn id="116" idx="0"/>
            </p:cNvCxnSpPr>
            <p:nvPr/>
          </p:nvCxnSpPr>
          <p:spPr>
            <a:xfrm>
              <a:off x="965850" y="3058650"/>
              <a:ext cx="0" cy="165000"/>
            </a:xfrm>
            <a:prstGeom prst="straightConnector1">
              <a:avLst/>
            </a:prstGeom>
            <a:noFill/>
            <a:ln w="9525" cap="flat" cmpd="sng">
              <a:solidFill>
                <a:schemeClr val="dk2"/>
              </a:solidFill>
              <a:prstDash val="solid"/>
              <a:round/>
              <a:headEnd type="none" w="med" len="med"/>
              <a:tailEnd type="none" w="med" len="med"/>
            </a:ln>
          </p:spPr>
        </p:cxnSp>
        <p:sp>
          <p:nvSpPr>
            <p:cNvPr id="119" name="Google Shape;108;p14"/>
            <p:cNvSpPr/>
            <p:nvPr/>
          </p:nvSpPr>
          <p:spPr>
            <a:xfrm>
              <a:off x="1341449" y="2801550"/>
              <a:ext cx="767100" cy="25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600">
                  <a:latin typeface="Verdana" panose="020B0604030504040204" pitchFamily="34" charset="0"/>
                  <a:ea typeface="Verdana" panose="020B0604030504040204" pitchFamily="34" charset="0"/>
                </a:rPr>
                <a:t>mtCNN</a:t>
              </a:r>
              <a:endParaRPr sz="600">
                <a:latin typeface="Verdana" panose="020B0604030504040204" pitchFamily="34" charset="0"/>
                <a:ea typeface="Verdana" panose="020B0604030504040204" pitchFamily="34" charset="0"/>
              </a:endParaRPr>
            </a:p>
            <a:p>
              <a:pPr algn="ctr"/>
              <a:r>
                <a:rPr lang="en-US" altLang="ko" sz="600">
                  <a:latin typeface="Verdana" panose="020B0604030504040204" pitchFamily="34" charset="0"/>
                  <a:ea typeface="Verdana" panose="020B0604030504040204" pitchFamily="34" charset="0"/>
                </a:rPr>
                <a:t>(mtcnn.cpp)</a:t>
              </a:r>
              <a:endParaRPr sz="600">
                <a:latin typeface="Verdana" panose="020B0604030504040204" pitchFamily="34" charset="0"/>
                <a:ea typeface="Verdana" panose="020B0604030504040204" pitchFamily="34" charset="0"/>
              </a:endParaRPr>
            </a:p>
          </p:txBody>
        </p:sp>
        <p:sp>
          <p:nvSpPr>
            <p:cNvPr id="120" name="Google Shape;109;p14"/>
            <p:cNvSpPr/>
            <p:nvPr/>
          </p:nvSpPr>
          <p:spPr>
            <a:xfrm>
              <a:off x="1341449" y="3223619"/>
              <a:ext cx="767100" cy="469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US" altLang="ko" sz="600">
                  <a:solidFill>
                    <a:schemeClr val="dk1"/>
                  </a:solidFill>
                  <a:latin typeface="Verdana" panose="020B0604030504040204" pitchFamily="34" charset="0"/>
                  <a:ea typeface="Verdana" panose="020B0604030504040204" pitchFamily="34" charset="0"/>
                </a:rPr>
                <a:t>Pnet_Engine (pnet_rt.cpp)</a:t>
              </a:r>
              <a:endParaRPr sz="600">
                <a:solidFill>
                  <a:schemeClr val="dk1"/>
                </a:solidFill>
                <a:latin typeface="Verdana" panose="020B0604030504040204" pitchFamily="34" charset="0"/>
                <a:ea typeface="Verdana" panose="020B0604030504040204" pitchFamily="34" charset="0"/>
              </a:endParaRPr>
            </a:p>
            <a:p>
              <a:r>
                <a:rPr lang="en-US" altLang="ko" sz="600">
                  <a:solidFill>
                    <a:schemeClr val="dk1"/>
                  </a:solidFill>
                  <a:latin typeface="Verdana" panose="020B0604030504040204" pitchFamily="34" charset="0"/>
                  <a:ea typeface="Verdana" panose="020B0604030504040204" pitchFamily="34" charset="0"/>
                </a:rPr>
                <a:t>Rnet_Engine (rnet_rt.cpp)</a:t>
              </a:r>
              <a:endParaRPr sz="600">
                <a:solidFill>
                  <a:schemeClr val="dk1"/>
                </a:solidFill>
                <a:latin typeface="Verdana" panose="020B0604030504040204" pitchFamily="34" charset="0"/>
                <a:ea typeface="Verdana" panose="020B0604030504040204" pitchFamily="34" charset="0"/>
              </a:endParaRPr>
            </a:p>
            <a:p>
              <a:r>
                <a:rPr lang="en-US" altLang="ko" sz="600">
                  <a:solidFill>
                    <a:schemeClr val="dk1"/>
                  </a:solidFill>
                  <a:latin typeface="Verdana" panose="020B0604030504040204" pitchFamily="34" charset="0"/>
                  <a:ea typeface="Verdana" panose="020B0604030504040204" pitchFamily="34" charset="0"/>
                </a:rPr>
                <a:t>Onet_Engine</a:t>
              </a:r>
              <a:endParaRPr sz="600">
                <a:solidFill>
                  <a:schemeClr val="dk1"/>
                </a:solidFill>
                <a:latin typeface="Verdana" panose="020B0604030504040204" pitchFamily="34" charset="0"/>
                <a:ea typeface="Verdana" panose="020B0604030504040204" pitchFamily="34" charset="0"/>
              </a:endParaRPr>
            </a:p>
            <a:p>
              <a:r>
                <a:rPr lang="en-US" altLang="ko" sz="600">
                  <a:latin typeface="Verdana" panose="020B0604030504040204" pitchFamily="34" charset="0"/>
                  <a:ea typeface="Verdana" panose="020B0604030504040204" pitchFamily="34" charset="0"/>
                </a:rPr>
                <a:t>network (network.cpp)</a:t>
              </a:r>
              <a:endParaRPr sz="600">
                <a:latin typeface="Verdana" panose="020B0604030504040204" pitchFamily="34" charset="0"/>
                <a:ea typeface="Verdana" panose="020B0604030504040204" pitchFamily="34" charset="0"/>
              </a:endParaRPr>
            </a:p>
          </p:txBody>
        </p:sp>
        <p:cxnSp>
          <p:nvCxnSpPr>
            <p:cNvPr id="121" name="Google Shape;110;p14"/>
            <p:cNvCxnSpPr>
              <a:stCxn id="119" idx="2"/>
              <a:endCxn id="120" idx="0"/>
            </p:cNvCxnSpPr>
            <p:nvPr/>
          </p:nvCxnSpPr>
          <p:spPr>
            <a:xfrm>
              <a:off x="1724999" y="3058650"/>
              <a:ext cx="0" cy="165000"/>
            </a:xfrm>
            <a:prstGeom prst="straightConnector1">
              <a:avLst/>
            </a:prstGeom>
            <a:noFill/>
            <a:ln w="9525" cap="flat" cmpd="sng">
              <a:solidFill>
                <a:schemeClr val="dk2"/>
              </a:solidFill>
              <a:prstDash val="solid"/>
              <a:round/>
              <a:headEnd type="none" w="med" len="med"/>
              <a:tailEnd type="none" w="med" len="med"/>
            </a:ln>
          </p:spPr>
        </p:cxnSp>
      </p:grpSp>
      <p:sp>
        <p:nvSpPr>
          <p:cNvPr id="123" name="Google Shape;113;p14"/>
          <p:cNvSpPr/>
          <p:nvPr/>
        </p:nvSpPr>
        <p:spPr>
          <a:xfrm>
            <a:off x="5556666" y="1429370"/>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Logger</a:t>
            </a:r>
            <a:endParaRPr sz="1000" dirty="0">
              <a:latin typeface="Verdana" panose="020B0604030504040204" pitchFamily="34" charset="0"/>
              <a:ea typeface="Verdana" panose="020B0604030504040204" pitchFamily="34" charset="0"/>
            </a:endParaRPr>
          </a:p>
        </p:txBody>
      </p:sp>
      <p:sp>
        <p:nvSpPr>
          <p:cNvPr id="124" name="Google Shape;114;p14"/>
          <p:cNvSpPr/>
          <p:nvPr/>
        </p:nvSpPr>
        <p:spPr>
          <a:xfrm>
            <a:off x="9685976" y="1446159"/>
            <a:ext cx="1246000" cy="4516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Image</a:t>
            </a:r>
            <a:endParaRPr sz="1000" dirty="0">
              <a:latin typeface="Verdana" panose="020B0604030504040204" pitchFamily="34" charset="0"/>
              <a:ea typeface="Verdana" panose="020B0604030504040204" pitchFamily="34" charset="0"/>
            </a:endParaRPr>
          </a:p>
          <a:p>
            <a:pPr algn="ctr"/>
            <a:r>
              <a:rPr lang="en-US" altLang="ko" sz="1000" dirty="0">
                <a:latin typeface="Verdana" panose="020B0604030504040204" pitchFamily="34" charset="0"/>
                <a:ea typeface="Verdana" panose="020B0604030504040204" pitchFamily="34" charset="0"/>
              </a:rPr>
              <a:t>Crypto module</a:t>
            </a:r>
            <a:endParaRPr sz="1000" dirty="0">
              <a:latin typeface="Verdana" panose="020B0604030504040204" pitchFamily="34" charset="0"/>
              <a:ea typeface="Verdana" panose="020B0604030504040204" pitchFamily="34" charset="0"/>
            </a:endParaRPr>
          </a:p>
        </p:txBody>
      </p:sp>
      <p:sp>
        <p:nvSpPr>
          <p:cNvPr id="125" name="Google Shape;115;p14"/>
          <p:cNvSpPr/>
          <p:nvPr/>
        </p:nvSpPr>
        <p:spPr>
          <a:xfrm>
            <a:off x="7839747" y="4872914"/>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panose="020B0604030504040204" pitchFamily="34" charset="0"/>
                <a:ea typeface="Verdana" panose="020B0604030504040204" pitchFamily="34" charset="0"/>
              </a:rPr>
              <a:t>User id/pw</a:t>
            </a:r>
          </a:p>
          <a:p>
            <a:pPr algn="ctr"/>
            <a:r>
              <a:rPr lang="en-US" altLang="ko" sz="1000" dirty="0" smtClean="0">
                <a:latin typeface="Verdana" panose="020B0604030504040204" pitchFamily="34" charset="0"/>
                <a:ea typeface="Verdana" panose="020B0604030504040204" pitchFamily="34" charset="0"/>
              </a:rPr>
              <a:t>Authenticator</a:t>
            </a:r>
            <a:endParaRPr sz="1000" dirty="0">
              <a:latin typeface="Verdana" panose="020B0604030504040204" pitchFamily="34" charset="0"/>
              <a:ea typeface="Verdana" panose="020B0604030504040204" pitchFamily="34" charset="0"/>
            </a:endParaRPr>
          </a:p>
        </p:txBody>
      </p:sp>
      <p:sp>
        <p:nvSpPr>
          <p:cNvPr id="126" name="Google Shape;116;p14"/>
          <p:cNvSpPr/>
          <p:nvPr/>
        </p:nvSpPr>
        <p:spPr>
          <a:xfrm>
            <a:off x="7839747" y="5693143"/>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Privilege </a:t>
            </a:r>
            <a:endParaRPr lang="en-US" altLang="ko" sz="1000" dirty="0" smtClean="0">
              <a:latin typeface="Verdana" panose="020B0604030504040204" pitchFamily="34" charset="0"/>
              <a:ea typeface="Verdana" panose="020B0604030504040204" pitchFamily="34" charset="0"/>
            </a:endParaRPr>
          </a:p>
          <a:p>
            <a:pPr algn="ctr"/>
            <a:r>
              <a:rPr lang="en-US" altLang="ko" sz="1000" dirty="0" smtClean="0">
                <a:latin typeface="Verdana" panose="020B0604030504040204" pitchFamily="34" charset="0"/>
                <a:ea typeface="Verdana" panose="020B0604030504040204" pitchFamily="34" charset="0"/>
              </a:rPr>
              <a:t>Authorization</a:t>
            </a:r>
            <a:endParaRPr sz="1000" dirty="0">
              <a:latin typeface="Verdana" panose="020B0604030504040204" pitchFamily="34" charset="0"/>
              <a:ea typeface="Verdana" panose="020B0604030504040204" pitchFamily="34" charset="0"/>
            </a:endParaRPr>
          </a:p>
        </p:txBody>
      </p:sp>
      <p:sp>
        <p:nvSpPr>
          <p:cNvPr id="127" name="Google Shape;117;p14"/>
          <p:cNvSpPr/>
          <p:nvPr/>
        </p:nvSpPr>
        <p:spPr>
          <a:xfrm>
            <a:off x="9500733" y="4309101"/>
            <a:ext cx="1431243"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panose="020B0604030504040204" pitchFamily="34" charset="0"/>
                <a:ea typeface="Verdana" panose="020B0604030504040204" pitchFamily="34" charset="0"/>
              </a:rPr>
              <a:t>Command </a:t>
            </a:r>
            <a:endParaRPr lang="en-US" altLang="ko" sz="1000" dirty="0" smtClean="0">
              <a:latin typeface="Verdana" panose="020B0604030504040204" pitchFamily="34" charset="0"/>
              <a:ea typeface="Verdana" panose="020B0604030504040204" pitchFamily="34" charset="0"/>
            </a:endParaRPr>
          </a:p>
          <a:p>
            <a:pPr algn="ctr"/>
            <a:r>
              <a:rPr lang="en-US" altLang="ko" sz="1000" dirty="0" smtClean="0">
                <a:latin typeface="Verdana" panose="020B0604030504040204" pitchFamily="34" charset="0"/>
                <a:ea typeface="Verdana" panose="020B0604030504040204" pitchFamily="34" charset="0"/>
              </a:rPr>
              <a:t>Encoder/Decoder</a:t>
            </a:r>
            <a:endParaRPr sz="1000" dirty="0">
              <a:latin typeface="Verdana" panose="020B0604030504040204" pitchFamily="34" charset="0"/>
              <a:ea typeface="Verdana" panose="020B0604030504040204" pitchFamily="34" charset="0"/>
            </a:endParaRPr>
          </a:p>
        </p:txBody>
      </p:sp>
      <p:cxnSp>
        <p:nvCxnSpPr>
          <p:cNvPr id="128" name="Google Shape;119;p14"/>
          <p:cNvCxnSpPr>
            <a:stCxn id="110" idx="1"/>
            <a:endCxn id="114" idx="1"/>
          </p:cNvCxnSpPr>
          <p:nvPr/>
        </p:nvCxnSpPr>
        <p:spPr>
          <a:xfrm rot="10800000" flipV="1">
            <a:off x="5394698" y="2564526"/>
            <a:ext cx="1393732" cy="2288425"/>
          </a:xfrm>
          <a:prstGeom prst="bentConnector3">
            <a:avLst>
              <a:gd name="adj1" fmla="val 116402"/>
            </a:avLst>
          </a:prstGeom>
          <a:noFill/>
          <a:ln w="9525" cap="flat" cmpd="sng">
            <a:solidFill>
              <a:schemeClr val="dk2"/>
            </a:solidFill>
            <a:prstDash val="solid"/>
            <a:round/>
            <a:headEnd type="none" w="med" len="med"/>
            <a:tailEnd type="none" w="med" len="med"/>
          </a:ln>
        </p:spPr>
      </p:cxnSp>
      <p:cxnSp>
        <p:nvCxnSpPr>
          <p:cNvPr id="129" name="Google Shape;120;p14"/>
          <p:cNvCxnSpPr>
            <a:stCxn id="123" idx="2"/>
            <a:endCxn id="110" idx="0"/>
          </p:cNvCxnSpPr>
          <p:nvPr/>
        </p:nvCxnSpPr>
        <p:spPr>
          <a:xfrm rot="16200000" flipH="1">
            <a:off x="7033870" y="979566"/>
            <a:ext cx="434957" cy="2268164"/>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6" name="Google Shape;121;p14"/>
          <p:cNvCxnSpPr>
            <a:stCxn id="124" idx="2"/>
            <a:endCxn id="110" idx="0"/>
          </p:cNvCxnSpPr>
          <p:nvPr/>
        </p:nvCxnSpPr>
        <p:spPr>
          <a:xfrm rot="5400000">
            <a:off x="9130519" y="1152670"/>
            <a:ext cx="433368" cy="1923546"/>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7" name="Google Shape;124;p14"/>
          <p:cNvCxnSpPr>
            <a:stCxn id="127" idx="0"/>
          </p:cNvCxnSpPr>
          <p:nvPr/>
        </p:nvCxnSpPr>
        <p:spPr>
          <a:xfrm rot="16200000" flipV="1">
            <a:off x="8793921" y="2886667"/>
            <a:ext cx="1465516" cy="1379352"/>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40" name="Google Shape;125;p14"/>
          <p:cNvCxnSpPr>
            <a:stCxn id="125" idx="2"/>
            <a:endCxn id="126" idx="0"/>
          </p:cNvCxnSpPr>
          <p:nvPr/>
        </p:nvCxnSpPr>
        <p:spPr>
          <a:xfrm>
            <a:off x="8400347" y="5339714"/>
            <a:ext cx="0" cy="353429"/>
          </a:xfrm>
          <a:prstGeom prst="straightConnector1">
            <a:avLst/>
          </a:prstGeom>
          <a:noFill/>
          <a:ln w="9525" cap="flat" cmpd="sng">
            <a:solidFill>
              <a:schemeClr val="dk2"/>
            </a:solidFill>
            <a:prstDash val="solid"/>
            <a:round/>
            <a:headEnd type="none" w="med" len="med"/>
            <a:tailEnd type="none" w="med" len="med"/>
          </a:ln>
        </p:spPr>
      </p:cxnSp>
      <p:sp>
        <p:nvSpPr>
          <p:cNvPr id="141" name="Google Shape;129;p14"/>
          <p:cNvSpPr txBox="1"/>
          <p:nvPr/>
        </p:nvSpPr>
        <p:spPr>
          <a:xfrm>
            <a:off x="5111527" y="5899019"/>
            <a:ext cx="2669538" cy="574604"/>
          </a:xfrm>
          <a:prstGeom prst="rect">
            <a:avLst/>
          </a:prstGeom>
          <a:noFill/>
          <a:ln>
            <a:noFill/>
          </a:ln>
        </p:spPr>
        <p:txBody>
          <a:bodyPr spcFirstLastPara="1" wrap="square" lIns="121900" tIns="121900" rIns="121900" bIns="121900" anchor="t" anchorCtr="0">
            <a:spAutoFit/>
          </a:bodyPr>
          <a:lstStyle/>
          <a:p>
            <a:r>
              <a:rPr lang="en-US" altLang="ko" sz="1067" dirty="0">
                <a:solidFill>
                  <a:srgbClr val="6AA84F"/>
                </a:solidFill>
                <a:latin typeface="Verdana" panose="020B0604030504040204" pitchFamily="34" charset="0"/>
                <a:ea typeface="Verdana" panose="020B0604030504040204" pitchFamily="34" charset="0"/>
              </a:rPr>
              <a:t>MTCNN:                Face Detector</a:t>
            </a:r>
            <a:endParaRPr sz="1067" dirty="0">
              <a:solidFill>
                <a:srgbClr val="6AA84F"/>
              </a:solidFill>
              <a:latin typeface="Verdana" panose="020B0604030504040204" pitchFamily="34" charset="0"/>
              <a:ea typeface="Verdana" panose="020B0604030504040204" pitchFamily="34" charset="0"/>
            </a:endParaRPr>
          </a:p>
          <a:p>
            <a:r>
              <a:rPr lang="en-US" altLang="ko" sz="1067" dirty="0" err="1">
                <a:solidFill>
                  <a:srgbClr val="6AA84F"/>
                </a:solidFill>
                <a:latin typeface="Verdana" panose="020B0604030504040204" pitchFamily="34" charset="0"/>
                <a:ea typeface="Verdana" panose="020B0604030504040204" pitchFamily="34" charset="0"/>
              </a:rPr>
              <a:t>FaceNetClassifier</a:t>
            </a:r>
            <a:r>
              <a:rPr lang="en-US" altLang="ko" sz="1067" dirty="0">
                <a:solidFill>
                  <a:srgbClr val="6AA84F"/>
                </a:solidFill>
                <a:latin typeface="Verdana" panose="020B0604030504040204" pitchFamily="34" charset="0"/>
                <a:ea typeface="Verdana" panose="020B0604030504040204" pitchFamily="34" charset="0"/>
              </a:rPr>
              <a:t>: Face Recognizer</a:t>
            </a:r>
            <a:endParaRPr sz="1067" dirty="0">
              <a:solidFill>
                <a:srgbClr val="6AA84F"/>
              </a:solidFill>
              <a:latin typeface="Verdana" panose="020B0604030504040204" pitchFamily="34" charset="0"/>
              <a:ea typeface="Verdana" panose="020B0604030504040204" pitchFamily="34" charset="0"/>
            </a:endParaRPr>
          </a:p>
        </p:txBody>
      </p:sp>
      <p:sp>
        <p:nvSpPr>
          <p:cNvPr id="144" name="Google Shape;112;p14"/>
          <p:cNvSpPr/>
          <p:nvPr/>
        </p:nvSpPr>
        <p:spPr>
          <a:xfrm>
            <a:off x="9500733" y="5721727"/>
            <a:ext cx="1431244"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00" dirty="0" smtClean="0">
                <a:latin typeface="Verdana" panose="020B0604030504040204" pitchFamily="34" charset="0"/>
                <a:ea typeface="Verdana" panose="020B0604030504040204" pitchFamily="34" charset="0"/>
              </a:rPr>
              <a:t>TCP/TLS</a:t>
            </a:r>
            <a:endParaRPr sz="1000" dirty="0">
              <a:latin typeface="Verdana" panose="020B0604030504040204" pitchFamily="34" charset="0"/>
              <a:ea typeface="Verdana" panose="020B0604030504040204" pitchFamily="34" charset="0"/>
            </a:endParaRPr>
          </a:p>
        </p:txBody>
      </p:sp>
      <p:sp>
        <p:nvSpPr>
          <p:cNvPr id="150" name="Google Shape;115;p14"/>
          <p:cNvSpPr/>
          <p:nvPr/>
        </p:nvSpPr>
        <p:spPr>
          <a:xfrm>
            <a:off x="7832766" y="4074415"/>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00" dirty="0" smtClean="0">
                <a:latin typeface="Verdana" panose="020B0604030504040204" pitchFamily="34" charset="0"/>
                <a:ea typeface="Verdana" panose="020B0604030504040204" pitchFamily="34" charset="0"/>
              </a:rPr>
              <a:t>System user validator</a:t>
            </a:r>
            <a:endParaRPr sz="1000" dirty="0">
              <a:latin typeface="Verdana" panose="020B0604030504040204" pitchFamily="34" charset="0"/>
              <a:ea typeface="Verdana" panose="020B0604030504040204" pitchFamily="34" charset="0"/>
            </a:endParaRPr>
          </a:p>
        </p:txBody>
      </p:sp>
      <p:cxnSp>
        <p:nvCxnSpPr>
          <p:cNvPr id="155" name="Google Shape;125;p14"/>
          <p:cNvCxnSpPr>
            <a:stCxn id="150" idx="2"/>
            <a:endCxn id="125" idx="0"/>
          </p:cNvCxnSpPr>
          <p:nvPr/>
        </p:nvCxnSpPr>
        <p:spPr>
          <a:xfrm>
            <a:off x="8393366" y="4541215"/>
            <a:ext cx="6981" cy="331699"/>
          </a:xfrm>
          <a:prstGeom prst="straightConnector1">
            <a:avLst/>
          </a:prstGeom>
          <a:noFill/>
          <a:ln w="9525" cap="flat" cmpd="sng">
            <a:solidFill>
              <a:schemeClr val="dk2"/>
            </a:solidFill>
            <a:prstDash val="solid"/>
            <a:round/>
            <a:headEnd type="none" w="med" len="med"/>
            <a:tailEnd type="none" w="med" len="med"/>
          </a:ln>
        </p:spPr>
      </p:cxnSp>
      <p:sp>
        <p:nvSpPr>
          <p:cNvPr id="169" name="Google Shape;113;p14"/>
          <p:cNvSpPr/>
          <p:nvPr/>
        </p:nvSpPr>
        <p:spPr>
          <a:xfrm>
            <a:off x="521092" y="2844490"/>
            <a:ext cx="1121200" cy="4668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KR" sz="1000" dirty="0">
                <a:latin typeface="Verdana" panose="020B0604030504040204" pitchFamily="34" charset="0"/>
                <a:ea typeface="Verdana" panose="020B0604030504040204" pitchFamily="34" charset="0"/>
              </a:rPr>
              <a:t>Log-in </a:t>
            </a:r>
            <a:r>
              <a:rPr lang="en-US" altLang="ko-KR" sz="1000" dirty="0" smtClean="0">
                <a:latin typeface="Verdana" panose="020B0604030504040204" pitchFamily="34" charset="0"/>
                <a:ea typeface="Verdana" panose="020B0604030504040204" pitchFamily="34" charset="0"/>
              </a:rPr>
              <a:t>module</a:t>
            </a:r>
            <a:endParaRPr sz="1067" dirty="0">
              <a:latin typeface="Verdana" panose="020B0604030504040204" pitchFamily="34" charset="0"/>
              <a:ea typeface="Verdana" panose="020B0604030504040204" pitchFamily="34" charset="0"/>
            </a:endParaRPr>
          </a:p>
        </p:txBody>
      </p:sp>
      <p:cxnSp>
        <p:nvCxnSpPr>
          <p:cNvPr id="170" name="Google Shape;142;p14"/>
          <p:cNvCxnSpPr>
            <a:stCxn id="169" idx="2"/>
            <a:endCxn id="104" idx="0"/>
          </p:cNvCxnSpPr>
          <p:nvPr/>
        </p:nvCxnSpPr>
        <p:spPr>
          <a:xfrm rot="16200000" flipH="1">
            <a:off x="947211" y="3445771"/>
            <a:ext cx="905565" cy="636602"/>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1" name="Google Shape;142;p14"/>
          <p:cNvCxnSpPr>
            <a:stCxn id="96" idx="2"/>
            <a:endCxn id="106" idx="0"/>
          </p:cNvCxnSpPr>
          <p:nvPr/>
        </p:nvCxnSpPr>
        <p:spPr>
          <a:xfrm rot="16200000" flipH="1">
            <a:off x="1490372" y="1969730"/>
            <a:ext cx="1097409" cy="65211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2" name="Google Shape;142;p14"/>
          <p:cNvCxnSpPr>
            <a:stCxn id="169" idx="0"/>
            <a:endCxn id="96" idx="2"/>
          </p:cNvCxnSpPr>
          <p:nvPr/>
        </p:nvCxnSpPr>
        <p:spPr>
          <a:xfrm rot="5400000" flipH="1" flipV="1">
            <a:off x="848652" y="1980122"/>
            <a:ext cx="1097409" cy="631329"/>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3" name="Google Shape;125;p14"/>
          <p:cNvCxnSpPr>
            <a:stCxn id="127" idx="2"/>
          </p:cNvCxnSpPr>
          <p:nvPr/>
        </p:nvCxnSpPr>
        <p:spPr>
          <a:xfrm>
            <a:off x="10216355" y="4775901"/>
            <a:ext cx="0" cy="945826"/>
          </a:xfrm>
          <a:prstGeom prst="straightConnector1">
            <a:avLst/>
          </a:prstGeom>
          <a:noFill/>
          <a:ln w="9525" cap="flat" cmpd="sng">
            <a:solidFill>
              <a:schemeClr val="dk2"/>
            </a:solidFill>
            <a:prstDash val="solid"/>
            <a:round/>
            <a:headEnd type="none" w="med" len="med"/>
            <a:tailEnd type="none" w="med" len="med"/>
          </a:ln>
        </p:spPr>
      </p:cxnSp>
      <p:sp>
        <p:nvSpPr>
          <p:cNvPr id="174" name="원통 173"/>
          <p:cNvSpPr/>
          <p:nvPr/>
        </p:nvSpPr>
        <p:spPr>
          <a:xfrm>
            <a:off x="7978411" y="1455883"/>
            <a:ext cx="764737" cy="473217"/>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Image DB</a:t>
            </a:r>
            <a:endParaRPr lang="ko-KR" altLang="en-US" sz="100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p:txBody>
      </p:sp>
      <p:cxnSp>
        <p:nvCxnSpPr>
          <p:cNvPr id="175" name="Google Shape;153;p14"/>
          <p:cNvCxnSpPr>
            <a:stCxn id="124" idx="1"/>
          </p:cNvCxnSpPr>
          <p:nvPr/>
        </p:nvCxnSpPr>
        <p:spPr>
          <a:xfrm flipH="1">
            <a:off x="8743148" y="1671959"/>
            <a:ext cx="942828" cy="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42;p14"/>
          <p:cNvCxnSpPr>
            <a:endCxn id="150" idx="1"/>
          </p:cNvCxnSpPr>
          <p:nvPr/>
        </p:nvCxnSpPr>
        <p:spPr>
          <a:xfrm rot="16200000" flipH="1">
            <a:off x="7568301" y="4043349"/>
            <a:ext cx="325361" cy="203569"/>
          </a:xfrm>
          <a:prstGeom prst="bentConnector2">
            <a:avLst/>
          </a:prstGeom>
          <a:noFill/>
          <a:ln w="9525" cap="flat" cmpd="sng">
            <a:solidFill>
              <a:schemeClr val="dk2"/>
            </a:solidFill>
            <a:prstDash val="solid"/>
            <a:round/>
            <a:headEnd type="none" w="med" len="med"/>
            <a:tailEnd type="none" w="med" len="med"/>
          </a:ln>
        </p:spPr>
      </p:cxnSp>
      <p:cxnSp>
        <p:nvCxnSpPr>
          <p:cNvPr id="177" name="Google Shape;142;p14"/>
          <p:cNvCxnSpPr/>
          <p:nvPr/>
        </p:nvCxnSpPr>
        <p:spPr>
          <a:xfrm rot="5400000">
            <a:off x="2283403" y="4711982"/>
            <a:ext cx="710424" cy="621805"/>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78" name="직사각형 177"/>
          <p:cNvSpPr/>
          <p:nvPr/>
        </p:nvSpPr>
        <p:spPr>
          <a:xfrm>
            <a:off x="5962790" y="3436358"/>
            <a:ext cx="266420" cy="369332"/>
          </a:xfrm>
          <a:prstGeom prst="rect">
            <a:avLst/>
          </a:prstGeom>
        </p:spPr>
        <p:txBody>
          <a:bodyPr wrap="none">
            <a:spAutoFit/>
          </a:bodyPr>
          <a:lstStyle/>
          <a:p>
            <a:r>
              <a:rPr lang="ko-KR" altLang="en-US" dirty="0"/>
              <a:t> </a:t>
            </a:r>
          </a:p>
        </p:txBody>
      </p:sp>
      <p:sp>
        <p:nvSpPr>
          <p:cNvPr id="179" name="직사각형 178"/>
          <p:cNvSpPr/>
          <p:nvPr/>
        </p:nvSpPr>
        <p:spPr>
          <a:xfrm>
            <a:off x="5962790" y="3436358"/>
            <a:ext cx="266420" cy="369332"/>
          </a:xfrm>
          <a:prstGeom prst="rect">
            <a:avLst/>
          </a:prstGeom>
        </p:spPr>
        <p:txBody>
          <a:bodyPr wrap="none">
            <a:spAutoFit/>
          </a:bodyPr>
          <a:lstStyle/>
          <a:p>
            <a:r>
              <a:rPr lang="ko-KR" altLang="en-US" dirty="0"/>
              <a:t> </a:t>
            </a:r>
          </a:p>
        </p:txBody>
      </p:sp>
      <p:sp>
        <p:nvSpPr>
          <p:cNvPr id="180" name="TextBox 179"/>
          <p:cNvSpPr txBox="1"/>
          <p:nvPr/>
        </p:nvSpPr>
        <p:spPr>
          <a:xfrm>
            <a:off x="635771" y="2607482"/>
            <a:ext cx="1479543"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Input Validation</a:t>
            </a:r>
            <a:endParaRPr lang="ko-KR" altLang="en-US" sz="1000">
              <a:solidFill>
                <a:srgbClr val="00B0F0"/>
              </a:solidFill>
              <a:latin typeface="Verdana" panose="020B0604030504040204" pitchFamily="34" charset="0"/>
            </a:endParaRPr>
          </a:p>
        </p:txBody>
      </p:sp>
      <p:sp>
        <p:nvSpPr>
          <p:cNvPr id="181" name="TextBox 180"/>
          <p:cNvSpPr txBox="1"/>
          <p:nvPr/>
        </p:nvSpPr>
        <p:spPr>
          <a:xfrm>
            <a:off x="197700" y="4420626"/>
            <a:ext cx="112232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New message format</a:t>
            </a:r>
            <a:endParaRPr lang="ko-KR" altLang="en-US" sz="1000">
              <a:solidFill>
                <a:srgbClr val="00B0F0"/>
              </a:solidFill>
              <a:latin typeface="Verdana" panose="020B0604030504040204" pitchFamily="34" charset="0"/>
            </a:endParaRPr>
          </a:p>
        </p:txBody>
      </p:sp>
      <p:sp>
        <p:nvSpPr>
          <p:cNvPr id="182" name="TextBox 181"/>
          <p:cNvSpPr txBox="1"/>
          <p:nvPr/>
        </p:nvSpPr>
        <p:spPr>
          <a:xfrm>
            <a:off x="8736981" y="1183320"/>
            <a:ext cx="1293440" cy="415498"/>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Encrypted by AES256 CBC</a:t>
            </a:r>
            <a:endParaRPr lang="ko-KR" altLang="en-US" sz="1000">
              <a:solidFill>
                <a:srgbClr val="00B0F0"/>
              </a:solidFill>
              <a:latin typeface="Verdana" panose="020B0604030504040204" pitchFamily="34" charset="0"/>
            </a:endParaRPr>
          </a:p>
        </p:txBody>
      </p:sp>
      <p:sp>
        <p:nvSpPr>
          <p:cNvPr id="183" name="TextBox 182"/>
          <p:cNvSpPr txBox="1"/>
          <p:nvPr/>
        </p:nvSpPr>
        <p:spPr>
          <a:xfrm>
            <a:off x="10480123" y="5882347"/>
            <a:ext cx="1479543"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OpenSSL 1.1.1K</a:t>
            </a:r>
            <a:endParaRPr lang="ko-KR" altLang="en-US" sz="1000">
              <a:solidFill>
                <a:srgbClr val="00B0F0"/>
              </a:solidFill>
              <a:latin typeface="Verdana" panose="020B0604030504040204" pitchFamily="34" charset="0"/>
            </a:endParaRPr>
          </a:p>
        </p:txBody>
      </p:sp>
      <p:sp>
        <p:nvSpPr>
          <p:cNvPr id="184" name="TextBox 183"/>
          <p:cNvSpPr txBox="1"/>
          <p:nvPr/>
        </p:nvSpPr>
        <p:spPr>
          <a:xfrm>
            <a:off x="1798658" y="5654782"/>
            <a:ext cx="1479543"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OpenSSL 1.1.1K</a:t>
            </a:r>
            <a:endParaRPr lang="ko-KR" altLang="en-US" sz="1000">
              <a:solidFill>
                <a:srgbClr val="00B0F0"/>
              </a:solidFill>
              <a:latin typeface="Verdana" panose="020B0604030504040204" pitchFamily="34" charset="0"/>
            </a:endParaRPr>
          </a:p>
        </p:txBody>
      </p:sp>
      <p:sp>
        <p:nvSpPr>
          <p:cNvPr id="185" name="TextBox 184"/>
          <p:cNvSpPr txBox="1"/>
          <p:nvPr/>
        </p:nvSpPr>
        <p:spPr>
          <a:xfrm>
            <a:off x="10255456" y="3906682"/>
            <a:ext cx="112232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New message format</a:t>
            </a:r>
            <a:endParaRPr lang="ko-KR" altLang="en-US" sz="1000">
              <a:solidFill>
                <a:srgbClr val="00B0F0"/>
              </a:solidFill>
              <a:latin typeface="Verdana" panose="020B0604030504040204" pitchFamily="34" charset="0"/>
            </a:endParaRPr>
          </a:p>
        </p:txBody>
      </p:sp>
      <p:sp>
        <p:nvSpPr>
          <p:cNvPr id="186" name="TextBox 185"/>
          <p:cNvSpPr txBox="1"/>
          <p:nvPr/>
        </p:nvSpPr>
        <p:spPr>
          <a:xfrm>
            <a:off x="8385425" y="5336741"/>
            <a:ext cx="1293440" cy="246221"/>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Using PBKDF2</a:t>
            </a:r>
            <a:endParaRPr lang="ko-KR" altLang="en-US" sz="1000">
              <a:solidFill>
                <a:srgbClr val="00B0F0"/>
              </a:solidFill>
              <a:latin typeface="Verdana" panose="020B0604030504040204" pitchFamily="34" charset="0"/>
            </a:endParaRPr>
          </a:p>
        </p:txBody>
      </p:sp>
      <p:sp>
        <p:nvSpPr>
          <p:cNvPr id="187" name="Google Shape;287;p17"/>
          <p:cNvSpPr/>
          <p:nvPr/>
        </p:nvSpPr>
        <p:spPr>
          <a:xfrm>
            <a:off x="7196579" y="3678073"/>
            <a:ext cx="1007721" cy="281217"/>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smtClean="0">
                <a:latin typeface="Verdana"/>
                <a:ea typeface="Verdana"/>
                <a:cs typeface="Verdana"/>
                <a:sym typeface="Verdana"/>
              </a:rPr>
              <a:t>Server</a:t>
            </a:r>
          </a:p>
          <a:p>
            <a:pPr algn="ctr"/>
            <a:r>
              <a:rPr lang="en-US" altLang="ko" sz="1000" dirty="0" smtClean="0">
                <a:latin typeface="Verdana"/>
                <a:ea typeface="Verdana"/>
                <a:cs typeface="Verdana"/>
                <a:sym typeface="Verdana"/>
              </a:rPr>
              <a:t>Private </a:t>
            </a:r>
            <a:r>
              <a:rPr lang="en-US" altLang="ko" sz="1000" dirty="0">
                <a:latin typeface="Verdana"/>
                <a:ea typeface="Verdana"/>
                <a:cs typeface="Verdana"/>
                <a:sym typeface="Verdana"/>
              </a:rPr>
              <a:t>Key</a:t>
            </a:r>
            <a:endParaRPr sz="1000" dirty="0">
              <a:latin typeface="Verdana"/>
              <a:ea typeface="Verdana"/>
              <a:cs typeface="Verdana"/>
              <a:sym typeface="Verdana"/>
            </a:endParaRPr>
          </a:p>
        </p:txBody>
      </p:sp>
      <p:sp>
        <p:nvSpPr>
          <p:cNvPr id="188" name="Google Shape;288;p17"/>
          <p:cNvSpPr/>
          <p:nvPr/>
        </p:nvSpPr>
        <p:spPr>
          <a:xfrm>
            <a:off x="7177185" y="3332646"/>
            <a:ext cx="1039063" cy="318107"/>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a:ea typeface="Verdana"/>
                <a:cs typeface="Verdana"/>
                <a:sym typeface="Verdana"/>
              </a:rPr>
              <a:t>Server </a:t>
            </a:r>
            <a:endParaRPr lang="en-US" altLang="ko" sz="1000" dirty="0" smtClean="0">
              <a:latin typeface="Verdana"/>
              <a:ea typeface="Verdana"/>
              <a:cs typeface="Verdana"/>
              <a:sym typeface="Verdana"/>
            </a:endParaRPr>
          </a:p>
          <a:p>
            <a:pPr algn="ctr"/>
            <a:r>
              <a:rPr lang="en-US" altLang="ko" sz="1000" dirty="0" smtClean="0">
                <a:latin typeface="Verdana"/>
                <a:ea typeface="Verdana"/>
                <a:cs typeface="Verdana"/>
                <a:sym typeface="Verdana"/>
              </a:rPr>
              <a:t>Certificate</a:t>
            </a:r>
            <a:endParaRPr sz="1000" dirty="0">
              <a:latin typeface="Verdana"/>
              <a:ea typeface="Verdana"/>
              <a:cs typeface="Verdana"/>
              <a:sym typeface="Verdana"/>
            </a:endParaRPr>
          </a:p>
        </p:txBody>
      </p:sp>
      <p:sp>
        <p:nvSpPr>
          <p:cNvPr id="189" name="Google Shape;298;p17"/>
          <p:cNvSpPr/>
          <p:nvPr/>
        </p:nvSpPr>
        <p:spPr>
          <a:xfrm>
            <a:off x="2482022" y="4399464"/>
            <a:ext cx="1034120" cy="283501"/>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altLang="ko" sz="1000" dirty="0">
                <a:latin typeface="Verdana"/>
                <a:ea typeface="Verdana"/>
                <a:cs typeface="Verdana"/>
                <a:sym typeface="Verdana"/>
              </a:rPr>
              <a:t>Team2 CA </a:t>
            </a:r>
            <a:endParaRPr lang="en-US" altLang="ko" sz="1000" dirty="0" smtClean="0">
              <a:latin typeface="Verdana"/>
              <a:ea typeface="Verdana"/>
              <a:cs typeface="Verdana"/>
              <a:sym typeface="Verdana"/>
            </a:endParaRPr>
          </a:p>
          <a:p>
            <a:pPr algn="ctr"/>
            <a:r>
              <a:rPr lang="en-US" altLang="ko" sz="1000" dirty="0" smtClean="0">
                <a:latin typeface="Verdana"/>
                <a:ea typeface="Verdana"/>
                <a:cs typeface="Verdana"/>
                <a:sym typeface="Verdana"/>
              </a:rPr>
              <a:t>Certificate</a:t>
            </a:r>
            <a:endParaRPr sz="1000" dirty="0">
              <a:latin typeface="Verdana"/>
              <a:ea typeface="Verdana"/>
              <a:cs typeface="Verdana"/>
              <a:sym typeface="Verdana"/>
            </a:endParaRPr>
          </a:p>
        </p:txBody>
      </p:sp>
      <p:sp>
        <p:nvSpPr>
          <p:cNvPr id="190" name="TextBox 189"/>
          <p:cNvSpPr txBox="1"/>
          <p:nvPr/>
        </p:nvSpPr>
        <p:spPr>
          <a:xfrm>
            <a:off x="2308621" y="2445762"/>
            <a:ext cx="141549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Request/Response logging</a:t>
            </a:r>
            <a:endParaRPr lang="ko-KR" altLang="en-US" sz="1000">
              <a:solidFill>
                <a:srgbClr val="00B0F0"/>
              </a:solidFill>
              <a:latin typeface="Verdana" panose="020B0604030504040204" pitchFamily="34" charset="0"/>
            </a:endParaRPr>
          </a:p>
        </p:txBody>
      </p:sp>
      <p:sp>
        <p:nvSpPr>
          <p:cNvPr id="191" name="TextBox 190"/>
          <p:cNvSpPr txBox="1"/>
          <p:nvPr/>
        </p:nvSpPr>
        <p:spPr>
          <a:xfrm>
            <a:off x="5508418" y="1063192"/>
            <a:ext cx="1415495"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Request/Response logging</a:t>
            </a:r>
            <a:endParaRPr lang="ko-KR" altLang="en-US" sz="1000">
              <a:solidFill>
                <a:srgbClr val="00B0F0"/>
              </a:solidFill>
              <a:latin typeface="Verdana" panose="020B0604030504040204" pitchFamily="34" charset="0"/>
            </a:endParaRPr>
          </a:p>
        </p:txBody>
      </p:sp>
      <p:sp>
        <p:nvSpPr>
          <p:cNvPr id="192" name="TextBox 191"/>
          <p:cNvSpPr txBox="1"/>
          <p:nvPr/>
        </p:nvSpPr>
        <p:spPr>
          <a:xfrm>
            <a:off x="7849057" y="3048455"/>
            <a:ext cx="1236826"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Signed by Team2 Root CA </a:t>
            </a:r>
            <a:endParaRPr lang="ko-KR" altLang="en-US" sz="1000">
              <a:solidFill>
                <a:srgbClr val="00B0F0"/>
              </a:solidFill>
              <a:latin typeface="Verdana" panose="020B0604030504040204" pitchFamily="34" charset="0"/>
            </a:endParaRPr>
          </a:p>
        </p:txBody>
      </p:sp>
      <p:sp>
        <p:nvSpPr>
          <p:cNvPr id="193" name="TextBox 192"/>
          <p:cNvSpPr txBox="1"/>
          <p:nvPr/>
        </p:nvSpPr>
        <p:spPr>
          <a:xfrm>
            <a:off x="8029748" y="3496584"/>
            <a:ext cx="1186909"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Encrypted with Passphrase</a:t>
            </a:r>
            <a:endParaRPr lang="ko-KR" altLang="en-US" sz="1000">
              <a:solidFill>
                <a:srgbClr val="00B0F0"/>
              </a:solidFill>
              <a:latin typeface="Verdana" panose="020B0604030504040204" pitchFamily="34" charset="0"/>
            </a:endParaRPr>
          </a:p>
        </p:txBody>
      </p:sp>
      <p:sp>
        <p:nvSpPr>
          <p:cNvPr id="194" name="TextBox 193"/>
          <p:cNvSpPr txBox="1"/>
          <p:nvPr/>
        </p:nvSpPr>
        <p:spPr>
          <a:xfrm>
            <a:off x="7780460" y="6152163"/>
            <a:ext cx="3056757" cy="400110"/>
          </a:xfrm>
          <a:prstGeom prst="rect">
            <a:avLst/>
          </a:prstGeom>
          <a:noFill/>
        </p:spPr>
        <p:txBody>
          <a:bodyPr wrap="square" rtlCol="0">
            <a:spAutoFit/>
          </a:bodyPr>
          <a:lstStyle/>
          <a:p>
            <a:r>
              <a:rPr lang="en-US" altLang="ko-KR" sz="1000" dirty="0" smtClean="0">
                <a:solidFill>
                  <a:srgbClr val="00B0F0"/>
                </a:solidFill>
                <a:latin typeface="Verdana" panose="020B0604030504040204" pitchFamily="34" charset="0"/>
                <a:ea typeface="Verdana" panose="020B0604030504040204" pitchFamily="34" charset="0"/>
              </a:rPr>
              <a:t>Administrator : [ learning | run | Test run]</a:t>
            </a:r>
          </a:p>
          <a:p>
            <a:r>
              <a:rPr lang="en-US" altLang="ko-KR" sz="1000" dirty="0" smtClean="0">
                <a:solidFill>
                  <a:srgbClr val="00B0F0"/>
                </a:solidFill>
                <a:latin typeface="Verdana" panose="020B0604030504040204" pitchFamily="34" charset="0"/>
                <a:ea typeface="Verdana" panose="020B0604030504040204" pitchFamily="34" charset="0"/>
              </a:rPr>
              <a:t>User : [Run]</a:t>
            </a:r>
            <a:endParaRPr lang="ko-KR" altLang="en-US" sz="1000">
              <a:solidFill>
                <a:srgbClr val="00B0F0"/>
              </a:solidFill>
              <a:latin typeface="Verdana" panose="020B0604030504040204" pitchFamily="34" charset="0"/>
            </a:endParaRPr>
          </a:p>
        </p:txBody>
      </p:sp>
    </p:spTree>
    <p:extLst>
      <p:ext uri="{BB962C8B-B14F-4D97-AF65-F5344CB8AC3E}">
        <p14:creationId xmlns:p14="http://schemas.microsoft.com/office/powerpoint/2010/main" val="3320480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xmlns="" id="{7CCF6B7A-2DBB-4FFF-B6BA-A3E96DD77675}"/>
              </a:ext>
            </a:extLst>
          </p:cNvPr>
          <p:cNvGraphicFramePr>
            <a:graphicFrameLocks noGrp="1"/>
          </p:cNvGraphicFramePr>
          <p:nvPr>
            <p:extLst>
              <p:ext uri="{D42A27DB-BD31-4B8C-83A1-F6EECF244321}">
                <p14:modId xmlns:p14="http://schemas.microsoft.com/office/powerpoint/2010/main" val="2159248141"/>
              </p:ext>
            </p:extLst>
          </p:nvPr>
        </p:nvGraphicFramePr>
        <p:xfrm>
          <a:off x="544052" y="1458496"/>
          <a:ext cx="10893227" cy="4698939"/>
        </p:xfrm>
        <a:graphic>
          <a:graphicData uri="http://schemas.openxmlformats.org/drawingml/2006/table">
            <a:tbl>
              <a:tblPr firstRow="1" firstCol="1" bandRow="1">
                <a:tableStyleId>{5C22544A-7EE6-4342-B048-85BDC9FD1C3A}</a:tableStyleId>
              </a:tblPr>
              <a:tblGrid>
                <a:gridCol w="505644">
                  <a:extLst>
                    <a:ext uri="{9D8B030D-6E8A-4147-A177-3AD203B41FA5}">
                      <a16:colId xmlns:a16="http://schemas.microsoft.com/office/drawing/2014/main" xmlns="" val="766603516"/>
                    </a:ext>
                  </a:extLst>
                </a:gridCol>
                <a:gridCol w="1984248">
                  <a:extLst>
                    <a:ext uri="{9D8B030D-6E8A-4147-A177-3AD203B41FA5}">
                      <a16:colId xmlns:a16="http://schemas.microsoft.com/office/drawing/2014/main" xmlns="" val="2592957686"/>
                    </a:ext>
                  </a:extLst>
                </a:gridCol>
                <a:gridCol w="8403335"/>
              </a:tblGrid>
              <a:tr h="402173">
                <a:tc>
                  <a:txBody>
                    <a:bodyPr/>
                    <a:lstStyle/>
                    <a:p>
                      <a:pPr algn="just" latinLnBrk="1">
                        <a:lnSpc>
                          <a:spcPct val="107000"/>
                        </a:lnSpc>
                        <a:spcAft>
                          <a:spcPts val="800"/>
                        </a:spcAft>
                      </a:pP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mn-cs"/>
                        </a:rPr>
                        <a:t>Module</a:t>
                      </a:r>
                      <a:endParaRPr lang="ko-KR" sz="9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just" latinLnBrk="1">
                        <a:lnSpc>
                          <a:spcPct val="107000"/>
                        </a:lnSpc>
                        <a:spcAft>
                          <a:spcPts val="800"/>
                        </a:spcAft>
                      </a:pPr>
                      <a:r>
                        <a:rPr lang="en-US" altLang="ko-KR" sz="9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173794297"/>
                  </a:ext>
                </a:extLst>
              </a:tr>
              <a:tr h="279027">
                <a:tc rowSpan="5">
                  <a:txBody>
                    <a:bodyPr/>
                    <a:lstStyle/>
                    <a:p>
                      <a:pPr marL="0" lvl="0" indent="0" algn="l" latinLnBrk="1">
                        <a:lnSpc>
                          <a:spcPct val="107000"/>
                        </a:lnSpc>
                        <a:spcAft>
                          <a:spcPts val="800"/>
                        </a:spcAft>
                        <a:buFont typeface="+mj-lt"/>
                        <a:buNone/>
                      </a:pPr>
                      <a:r>
                        <a:rPr lang="en-US" altLang="ko-KR" sz="9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GSC</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 sz="900" dirty="0" smtClean="0">
                          <a:latin typeface="Verdana" panose="020B0604030504040204" pitchFamily="34" charset="0"/>
                          <a:ea typeface="Verdana" panose="020B0604030504040204" pitchFamily="34" charset="0"/>
                        </a:rPr>
                        <a:t>UI (Dialog)</a:t>
                      </a: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GUI for GSC</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650206783"/>
                  </a:ext>
                </a:extLst>
              </a:tr>
              <a:tr h="462913">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dirty="0" smtClean="0">
                          <a:latin typeface="Verdana" panose="020B0604030504040204" pitchFamily="34" charset="0"/>
                          <a:ea typeface="Verdana" panose="020B0604030504040204" pitchFamily="34" charset="0"/>
                        </a:rPr>
                        <a:t>Log-in module</a:t>
                      </a:r>
                      <a:endParaRPr lang="en-US" altLang="ko-KR" sz="1050" dirty="0" smtClean="0">
                        <a:latin typeface="Verdana" panose="020B0604030504040204" pitchFamily="34" charset="0"/>
                        <a:ea typeface="Verdana" panose="020B0604030504040204" pitchFamily="34" charset="0"/>
                      </a:endParaRPr>
                    </a:p>
                    <a:p>
                      <a:pPr marL="0" marR="0" lvl="0" indent="0" algn="l" defTabSz="914400" rtl="0" eaLnBrk="1" fontAlgn="auto" latinLnBrk="1" hangingPunct="1">
                        <a:lnSpc>
                          <a:spcPct val="107000"/>
                        </a:lnSpc>
                        <a:spcBef>
                          <a:spcPts val="0"/>
                        </a:spcBef>
                        <a:spcAft>
                          <a:spcPts val="800"/>
                        </a:spcAft>
                        <a:buClrTx/>
                        <a:buSzTx/>
                        <a:buFontTx/>
                        <a:buNone/>
                        <a:tabLst/>
                        <a:defRPr/>
                      </a:pP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Input text values such as user id/password/name are validated by the rule.</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(only alphabet and digit numbers are allowed,</a:t>
                      </a:r>
                      <a:r>
                        <a:rPr lang="en-US" altLang="ko-KR" sz="900" b="0"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M</a:t>
                      </a:r>
                      <a:r>
                        <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aximum length is 16 character)</a:t>
                      </a:r>
                      <a:endParaRPr lang="en-US" altLang="ko-KR" sz="900" b="0" kern="100"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736946113"/>
                  </a:ext>
                </a:extLst>
              </a:tr>
              <a:tr h="255731">
                <a:tc vMerge="1">
                  <a:txBody>
                    <a:bodyPr/>
                    <a:lstStyle/>
                    <a:p>
                      <a:pPr marL="0" lvl="0" indent="0" algn="l" latinLnBrk="1">
                        <a:lnSpc>
                          <a:spcPct val="107000"/>
                        </a:lnSpc>
                        <a:spcAft>
                          <a:spcPts val="800"/>
                        </a:spcAft>
                        <a:buFont typeface="+mj-lt"/>
                        <a:buNone/>
                      </a:pP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 sz="900" dirty="0" smtClean="0">
                          <a:latin typeface="Verdana" panose="020B0604030504040204" pitchFamily="34" charset="0"/>
                          <a:ea typeface="Verdana" panose="020B0604030504040204" pitchFamily="34" charset="0"/>
                        </a:rPr>
                        <a:t>Logger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Request/Response messages are logged in files.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69886931"/>
                  </a:ext>
                </a:extLst>
              </a:tr>
              <a:tr h="232332">
                <a:tc vMerge="1">
                  <a:txBody>
                    <a:bodyPr/>
                    <a:lstStyle/>
                    <a:p>
                      <a:pPr marL="0" lvl="0" indent="0" algn="l" latinLnBrk="1">
                        <a:lnSpc>
                          <a:spcPct val="107000"/>
                        </a:lnSpc>
                        <a:spcAft>
                          <a:spcPts val="800"/>
                        </a:spcAft>
                        <a:buFont typeface="+mj-lt"/>
                        <a:buNone/>
                      </a:pP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Command Encoder/Decoder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Message encoding/decoding between GSC</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 GSS</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7744">
                <a:tc vMerge="1">
                  <a:txBody>
                    <a:bodyPr/>
                    <a:lstStyle/>
                    <a:p>
                      <a:pPr marL="0" lvl="0" indent="0" algn="l" latinLnBrk="1">
                        <a:lnSpc>
                          <a:spcPct val="107000"/>
                        </a:lnSpc>
                        <a:spcAft>
                          <a:spcPts val="800"/>
                        </a:spcAft>
                        <a:buFont typeface="+mj-lt"/>
                        <a:buNone/>
                      </a:pP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 sz="900" dirty="0" smtClean="0">
                          <a:latin typeface="Verdana" panose="020B0604030504040204" pitchFamily="34" charset="0"/>
                          <a:ea typeface="Verdana" panose="020B0604030504040204" pitchFamily="34" charset="0"/>
                        </a:rPr>
                        <a:t>TLS</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err="1" smtClean="0">
                          <a:solidFill>
                            <a:schemeClr val="tx1"/>
                          </a:solidFill>
                          <a:effectLst/>
                          <a:latin typeface="Verdana" panose="020B0604030504040204" pitchFamily="34" charset="0"/>
                          <a:ea typeface="+mn-ea"/>
                          <a:cs typeface="Times New Roman" panose="02020603050405020304" pitchFamily="18" charset="0"/>
                        </a:rPr>
                        <a:t>openSSL</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 1.1.1k</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 Root CA certificate)</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4320">
                <a:tc rowSpan="7">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GSS</a:t>
                      </a:r>
                      <a:endParaRPr lang="ko-KR" altLang="ko-KR" sz="900" b="0" kern="100" smtClean="0">
                        <a:solidFill>
                          <a:schemeClr val="tx1"/>
                        </a:solidFill>
                        <a:effectLst/>
                        <a:latin typeface="Verdana" panose="020B0604030504040204" pitchFamily="34" charset="0"/>
                        <a:ea typeface="+mn-ea"/>
                        <a:cs typeface="Times New Roman" panose="02020603050405020304" pitchFamily="18" charset="0"/>
                      </a:endParaRPr>
                    </a:p>
                    <a:p>
                      <a:pPr marL="0" marR="0" lvl="0" indent="0" algn="l" defTabSz="914400" rtl="0" eaLnBrk="1" fontAlgn="auto" latinLnBrk="1" hangingPunct="1">
                        <a:lnSpc>
                          <a:spcPct val="107000"/>
                        </a:lnSpc>
                        <a:spcBef>
                          <a:spcPts val="0"/>
                        </a:spcBef>
                        <a:spcAft>
                          <a:spcPts val="800"/>
                        </a:spcAft>
                        <a:buClrTx/>
                        <a:buSzTx/>
                        <a:buFont typeface="+mj-lt"/>
                        <a:buNone/>
                        <a:tabLst/>
                        <a:defRPr/>
                      </a:pP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TLS </a:t>
                      </a:r>
                      <a:endParaRPr lang="en-US" altLang="ko-KR" sz="900" dirty="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err="1" smtClean="0">
                          <a:solidFill>
                            <a:schemeClr val="tx1"/>
                          </a:solidFill>
                          <a:effectLst/>
                          <a:latin typeface="Verdana" panose="020B0604030504040204" pitchFamily="34" charset="0"/>
                          <a:ea typeface="+mn-ea"/>
                          <a:cs typeface="Times New Roman" panose="02020603050405020304" pitchFamily="18" charset="0"/>
                        </a:rPr>
                        <a:t>openSSL</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 1.1.1k</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Root CA +</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passphrase)</a:t>
                      </a:r>
                      <a:endParaRPr lang="ko-KR" altLang="ko-KR" sz="900" b="0" kern="10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5751761"/>
                  </a:ext>
                </a:extLst>
              </a:tr>
              <a:tr h="262116">
                <a:tc vMerge="1">
                  <a:txBody>
                    <a:bodyPr/>
                    <a:lstStyle/>
                    <a:p>
                      <a:pPr latinLnBrk="1"/>
                      <a:endParaRPr lang="ko-KR" altLang="en-US"/>
                    </a:p>
                  </a:txBody>
                  <a:tcPr/>
                </a:tc>
                <a:tc>
                  <a:txBody>
                    <a:bodyPr/>
                    <a:lstStyle/>
                    <a:p>
                      <a:pPr marL="0" marR="0" lvl="0" indent="0" algn="l" defTabSz="914400" rtl="0" eaLnBrk="1" fontAlgn="auto" latinLnBrk="1" hangingPunct="1">
                        <a:lnSpc>
                          <a:spcPct val="107000"/>
                        </a:lnSpc>
                        <a:spcBef>
                          <a:spcPts val="0"/>
                        </a:spcBef>
                        <a:spcAft>
                          <a:spcPts val="800"/>
                        </a:spcAft>
                        <a:buClrTx/>
                        <a:buSzTx/>
                        <a:buFontTx/>
                        <a:buNone/>
                        <a:tabLst/>
                        <a:defRPr/>
                      </a:pPr>
                      <a:r>
                        <a:rPr lang="en-US" altLang="ko-KR" sz="900" dirty="0" smtClean="0">
                          <a:latin typeface="Verdana" panose="020B0604030504040204" pitchFamily="34" charset="0"/>
                          <a:ea typeface="Verdana" panose="020B0604030504040204" pitchFamily="34" charset="0"/>
                        </a:rPr>
                        <a:t>System user validator</a:t>
                      </a:r>
                    </a:p>
                    <a:p>
                      <a:pPr marL="0" marR="0" lvl="0" indent="0" algn="l" defTabSz="914400" rtl="0" eaLnBrk="1" fontAlgn="auto" latinLnBrk="1" hangingPunct="1">
                        <a:lnSpc>
                          <a:spcPct val="107000"/>
                        </a:lnSpc>
                        <a:spcBef>
                          <a:spcPts val="0"/>
                        </a:spcBef>
                        <a:spcAft>
                          <a:spcPts val="800"/>
                        </a:spcAft>
                        <a:buClrTx/>
                        <a:buSzTx/>
                        <a:buFontTx/>
                        <a:buNone/>
                        <a:tabLst/>
                        <a:defRPr/>
                      </a:pP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800"/>
                        </a:spcAft>
                        <a:buClrTx/>
                        <a:buSzTx/>
                        <a:buFontTx/>
                        <a:buNone/>
                        <a:tabLst/>
                        <a:defRP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When the GSS starts, it requires to enter a passphrase</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320620798"/>
                  </a:ext>
                </a:extLst>
              </a:tr>
              <a:tr h="346317">
                <a:tc vMerge="1">
                  <a:txBody>
                    <a:bodyPr/>
                    <a:lstStyle/>
                    <a:p>
                      <a:pPr marL="0" lvl="0" indent="0" algn="just"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User id/pw Authenticator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user id/password authenticator ( uses PBKDF2)</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272799573"/>
                  </a:ext>
                </a:extLst>
              </a:tr>
              <a:tr h="666829">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Privilege Authorization</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The privilege for the operation mode is assigned by the account.</a:t>
                      </a:r>
                    </a:p>
                    <a:p>
                      <a:r>
                        <a:rPr lang="en-US" altLang="ko-KR" sz="900" dirty="0" smtClean="0">
                          <a:solidFill>
                            <a:schemeClr val="tx1"/>
                          </a:solidFill>
                          <a:latin typeface="Verdana" panose="020B0604030504040204" pitchFamily="34" charset="0"/>
                          <a:ea typeface="Verdana" panose="020B0604030504040204" pitchFamily="34" charset="0"/>
                        </a:rPr>
                        <a:t>Administrator : [ learning | run | Test run]</a:t>
                      </a:r>
                    </a:p>
                    <a:p>
                      <a:r>
                        <a:rPr lang="en-US" altLang="ko-KR" sz="900" dirty="0" smtClean="0">
                          <a:solidFill>
                            <a:schemeClr val="tx1"/>
                          </a:solidFill>
                          <a:latin typeface="Verdana" panose="020B0604030504040204" pitchFamily="34" charset="0"/>
                          <a:ea typeface="Verdana" panose="020B0604030504040204" pitchFamily="34" charset="0"/>
                        </a:rPr>
                        <a:t>User : [Run]</a:t>
                      </a:r>
                      <a:endParaRPr lang="ko-KR" altLang="en-US" sz="900">
                        <a:solidFill>
                          <a:schemeClr val="tx1"/>
                        </a:solidFill>
                        <a:latin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64104733"/>
                  </a:ext>
                </a:extLst>
              </a:tr>
              <a:tr h="382152">
                <a:tc vMerge="1">
                  <a:txBody>
                    <a:bodyPr/>
                    <a:lstStyle/>
                    <a:p>
                      <a:pPr latinLnBrk="1"/>
                      <a:endParaRPr lang="ko-KR" altLang="en-US"/>
                    </a:p>
                  </a:txBody>
                  <a:tcPr/>
                </a:tc>
                <a:tc>
                  <a:txBody>
                    <a:bodyPr/>
                    <a:lstStyle/>
                    <a:p>
                      <a:pPr algn="l"/>
                      <a:r>
                        <a:rPr lang="en-US" altLang="ko" sz="900" dirty="0" smtClean="0">
                          <a:latin typeface="Verdana" panose="020B0604030504040204" pitchFamily="34" charset="0"/>
                          <a:ea typeface="Verdana" panose="020B0604030504040204" pitchFamily="34" charset="0"/>
                        </a:rPr>
                        <a:t>Image Crypto module</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latinLnBrk="1">
                        <a:lnSpc>
                          <a:spcPct val="100000"/>
                        </a:lnSpc>
                        <a:spcAft>
                          <a:spcPts val="800"/>
                        </a:spcAft>
                        <a:buAutoNum type="arabicParen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Passphrase is used for generating a key for encrypting/decrypting face images.</a:t>
                      </a:r>
                    </a:p>
                    <a:p>
                      <a:pPr marL="228600" indent="-228600" algn="l" latinLnBrk="1">
                        <a:lnSpc>
                          <a:spcPct val="100000"/>
                        </a:lnSpc>
                        <a:spcAft>
                          <a:spcPts val="800"/>
                        </a:spcAft>
                        <a:buAutoNum type="arabicParenR"/>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Stored image files encrypted by AES256 CBC.</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2152">
                <a:tc vMerge="1">
                  <a:txBody>
                    <a:bodyPr/>
                    <a:lstStyle/>
                    <a:p>
                      <a:pPr marL="0" lvl="0" indent="0" algn="l" latinLnBrk="1">
                        <a:lnSpc>
                          <a:spcPct val="107000"/>
                        </a:lnSpc>
                        <a:spcAft>
                          <a:spcPts val="800"/>
                        </a:spcAft>
                        <a:buFont typeface="+mj-lt"/>
                        <a:buNone/>
                      </a:pPr>
                      <a:endParaRPr lang="ko-KR" sz="1000" b="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 sz="900" dirty="0" smtClean="0">
                          <a:latin typeface="Verdana" panose="020B0604030504040204" pitchFamily="34" charset="0"/>
                          <a:ea typeface="Verdana" panose="020B0604030504040204" pitchFamily="34" charset="0"/>
                        </a:rPr>
                        <a:t>Logger</a:t>
                      </a:r>
                      <a:endParaRPr lang="ko-KR" sz="9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Request/Response messages are logged in files.</a:t>
                      </a:r>
                      <a:endParaRPr lang="ko-KR" altLang="ko-KR" sz="900" b="0" kern="10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338793172"/>
                  </a:ext>
                </a:extLst>
              </a:tr>
              <a:tr h="382152">
                <a:tc vMerge="1">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endParaRPr lang="en-US" altLang="ko-KR" sz="900" b="0"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ko" sz="900" dirty="0" smtClean="0">
                          <a:latin typeface="Verdana" panose="020B0604030504040204" pitchFamily="34" charset="0"/>
                          <a:ea typeface="Verdana" panose="020B0604030504040204" pitchFamily="34" charset="0"/>
                        </a:rPr>
                        <a:t>Command Encoder/Decoder</a:t>
                      </a:r>
                      <a:endParaRPr lang="en-US" altLang="ko-KR" sz="900" dirty="0" smtClean="0">
                        <a:latin typeface="Verdana" panose="020B0604030504040204" pitchFamily="34" charset="0"/>
                        <a:ea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latinLnBrk="1">
                        <a:lnSpc>
                          <a:spcPct val="100000"/>
                        </a:lnSpc>
                        <a:spcAft>
                          <a:spcPts val="800"/>
                        </a:spcAft>
                      </a:pPr>
                      <a:r>
                        <a:rPr lang="en-US" altLang="ko-KR" sz="900" b="0" kern="100" dirty="0" smtClean="0">
                          <a:solidFill>
                            <a:schemeClr val="tx1"/>
                          </a:solidFill>
                          <a:effectLst/>
                          <a:latin typeface="Verdana" panose="020B0604030504040204" pitchFamily="34" charset="0"/>
                          <a:ea typeface="+mn-ea"/>
                          <a:cs typeface="Times New Roman" panose="02020603050405020304" pitchFamily="18" charset="0"/>
                        </a:rPr>
                        <a:t>Message encoding/decoding between GSC</a:t>
                      </a:r>
                      <a:r>
                        <a:rPr lang="en-US" altLang="ko-KR" sz="900" b="0" kern="100" baseline="0" dirty="0" smtClean="0">
                          <a:solidFill>
                            <a:schemeClr val="tx1"/>
                          </a:solidFill>
                          <a:effectLst/>
                          <a:latin typeface="Verdana" panose="020B0604030504040204" pitchFamily="34" charset="0"/>
                          <a:ea typeface="+mn-ea"/>
                          <a:cs typeface="Times New Roman" panose="02020603050405020304" pitchFamily="18" charset="0"/>
                        </a:rPr>
                        <a:t> / GSS</a:t>
                      </a:r>
                      <a:endParaRPr lang="ko-KR" altLang="ko-KR" sz="900" b="0" kern="100" dirty="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smtClean="0">
                <a:latin typeface="Verdana" panose="020B0604030504040204" pitchFamily="34" charset="0"/>
                <a:ea typeface="Verdana" panose="020B0604030504040204" pitchFamily="34" charset="0"/>
              </a:rPr>
              <a:t>Implemented </a:t>
            </a:r>
            <a:r>
              <a:rPr lang="en-US" altLang="ko-KR" sz="2000" b="1" dirty="0" smtClean="0">
                <a:latin typeface="Verdana" panose="020B0604030504040204" pitchFamily="34" charset="0"/>
                <a:ea typeface="Verdana" panose="020B0604030504040204" pitchFamily="34" charset="0"/>
              </a:rPr>
              <a:t>Modules</a:t>
            </a:r>
            <a:endParaRPr lang="ko-KR" altLang="en-US" sz="2000" b="1" dirty="0">
              <a:latin typeface="Verdana" panose="020B0604030504040204" pitchFamily="34" charset="0"/>
            </a:endParaRPr>
          </a:p>
        </p:txBody>
      </p:sp>
    </p:spTree>
    <p:extLst>
      <p:ext uri="{BB962C8B-B14F-4D97-AF65-F5344CB8AC3E}">
        <p14:creationId xmlns:p14="http://schemas.microsoft.com/office/powerpoint/2010/main" val="3490106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1"/>
          <p:cNvSpPr>
            <a:spLocks noGrp="1"/>
          </p:cNvSpPr>
          <p:nvPr>
            <p:ph type="title"/>
          </p:nvPr>
        </p:nvSpPr>
        <p:spPr>
          <a:xfrm>
            <a:off x="581462" y="233916"/>
            <a:ext cx="10515600" cy="829340"/>
          </a:xfrm>
        </p:spPr>
        <p:txBody>
          <a:bodyPr>
            <a:normAutofit/>
          </a:bodyPr>
          <a:lstStyle/>
          <a:p>
            <a:r>
              <a:rPr lang="en-US" altLang="ko-KR" sz="2000" b="1" dirty="0">
                <a:latin typeface="Verdana" panose="020B0604030504040204" pitchFamily="34" charset="0"/>
                <a:ea typeface="Verdana" panose="020B0604030504040204" pitchFamily="34" charset="0"/>
              </a:rPr>
              <a:t>Team Charter</a:t>
            </a:r>
            <a:endParaRPr lang="ko-KR" altLang="en-US" sz="2000" b="1">
              <a:latin typeface="Verdana" panose="020B0604030504040204" pitchFamily="34" charset="0"/>
            </a:endParaRPr>
          </a:p>
        </p:txBody>
      </p:sp>
      <p:graphicFrame>
        <p:nvGraphicFramePr>
          <p:cNvPr id="3" name="표 2"/>
          <p:cNvGraphicFramePr>
            <a:graphicFrameLocks noGrp="1"/>
          </p:cNvGraphicFramePr>
          <p:nvPr>
            <p:extLst>
              <p:ext uri="{D42A27DB-BD31-4B8C-83A1-F6EECF244321}">
                <p14:modId xmlns:p14="http://schemas.microsoft.com/office/powerpoint/2010/main" val="1910601596"/>
              </p:ext>
            </p:extLst>
          </p:nvPr>
        </p:nvGraphicFramePr>
        <p:xfrm>
          <a:off x="747210" y="1446835"/>
          <a:ext cx="10943220" cy="3571240"/>
        </p:xfrm>
        <a:graphic>
          <a:graphicData uri="http://schemas.openxmlformats.org/drawingml/2006/table">
            <a:tbl>
              <a:tblPr firstRow="1" bandRow="1">
                <a:tableStyleId>{5C22544A-7EE6-4342-B048-85BDC9FD1C3A}</a:tableStyleId>
              </a:tblPr>
              <a:tblGrid>
                <a:gridCol w="2910390"/>
                <a:gridCol w="5903089"/>
                <a:gridCol w="2129741"/>
              </a:tblGrid>
              <a:tr h="361301">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Role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Description</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Name</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Program</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manager</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Manage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the project schedule &amp; requirements and documentation</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Gigwan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Lee </a:t>
                      </a:r>
                    </a:p>
                    <a:p>
                      <a:pPr latinLnBrk="1"/>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Heejung</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Jeoung</a:t>
                      </a:r>
                      <a:endPar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Architect</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system architecture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Wonwoo</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Kim</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Implementation (server</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server side (Jetson Nano) implementation </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Wonwoo</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Kim</a:t>
                      </a:r>
                      <a:endPar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Bokyoung</a:t>
                      </a: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Ku</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Heejung</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Jeoung</a:t>
                      </a:r>
                      <a:endPar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Implementation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(client)</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client side, UI.</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Ukheon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r>
                        <a:rPr lang="en-US" altLang="ko-KR" baseline="0"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Jeong</a:t>
                      </a:r>
                      <a:endPar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Gigwan</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Lee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Security</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Responsible</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for the secure coding &amp; function testing</a:t>
                      </a:r>
                      <a:endParaRPr lang="ko-KR" altLang="en-US">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Bokyoung</a:t>
                      </a:r>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Ku</a:t>
                      </a:r>
                      <a:endParaRPr lang="ko-KR" altLang="en-US" smtClean="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1443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69" name="제목 1"/>
          <p:cNvSpPr txBox="1">
            <a:spLocks/>
          </p:cNvSpPr>
          <p:nvPr/>
        </p:nvSpPr>
        <p:spPr>
          <a:xfrm>
            <a:off x="546475" y="931509"/>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sz="2000" b="1" dirty="0">
              <a:latin typeface="Verdana" panose="020B0604030504040204" pitchFamily="34" charset="0"/>
            </a:endParaRPr>
          </a:p>
        </p:txBody>
      </p:sp>
      <p:pic>
        <p:nvPicPr>
          <p:cNvPr id="4" name="그림 3"/>
          <p:cNvPicPr>
            <a:picLocks noChangeAspect="1"/>
          </p:cNvPicPr>
          <p:nvPr/>
        </p:nvPicPr>
        <p:blipFill>
          <a:blip r:embed="rId3"/>
          <a:stretch>
            <a:fillRect/>
          </a:stretch>
        </p:blipFill>
        <p:spPr>
          <a:xfrm>
            <a:off x="446407" y="1760849"/>
            <a:ext cx="6005789" cy="4361172"/>
          </a:xfrm>
          <a:prstGeom prst="rect">
            <a:avLst/>
          </a:prstGeom>
        </p:spPr>
      </p:pic>
      <p:sp>
        <p:nvSpPr>
          <p:cNvPr id="6" name="모서리가 둥근 사각형 설명선 5"/>
          <p:cNvSpPr/>
          <p:nvPr/>
        </p:nvSpPr>
        <p:spPr>
          <a:xfrm>
            <a:off x="2897603" y="2041765"/>
            <a:ext cx="1427694" cy="375722"/>
          </a:xfrm>
          <a:prstGeom prst="wedgeRoundRectCallout">
            <a:avLst>
              <a:gd name="adj1" fmla="val 70137"/>
              <a:gd name="adj2" fmla="val 32997"/>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1) Input GSS IP and GSS Port</a:t>
            </a:r>
            <a:endParaRPr lang="ko-KR" altLang="en-US" sz="900">
              <a:solidFill>
                <a:schemeClr val="tx1"/>
              </a:solidFill>
              <a:latin typeface="Verdana" panose="020B0604030504040204" pitchFamily="34" charset="0"/>
            </a:endParaRPr>
          </a:p>
        </p:txBody>
      </p:sp>
      <p:sp>
        <p:nvSpPr>
          <p:cNvPr id="8" name="모서리가 둥근 사각형 설명선 7"/>
          <p:cNvSpPr/>
          <p:nvPr/>
        </p:nvSpPr>
        <p:spPr>
          <a:xfrm>
            <a:off x="2897603" y="2553677"/>
            <a:ext cx="1427694" cy="380784"/>
          </a:xfrm>
          <a:prstGeom prst="wedgeRoundRectCallout">
            <a:avLst>
              <a:gd name="adj1" fmla="val 68234"/>
              <a:gd name="adj2" fmla="val 23870"/>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2) Input User ID, Password</a:t>
            </a:r>
            <a:endParaRPr lang="ko-KR" altLang="en-US" sz="900">
              <a:solidFill>
                <a:schemeClr val="tx1"/>
              </a:solidFill>
              <a:latin typeface="Verdana" panose="020B0604030504040204" pitchFamily="34" charset="0"/>
            </a:endParaRPr>
          </a:p>
        </p:txBody>
      </p:sp>
      <p:sp>
        <p:nvSpPr>
          <p:cNvPr id="9" name="모서리가 둥근 사각형 설명선 8"/>
          <p:cNvSpPr/>
          <p:nvPr/>
        </p:nvSpPr>
        <p:spPr>
          <a:xfrm>
            <a:off x="2897603" y="3118925"/>
            <a:ext cx="1214361" cy="494564"/>
          </a:xfrm>
          <a:prstGeom prst="wedgeRoundRectCallout">
            <a:avLst>
              <a:gd name="adj1" fmla="val 93818"/>
              <a:gd name="adj2" fmla="val -4065"/>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3) Select Secure </a:t>
            </a:r>
          </a:p>
          <a:p>
            <a:pPr algn="ctr"/>
            <a:r>
              <a:rPr lang="en-US" altLang="ko-KR" sz="900" dirty="0" smtClean="0">
                <a:solidFill>
                  <a:schemeClr val="tx1"/>
                </a:solidFill>
                <a:latin typeface="Verdana" panose="020B0604030504040204" pitchFamily="34" charset="0"/>
                <a:ea typeface="Verdana" panose="020B0604030504040204" pitchFamily="34" charset="0"/>
              </a:rPr>
              <a:t>or Non-secure mode</a:t>
            </a:r>
            <a:endParaRPr lang="ko-KR" altLang="en-US" sz="900">
              <a:solidFill>
                <a:schemeClr val="tx1"/>
              </a:solidFill>
              <a:latin typeface="Verdana" panose="020B0604030504040204" pitchFamily="34" charset="0"/>
            </a:endParaRPr>
          </a:p>
        </p:txBody>
      </p:sp>
      <p:sp>
        <p:nvSpPr>
          <p:cNvPr id="10" name="모서리가 둥근 사각형 설명선 9"/>
          <p:cNvSpPr/>
          <p:nvPr/>
        </p:nvSpPr>
        <p:spPr>
          <a:xfrm>
            <a:off x="2897603" y="3983591"/>
            <a:ext cx="1490940" cy="529595"/>
          </a:xfrm>
          <a:prstGeom prst="wedgeRoundRectCallout">
            <a:avLst>
              <a:gd name="adj1" fmla="val 72054"/>
              <a:gd name="adj2" fmla="val -42939"/>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4) Select Operation mode</a:t>
            </a:r>
          </a:p>
          <a:p>
            <a:pPr algn="ctr"/>
            <a:r>
              <a:rPr lang="en-US" altLang="ko-KR" sz="900" dirty="0" smtClean="0">
                <a:solidFill>
                  <a:schemeClr val="tx1"/>
                </a:solidFill>
                <a:latin typeface="Verdana" panose="020B0604030504040204" pitchFamily="34" charset="0"/>
                <a:ea typeface="Verdana" panose="020B0604030504040204" pitchFamily="34" charset="0"/>
              </a:rPr>
              <a:t>[Learning | Run | Test Run]</a:t>
            </a:r>
            <a:endParaRPr lang="ko-KR" altLang="en-US" sz="900">
              <a:solidFill>
                <a:schemeClr val="tx1"/>
              </a:solidFill>
              <a:latin typeface="Verdana" panose="020B0604030504040204" pitchFamily="34" charset="0"/>
            </a:endParaRPr>
          </a:p>
        </p:txBody>
      </p:sp>
      <p:sp>
        <p:nvSpPr>
          <p:cNvPr id="11" name="모서리가 둥근 사각형 설명선 10"/>
          <p:cNvSpPr/>
          <p:nvPr/>
        </p:nvSpPr>
        <p:spPr>
          <a:xfrm>
            <a:off x="2897603" y="5471390"/>
            <a:ext cx="1508600" cy="304158"/>
          </a:xfrm>
          <a:prstGeom prst="wedgeRoundRectCallout">
            <a:avLst>
              <a:gd name="adj1" fmla="val 65215"/>
              <a:gd name="adj2" fmla="val 39447"/>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5) Connect</a:t>
            </a:r>
            <a:endParaRPr lang="ko-KR" altLang="en-US" sz="900">
              <a:solidFill>
                <a:schemeClr val="tx1"/>
              </a:solidFill>
              <a:latin typeface="Verdana" panose="020B0604030504040204" pitchFamily="34" charset="0"/>
            </a:endParaRPr>
          </a:p>
        </p:txBody>
      </p:sp>
      <p:sp>
        <p:nvSpPr>
          <p:cNvPr id="12" name="모서리가 둥근 사각형 설명선 11"/>
          <p:cNvSpPr/>
          <p:nvPr/>
        </p:nvSpPr>
        <p:spPr>
          <a:xfrm>
            <a:off x="491328" y="3144906"/>
            <a:ext cx="1520656" cy="278952"/>
          </a:xfrm>
          <a:prstGeom prst="wedgeRoundRectCallout">
            <a:avLst>
              <a:gd name="adj1" fmla="val 29699"/>
              <a:gd name="adj2" fmla="val 138964"/>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Show analyzed results</a:t>
            </a:r>
            <a:endParaRPr lang="ko-KR" altLang="en-US" sz="900">
              <a:solidFill>
                <a:schemeClr val="tx1"/>
              </a:solidFill>
              <a:latin typeface="Verdana" panose="020B0604030504040204" pitchFamily="34" charset="0"/>
            </a:endParaRPr>
          </a:p>
        </p:txBody>
      </p:sp>
      <p:sp>
        <p:nvSpPr>
          <p:cNvPr id="13" name="모서리가 둥근 사각형 설명선 12"/>
          <p:cNvSpPr/>
          <p:nvPr/>
        </p:nvSpPr>
        <p:spPr>
          <a:xfrm>
            <a:off x="446407" y="5471390"/>
            <a:ext cx="1657438" cy="278952"/>
          </a:xfrm>
          <a:prstGeom prst="wedgeRoundRectCallout">
            <a:avLst>
              <a:gd name="adj1" fmla="val 23220"/>
              <a:gd name="adj2" fmla="val -114486"/>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rPr>
              <a:t>Show log/debug messages</a:t>
            </a:r>
            <a:endParaRPr lang="ko-KR" altLang="en-US" sz="900">
              <a:solidFill>
                <a:schemeClr val="tx1"/>
              </a:solidFill>
              <a:latin typeface="Verdana" panose="020B0604030504040204" pitchFamily="34" charset="0"/>
            </a:endParaRPr>
          </a:p>
        </p:txBody>
      </p:sp>
      <p:sp>
        <p:nvSpPr>
          <p:cNvPr id="14" name="Google Shape;135;p14"/>
          <p:cNvSpPr txBox="1"/>
          <p:nvPr/>
        </p:nvSpPr>
        <p:spPr>
          <a:xfrm>
            <a:off x="406697" y="1064634"/>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GSC (Gate System Client)</a:t>
            </a:r>
            <a:endParaRPr sz="1100" b="1" dirty="0">
              <a:latin typeface="Verdana" panose="020B0604030504040204" pitchFamily="34" charset="0"/>
              <a:ea typeface="Verdana" panose="020B0604030504040204" pitchFamily="34" charset="0"/>
            </a:endParaRPr>
          </a:p>
        </p:txBody>
      </p:sp>
      <p:sp>
        <p:nvSpPr>
          <p:cNvPr id="16" name="Google Shape;144;p14"/>
          <p:cNvSpPr txBox="1"/>
          <p:nvPr/>
        </p:nvSpPr>
        <p:spPr>
          <a:xfrm>
            <a:off x="7803424" y="1078622"/>
            <a:ext cx="2744400" cy="430847"/>
          </a:xfrm>
          <a:prstGeom prst="rect">
            <a:avLst/>
          </a:prstGeom>
          <a:noFill/>
          <a:ln>
            <a:noFill/>
          </a:ln>
        </p:spPr>
        <p:txBody>
          <a:bodyPr spcFirstLastPara="1" wrap="square" lIns="121900" tIns="121900" rIns="121900" bIns="121900" anchor="t" anchorCtr="0">
            <a:spAutoFit/>
          </a:bodyPr>
          <a:lstStyle/>
          <a:p>
            <a:pPr algn="ctr"/>
            <a:r>
              <a:rPr lang="en-US" altLang="ko" sz="1100" b="1" dirty="0">
                <a:latin typeface="Verdana" panose="020B0604030504040204" pitchFamily="34" charset="0"/>
                <a:ea typeface="Verdana" panose="020B0604030504040204" pitchFamily="34" charset="0"/>
              </a:rPr>
              <a:t>GSS (Gate System Server)</a:t>
            </a:r>
            <a:endParaRPr sz="1100" b="1" dirty="0">
              <a:latin typeface="Verdana" panose="020B0604030504040204" pitchFamily="34" charset="0"/>
              <a:ea typeface="Verdana" panose="020B0604030504040204" pitchFamily="34" charset="0"/>
            </a:endParaRPr>
          </a:p>
        </p:txBody>
      </p:sp>
      <p:sp>
        <p:nvSpPr>
          <p:cNvPr id="18"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endParaRPr lang="ko-KR" altLang="en-US" sz="2000" b="1" dirty="0">
              <a:latin typeface="Verdana" panose="020B0604030504040204" pitchFamily="34" charset="0"/>
            </a:endParaRPr>
          </a:p>
        </p:txBody>
      </p:sp>
      <p:sp>
        <p:nvSpPr>
          <p:cNvPr id="21" name="직사각형 20"/>
          <p:cNvSpPr/>
          <p:nvPr/>
        </p:nvSpPr>
        <p:spPr>
          <a:xfrm>
            <a:off x="6452196" y="2553678"/>
            <a:ext cx="5739804" cy="261610"/>
          </a:xfrm>
          <a:prstGeom prst="rect">
            <a:avLst/>
          </a:prstGeom>
        </p:spPr>
        <p:txBody>
          <a:bodyPr wrap="square">
            <a:spAutoFit/>
          </a:bodyPr>
          <a:lstStyle/>
          <a:p>
            <a:r>
              <a:rPr lang="ko-KR" altLang="en-US" sz="1100" b="1" i="1" dirty="0">
                <a:latin typeface="Verdana" panose="020B0604030504040204" pitchFamily="34" charset="0"/>
              </a:rPr>
              <a:t> </a:t>
            </a:r>
            <a:r>
              <a:rPr lang="en-US" altLang="ko-KR" sz="1100" b="1" i="1" dirty="0" smtClean="0">
                <a:latin typeface="Verdana" panose="020B0604030504040204" pitchFamily="34" charset="0"/>
              </a:rPr>
              <a:t>&gt; </a:t>
            </a:r>
            <a:r>
              <a:rPr lang="ko-KR" altLang="en-US" sz="1100" b="1" i="1" smtClean="0">
                <a:latin typeface="Verdana" panose="020B0604030504040204" pitchFamily="34" charset="0"/>
              </a:rPr>
              <a:t>./</a:t>
            </a:r>
            <a:r>
              <a:rPr lang="ko-KR" altLang="en-US" sz="1100" b="1" i="1" dirty="0">
                <a:latin typeface="Verdana" panose="020B0604030504040204" pitchFamily="34" charset="0"/>
              </a:rPr>
              <a:t>LgFaceRecDemoTCP_Jetson_NanoV2 </a:t>
            </a:r>
            <a:r>
              <a:rPr lang="ko-KR" altLang="en-US" sz="1100" b="1" i="1" dirty="0">
                <a:solidFill>
                  <a:srgbClr val="FF0000"/>
                </a:solidFill>
                <a:latin typeface="Verdana" panose="020B0604030504040204" pitchFamily="34" charset="0"/>
              </a:rPr>
              <a:t>[port</a:t>
            </a:r>
            <a:r>
              <a:rPr lang="ko-KR" altLang="en-US" sz="1100" b="1" i="1">
                <a:solidFill>
                  <a:srgbClr val="FF0000"/>
                </a:solidFill>
                <a:latin typeface="Verdana" panose="020B0604030504040204" pitchFamily="34" charset="0"/>
              </a:rPr>
              <a:t>] </a:t>
            </a:r>
            <a:r>
              <a:rPr lang="ko-KR" altLang="en-US" sz="1100" b="1" i="1" smtClean="0">
                <a:solidFill>
                  <a:srgbClr val="FF0000"/>
                </a:solidFill>
                <a:latin typeface="Verdana" panose="020B0604030504040204" pitchFamily="34" charset="0"/>
              </a:rPr>
              <a:t>[</a:t>
            </a:r>
            <a:r>
              <a:rPr lang="ko-KR" altLang="en-US" sz="1100" b="1" i="1" dirty="0">
                <a:solidFill>
                  <a:srgbClr val="FF0000"/>
                </a:solidFill>
                <a:latin typeface="Verdana" panose="020B0604030504040204" pitchFamily="34" charset="0"/>
              </a:rPr>
              <a:t>1|0 (secured or not)]</a:t>
            </a:r>
          </a:p>
        </p:txBody>
      </p:sp>
      <p:pic>
        <p:nvPicPr>
          <p:cNvPr id="4098" name="Picture 2" descr="https://media.discordapp.net/attachments/844851427989913620/854887418640990228/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976" y="3013619"/>
            <a:ext cx="5422132" cy="2557082"/>
          </a:xfrm>
          <a:prstGeom prst="rect">
            <a:avLst/>
          </a:prstGeom>
          <a:noFill/>
          <a:extLst>
            <a:ext uri="{909E8E84-426E-40DD-AFC4-6F175D3DCCD1}">
              <a14:hiddenFill xmlns:a14="http://schemas.microsoft.com/office/drawing/2010/main">
                <a:solidFill>
                  <a:srgbClr val="FFFFFF"/>
                </a:solidFill>
              </a14:hiddenFill>
            </a:ext>
          </a:extLst>
        </p:spPr>
      </p:pic>
      <p:sp>
        <p:nvSpPr>
          <p:cNvPr id="19" name="제목 1"/>
          <p:cNvSpPr txBox="1">
            <a:spLocks/>
          </p:cNvSpPr>
          <p:nvPr/>
        </p:nvSpPr>
        <p:spPr>
          <a:xfrm>
            <a:off x="696452" y="4647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User Guide</a:t>
            </a:r>
            <a:endParaRPr lang="ko-KR" altLang="en-US" sz="2000" b="1" dirty="0">
              <a:latin typeface="Verdana" panose="020B0604030504040204" pitchFamily="34" charset="0"/>
            </a:endParaRPr>
          </a:p>
        </p:txBody>
      </p:sp>
      <p:sp>
        <p:nvSpPr>
          <p:cNvPr id="2" name="직사각형 1"/>
          <p:cNvSpPr/>
          <p:nvPr/>
        </p:nvSpPr>
        <p:spPr>
          <a:xfrm>
            <a:off x="561798" y="6443702"/>
            <a:ext cx="10441894" cy="276999"/>
          </a:xfrm>
          <a:prstGeom prst="rect">
            <a:avLst/>
          </a:prstGeom>
        </p:spPr>
        <p:txBody>
          <a:bodyPr wrap="square">
            <a:spAutoFit/>
          </a:bodyPr>
          <a:lstStyle/>
          <a:p>
            <a:r>
              <a:rPr lang="ko-KR" altLang="en-US" sz="1200" i="1" dirty="0">
                <a:solidFill>
                  <a:srgbClr val="00B0F0"/>
                </a:solidFill>
                <a:latin typeface="Verdana" panose="020B0604030504040204" pitchFamily="34" charset="0"/>
              </a:rPr>
              <a:t>Note : when the server is running as secure mode, you need to select secure mode in client, then </a:t>
            </a:r>
            <a:r>
              <a:rPr lang="en-US" altLang="ko-KR" sz="1200" i="1" dirty="0" smtClean="0">
                <a:solidFill>
                  <a:srgbClr val="00B0F0"/>
                </a:solidFill>
                <a:latin typeface="Verdana" panose="020B0604030504040204" pitchFamily="34" charset="0"/>
              </a:rPr>
              <a:t>the system</a:t>
            </a:r>
            <a:r>
              <a:rPr lang="ko-KR" altLang="en-US" sz="1200" i="1" smtClean="0">
                <a:solidFill>
                  <a:srgbClr val="00B0F0"/>
                </a:solidFill>
                <a:latin typeface="Verdana" panose="020B0604030504040204" pitchFamily="34" charset="0"/>
              </a:rPr>
              <a:t> </a:t>
            </a:r>
            <a:r>
              <a:rPr lang="ko-KR" altLang="en-US" sz="1200" i="1" dirty="0" smtClean="0">
                <a:solidFill>
                  <a:srgbClr val="00B0F0"/>
                </a:solidFill>
                <a:latin typeface="Verdana" panose="020B0604030504040204" pitchFamily="34" charset="0"/>
              </a:rPr>
              <a:t>properly </a:t>
            </a:r>
            <a:r>
              <a:rPr lang="ko-KR" altLang="en-US" sz="1200" i="1" dirty="0">
                <a:solidFill>
                  <a:srgbClr val="00B0F0"/>
                </a:solidFill>
                <a:latin typeface="Verdana" panose="020B0604030504040204" pitchFamily="34" charset="0"/>
              </a:rPr>
              <a:t>work</a:t>
            </a:r>
            <a:r>
              <a:rPr lang="en-US" altLang="ko-KR" sz="1200" i="1" dirty="0" smtClean="0">
                <a:solidFill>
                  <a:srgbClr val="00B0F0"/>
                </a:solidFill>
                <a:latin typeface="Verdana" panose="020B0604030504040204" pitchFamily="34" charset="0"/>
              </a:rPr>
              <a:t>s</a:t>
            </a:r>
            <a:r>
              <a:rPr lang="ko-KR" altLang="en-US" sz="1200" i="1" smtClean="0">
                <a:solidFill>
                  <a:srgbClr val="00B0F0"/>
                </a:solidFill>
                <a:latin typeface="Verdana" panose="020B0604030504040204" pitchFamily="34" charset="0"/>
              </a:rPr>
              <a:t>.</a:t>
            </a:r>
            <a:endParaRPr lang="ko-KR" altLang="en-US" sz="1200" i="1" dirty="0">
              <a:solidFill>
                <a:srgbClr val="00B0F0"/>
              </a:solidFill>
              <a:latin typeface="Verdana" panose="020B0604030504040204" pitchFamily="34" charset="0"/>
            </a:endParaRPr>
          </a:p>
        </p:txBody>
      </p:sp>
    </p:spTree>
    <p:extLst>
      <p:ext uri="{BB962C8B-B14F-4D97-AF65-F5344CB8AC3E}">
        <p14:creationId xmlns:p14="http://schemas.microsoft.com/office/powerpoint/2010/main" val="1558558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5"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Learning Mode</a:t>
            </a:r>
            <a:endParaRPr lang="ko-KR" altLang="en-US" sz="2000" b="1" dirty="0">
              <a:latin typeface="Verdana" panose="020B0604030504040204" pitchFamily="34" charset="0"/>
            </a:endParaRPr>
          </a:p>
        </p:txBody>
      </p:sp>
      <p:pic>
        <p:nvPicPr>
          <p:cNvPr id="12" name="그림 11"/>
          <p:cNvPicPr>
            <a:picLocks noChangeAspect="1"/>
          </p:cNvPicPr>
          <p:nvPr/>
        </p:nvPicPr>
        <p:blipFill>
          <a:blip r:embed="rId3"/>
          <a:stretch>
            <a:fillRect/>
          </a:stretch>
        </p:blipFill>
        <p:spPr>
          <a:xfrm>
            <a:off x="198407" y="1274969"/>
            <a:ext cx="5895975" cy="4276725"/>
          </a:xfrm>
          <a:prstGeom prst="rect">
            <a:avLst/>
          </a:prstGeom>
        </p:spPr>
      </p:pic>
      <p:pic>
        <p:nvPicPr>
          <p:cNvPr id="13" name="그림 12"/>
          <p:cNvPicPr>
            <a:picLocks noChangeAspect="1"/>
          </p:cNvPicPr>
          <p:nvPr/>
        </p:nvPicPr>
        <p:blipFill>
          <a:blip r:embed="rId4"/>
          <a:stretch>
            <a:fillRect/>
          </a:stretch>
        </p:blipFill>
        <p:spPr>
          <a:xfrm>
            <a:off x="5957887" y="2273401"/>
            <a:ext cx="6010275" cy="4362450"/>
          </a:xfrm>
          <a:prstGeom prst="rect">
            <a:avLst/>
          </a:prstGeom>
        </p:spPr>
      </p:pic>
      <p:sp>
        <p:nvSpPr>
          <p:cNvPr id="8" name="모서리가 둥근 사각형 설명선 7"/>
          <p:cNvSpPr/>
          <p:nvPr/>
        </p:nvSpPr>
        <p:spPr>
          <a:xfrm>
            <a:off x="10286999" y="5248276"/>
            <a:ext cx="1763518" cy="561975"/>
          </a:xfrm>
          <a:prstGeom prst="wedgeRoundRectCallout">
            <a:avLst>
              <a:gd name="adj1" fmla="val 26651"/>
              <a:gd name="adj2" fmla="val -158786"/>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3) Select confirm to add the image</a:t>
            </a:r>
            <a:endParaRPr lang="ko-KR" altLang="en-US" sz="900">
              <a:solidFill>
                <a:schemeClr val="tx1"/>
              </a:solidFill>
              <a:latin typeface="Verdana" panose="020B0604030504040204" pitchFamily="34" charset="0"/>
            </a:endParaRPr>
          </a:p>
        </p:txBody>
      </p:sp>
      <p:sp>
        <p:nvSpPr>
          <p:cNvPr id="7" name="모서리가 둥근 사각형 설명선 6"/>
          <p:cNvSpPr/>
          <p:nvPr/>
        </p:nvSpPr>
        <p:spPr>
          <a:xfrm>
            <a:off x="5535298" y="2027470"/>
            <a:ext cx="1762125" cy="341181"/>
          </a:xfrm>
          <a:prstGeom prst="wedgeRoundRectCallout">
            <a:avLst>
              <a:gd name="adj1" fmla="val -51087"/>
              <a:gd name="adj2" fmla="val 203676"/>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1) Select Capture</a:t>
            </a:r>
            <a:endParaRPr lang="ko-KR" altLang="en-US" sz="900">
              <a:solidFill>
                <a:schemeClr val="tx1"/>
              </a:solidFill>
              <a:latin typeface="Verdana" panose="020B0604030504040204" pitchFamily="34" charset="0"/>
            </a:endParaRPr>
          </a:p>
        </p:txBody>
      </p:sp>
      <p:sp>
        <p:nvSpPr>
          <p:cNvPr id="9" name="모서리가 둥근 사각형 설명선 8"/>
          <p:cNvSpPr/>
          <p:nvPr/>
        </p:nvSpPr>
        <p:spPr>
          <a:xfrm>
            <a:off x="9965419" y="3372406"/>
            <a:ext cx="1762125" cy="529595"/>
          </a:xfrm>
          <a:prstGeom prst="wedgeRoundRectCallout">
            <a:avLst>
              <a:gd name="adj1" fmla="val -2980"/>
              <a:gd name="adj2" fmla="val 167704"/>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2) Input the name for the captured image</a:t>
            </a:r>
            <a:endParaRPr lang="ko-KR" altLang="en-US" sz="900">
              <a:solidFill>
                <a:schemeClr val="tx1"/>
              </a:solidFill>
              <a:latin typeface="Verdana" panose="020B0604030504040204" pitchFamily="34" charset="0"/>
            </a:endParaRPr>
          </a:p>
        </p:txBody>
      </p:sp>
    </p:spTree>
    <p:extLst>
      <p:ext uri="{BB962C8B-B14F-4D97-AF65-F5344CB8AC3E}">
        <p14:creationId xmlns:p14="http://schemas.microsoft.com/office/powerpoint/2010/main" val="2249967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Run Mode</a:t>
            </a:r>
            <a:endParaRPr lang="ko-KR" altLang="en-US" sz="2000" b="1" dirty="0">
              <a:latin typeface="Verdana" panose="020B0604030504040204" pitchFamily="34" charset="0"/>
            </a:endParaRPr>
          </a:p>
        </p:txBody>
      </p:sp>
      <p:pic>
        <p:nvPicPr>
          <p:cNvPr id="7" name="그림 6"/>
          <p:cNvPicPr>
            <a:picLocks noChangeAspect="1"/>
          </p:cNvPicPr>
          <p:nvPr/>
        </p:nvPicPr>
        <p:blipFill>
          <a:blip r:embed="rId3"/>
          <a:stretch>
            <a:fillRect/>
          </a:stretch>
        </p:blipFill>
        <p:spPr>
          <a:xfrm>
            <a:off x="2200275" y="1000125"/>
            <a:ext cx="7791450" cy="5657850"/>
          </a:xfrm>
          <a:prstGeom prst="rect">
            <a:avLst/>
          </a:prstGeom>
        </p:spPr>
      </p:pic>
      <p:sp>
        <p:nvSpPr>
          <p:cNvPr id="10" name="모서리가 둥근 사각형 설명선 9"/>
          <p:cNvSpPr/>
          <p:nvPr/>
        </p:nvSpPr>
        <p:spPr>
          <a:xfrm>
            <a:off x="6116176" y="197381"/>
            <a:ext cx="2094373" cy="529595"/>
          </a:xfrm>
          <a:prstGeom prst="wedgeRoundRectCallout">
            <a:avLst>
              <a:gd name="adj1" fmla="val -102550"/>
              <a:gd name="adj2" fmla="val 245043"/>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Check the analyzed results</a:t>
            </a:r>
            <a:endParaRPr lang="ko-KR" altLang="en-US" sz="900">
              <a:solidFill>
                <a:schemeClr val="tx1"/>
              </a:solidFill>
              <a:latin typeface="Verdana" panose="020B0604030504040204" pitchFamily="34" charset="0"/>
            </a:endParaRPr>
          </a:p>
        </p:txBody>
      </p:sp>
    </p:spTree>
    <p:extLst>
      <p:ext uri="{BB962C8B-B14F-4D97-AF65-F5344CB8AC3E}">
        <p14:creationId xmlns:p14="http://schemas.microsoft.com/office/powerpoint/2010/main" val="719076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5" name="제목 1"/>
          <p:cNvSpPr txBox="1">
            <a:spLocks/>
          </p:cNvSpPr>
          <p:nvPr/>
        </p:nvSpPr>
        <p:spPr>
          <a:xfrm>
            <a:off x="544052" y="312306"/>
            <a:ext cx="10515600" cy="829340"/>
          </a:xfrm>
          <a:prstGeom prst="rect">
            <a:avLst/>
          </a:prstGeom>
        </p:spPr>
        <p:txBody>
          <a:bodyP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smtClean="0">
                <a:latin typeface="Verdana" panose="020B0604030504040204" pitchFamily="34" charset="0"/>
                <a:ea typeface="Verdana" panose="020B0604030504040204" pitchFamily="34" charset="0"/>
              </a:rPr>
              <a:t>Test Run Mode</a:t>
            </a:r>
            <a:endParaRPr lang="ko-KR" altLang="en-US" sz="2000" b="1" dirty="0">
              <a:latin typeface="Verdana" panose="020B0604030504040204" pitchFamily="34" charset="0"/>
            </a:endParaRPr>
          </a:p>
        </p:txBody>
      </p:sp>
      <p:pic>
        <p:nvPicPr>
          <p:cNvPr id="3" name="그림 2"/>
          <p:cNvPicPr>
            <a:picLocks noChangeAspect="1"/>
          </p:cNvPicPr>
          <p:nvPr/>
        </p:nvPicPr>
        <p:blipFill>
          <a:blip r:embed="rId3"/>
          <a:stretch>
            <a:fillRect/>
          </a:stretch>
        </p:blipFill>
        <p:spPr>
          <a:xfrm>
            <a:off x="2200275" y="847725"/>
            <a:ext cx="7791450" cy="5657850"/>
          </a:xfrm>
          <a:prstGeom prst="rect">
            <a:avLst/>
          </a:prstGeom>
        </p:spPr>
      </p:pic>
      <p:sp>
        <p:nvSpPr>
          <p:cNvPr id="7" name="모서리가 둥근 사각형 설명선 6"/>
          <p:cNvSpPr/>
          <p:nvPr/>
        </p:nvSpPr>
        <p:spPr>
          <a:xfrm>
            <a:off x="6116176" y="197381"/>
            <a:ext cx="2189624" cy="529595"/>
          </a:xfrm>
          <a:prstGeom prst="wedgeRoundRectCallout">
            <a:avLst>
              <a:gd name="adj1" fmla="val -101186"/>
              <a:gd name="adj2" fmla="val 198281"/>
              <a:gd name="adj3" fmla="val 16667"/>
            </a:avLst>
          </a:prstGeom>
          <a:solidFill>
            <a:schemeClr val="accent2">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Verdana" panose="020B0604030504040204" pitchFamily="34" charset="0"/>
                <a:ea typeface="Verdana" panose="020B0604030504040204" pitchFamily="34" charset="0"/>
              </a:rPr>
              <a:t>Check the analyzed results of test run mode</a:t>
            </a:r>
            <a:endParaRPr lang="ko-KR" altLang="en-US" sz="900">
              <a:solidFill>
                <a:schemeClr val="tx1"/>
              </a:solidFill>
              <a:latin typeface="Verdana" panose="020B0604030504040204" pitchFamily="34" charset="0"/>
            </a:endParaRPr>
          </a:p>
        </p:txBody>
      </p:sp>
    </p:spTree>
    <p:extLst>
      <p:ext uri="{BB962C8B-B14F-4D97-AF65-F5344CB8AC3E}">
        <p14:creationId xmlns:p14="http://schemas.microsoft.com/office/powerpoint/2010/main" val="353170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Project Schedule</a:t>
            </a:r>
            <a:endParaRPr lang="ko-KR" altLang="en-US" sz="2000" b="1">
              <a:latin typeface="Verdana" panose="020B0604030504040204" pitchFamily="34" charset="0"/>
            </a:endParaRPr>
          </a:p>
        </p:txBody>
      </p:sp>
      <p:graphicFrame>
        <p:nvGraphicFramePr>
          <p:cNvPr id="16" name="표 15"/>
          <p:cNvGraphicFramePr>
            <a:graphicFrameLocks noGrp="1"/>
          </p:cNvGraphicFramePr>
          <p:nvPr>
            <p:extLst>
              <p:ext uri="{D42A27DB-BD31-4B8C-83A1-F6EECF244321}">
                <p14:modId xmlns:p14="http://schemas.microsoft.com/office/powerpoint/2010/main" val="883668"/>
              </p:ext>
            </p:extLst>
          </p:nvPr>
        </p:nvGraphicFramePr>
        <p:xfrm>
          <a:off x="581462" y="1307939"/>
          <a:ext cx="11351004" cy="2570480"/>
        </p:xfrm>
        <a:graphic>
          <a:graphicData uri="http://schemas.openxmlformats.org/drawingml/2006/table">
            <a:tbl>
              <a:tblPr firstRow="1" bandRow="1">
                <a:tableStyleId>{7E9639D4-E3E2-4D34-9284-5A2195B3D0D7}</a:tableStyleId>
              </a:tblPr>
              <a:tblGrid>
                <a:gridCol w="2053583"/>
                <a:gridCol w="2385224"/>
                <a:gridCol w="2675689"/>
                <a:gridCol w="2952377"/>
                <a:gridCol w="1284131"/>
              </a:tblGrid>
              <a:tr h="192140">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Date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Key</a:t>
                      </a:r>
                      <a:r>
                        <a:rPr lang="en-US" altLang="ko-KR"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milestone</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Task</a:t>
                      </a:r>
                      <a:endParaRPr lang="ko-KR" altLang="en-US"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800" b="1" kern="12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Artifacts</a:t>
                      </a:r>
                      <a:endParaRPr lang="ko-KR" altLang="en-US" sz="1800" b="1" kern="1200"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800" b="1" kern="12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Status</a:t>
                      </a:r>
                      <a:endParaRPr lang="ko-KR" altLang="en-US" sz="1800" b="1" kern="1200" dirty="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Week1 (5/31 – 6/4)</a:t>
                      </a:r>
                      <a:endParaRPr lang="ko-KR" altLang="en-US" sz="140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Security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Setup R&amp;R</a:t>
                      </a:r>
                      <a:endPar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endParaRP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Gather requirement </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Design architecture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Risk assessment</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SRS</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document</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DFD</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Risk assessment document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baseline="0" dirty="0" smtClean="0">
                          <a:latin typeface="Verdana" panose="020B0604030504040204" pitchFamily="34" charset="0"/>
                          <a:ea typeface="Verdana" panose="020B0604030504040204" pitchFamily="34" charset="0"/>
                          <a:cs typeface="Arial Unicode MS" panose="020B0604020202020204" pitchFamily="50" charset="-127"/>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Week2 (6/7 – 6/11)</a:t>
                      </a:r>
                      <a:endParaRPr lang="ko-KR" altLang="en-US" sz="1400" smtClean="0">
                        <a:latin typeface="Verdana" panose="020B0604030504040204" pitchFamily="34" charset="0"/>
                        <a:ea typeface="Arial Unicode MS" panose="020B0604020202020204" pitchFamily="50" charset="-127"/>
                        <a:cs typeface="Arial Unicode MS" panose="020B0604020202020204" pitchFamily="50" charset="-127"/>
                      </a:endParaRPr>
                    </a:p>
                    <a:p>
                      <a:pPr latinLnBrk="1"/>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Security</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design </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/implementation</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Architecture</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Design </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document</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16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Week3 (6/14 – 6/18)</a:t>
                      </a:r>
                      <a:endParaRPr lang="ko-KR" altLang="en-US" sz="1400" smtClean="0">
                        <a:latin typeface="Verdana" panose="020B0604030504040204" pitchFamily="34" charset="0"/>
                        <a:ea typeface="Arial Unicode MS" panose="020B0604020202020204" pitchFamily="50" charset="-127"/>
                        <a:cs typeface="Arial Unicode MS" panose="020B0604020202020204" pitchFamily="50" charset="-127"/>
                      </a:endParaRPr>
                    </a:p>
                    <a:p>
                      <a:pPr latinLnBrk="1"/>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Security</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implementation</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Implementation</a:t>
                      </a:r>
                    </a:p>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Integration &amp;</a:t>
                      </a:r>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 Testing </a:t>
                      </a:r>
                    </a:p>
                    <a:p>
                      <a:pPr latinLnBrk="1"/>
                      <a:r>
                        <a:rPr lang="en-US" altLang="ko-KR" sz="1400" baseline="0" dirty="0" smtClean="0">
                          <a:latin typeface="Verdana" panose="020B0604030504040204" pitchFamily="34" charset="0"/>
                          <a:ea typeface="Verdana" panose="020B0604030504040204" pitchFamily="34" charset="0"/>
                          <a:cs typeface="Arial Unicode MS" panose="020B0604020202020204" pitchFamily="50" charset="-127"/>
                        </a:rPr>
                        <a:t>Security Evaluation</a:t>
                      </a:r>
                      <a:endParaRPr lang="ko-KR" altLang="en-US" sz="1400" dirty="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Source code</a:t>
                      </a:r>
                      <a:endParaRPr lang="ko-KR" altLang="en-US" sz="1400" smtClean="0">
                        <a:latin typeface="Verdana" panose="020B0604030504040204" pitchFamily="34" charset="0"/>
                        <a:ea typeface="Arial Unicode MS" panose="020B0604020202020204" pitchFamily="50" charset="-127"/>
                        <a:cs typeface="Arial Unicode MS" panose="020B0604020202020204" pitchFamily="50" charset="-127"/>
                      </a:endParaRPr>
                    </a:p>
                    <a:p>
                      <a:pPr latinLnBrk="1"/>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Test cases document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smtClean="0">
                        <a:latin typeface="Verdana" panose="020B0604030504040204" pitchFamily="34" charset="0"/>
                        <a:ea typeface="Arial Unicode MS" panose="020B0604020202020204" pitchFamily="50" charset="-127"/>
                        <a:cs typeface="Arial Unicode MS" panose="020B06040202020202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순서도: 연결자 1"/>
          <p:cNvSpPr/>
          <p:nvPr/>
        </p:nvSpPr>
        <p:spPr>
          <a:xfrm>
            <a:off x="11082188" y="2059809"/>
            <a:ext cx="222247" cy="202129"/>
          </a:xfrm>
          <a:prstGeom prst="flowChartConnector">
            <a:avLst/>
          </a:prstGeom>
          <a:solidFill>
            <a:schemeClr val="accent6"/>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순서도: 연결자 4"/>
          <p:cNvSpPr/>
          <p:nvPr/>
        </p:nvSpPr>
        <p:spPr>
          <a:xfrm>
            <a:off x="11097061" y="2791047"/>
            <a:ext cx="222247" cy="202129"/>
          </a:xfrm>
          <a:prstGeom prst="flowChartConnector">
            <a:avLst/>
          </a:prstGeom>
          <a:solidFill>
            <a:schemeClr val="accent6"/>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순서도: 연결자 5"/>
          <p:cNvSpPr/>
          <p:nvPr/>
        </p:nvSpPr>
        <p:spPr>
          <a:xfrm>
            <a:off x="11097061" y="3474160"/>
            <a:ext cx="222247" cy="202129"/>
          </a:xfrm>
          <a:prstGeom prst="flowChartConnector">
            <a:avLst/>
          </a:prstGeom>
          <a:solidFill>
            <a:schemeClr val="accent6"/>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26261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581462" y="1169521"/>
            <a:ext cx="9372601" cy="5788444"/>
          </a:xfrm>
          <a:prstGeom prst="rect">
            <a:avLst/>
          </a:prstGeom>
        </p:spPr>
        <p:txBody>
          <a:bodyPr wrap="square">
            <a:spAutoFit/>
          </a:bodyPr>
          <a:lstStyle/>
          <a:p>
            <a:pPr latinLnBrk="0"/>
            <a:r>
              <a:rPr lang="en-US" altLang="ko-KR" sz="1400" b="1" kern="0" dirty="0">
                <a:latin typeface="Verdana" panose="020B0604030504040204" pitchFamily="34" charset="0"/>
                <a:ea typeface="Verdana" panose="020B0604030504040204" pitchFamily="34" charset="0"/>
                <a:cs typeface="Arial Unicode MS" panose="020B0604020202020204" pitchFamily="50" charset="-127"/>
              </a:rPr>
              <a:t>Camera &amp; Image Analysis Application</a:t>
            </a:r>
            <a:endParaRPr lang="ko-KR" altLang="ko-KR" sz="900" kern="100" dirty="0">
              <a:latin typeface="Verdana" panose="020B0604030504040204" pitchFamily="34" charset="0"/>
              <a:ea typeface="Arial Unicode MS" panose="020B0604020202020204" pitchFamily="50" charset="-127"/>
              <a:cs typeface="Arial Unicode MS" panose="020B0604020202020204" pitchFamily="50" charset="-127"/>
            </a:endParaRPr>
          </a:p>
          <a:p>
            <a:pPr lvl="0" latinLnBrk="0"/>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1) Learning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Mode </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50000"/>
              </a:lnSpc>
            </a:pPr>
            <a:r>
              <a:rPr lang="en-US" altLang="ko-KR" sz="140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 Input person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name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from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‘User Display &amp; System Control Application’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who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is in front of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camera</a:t>
            </a:r>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50000"/>
              </a:lnSpc>
            </a:pP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ii. Get jpeg images and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save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them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to </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DB</a:t>
            </a:r>
          </a:p>
          <a:p>
            <a:pPr lvl="1"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0" latinLnBrk="0"/>
            <a:r>
              <a:rPr lang="en-US" altLang="ko-KR" sz="1400" dirty="0">
                <a:latin typeface="Verdana" panose="020B0604030504040204" pitchFamily="34" charset="0"/>
                <a:ea typeface="Verdana" panose="020B0604030504040204" pitchFamily="34" charset="0"/>
                <a:cs typeface="Arial Unicode MS" panose="020B0604020202020204" pitchFamily="50" charset="-127"/>
              </a:rPr>
              <a:t>2</a:t>
            </a:r>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 Run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Mode </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07000"/>
              </a:lnSpc>
              <a:spcAft>
                <a:spcPts val="800"/>
              </a:spcAft>
              <a:buSzPts val="1000"/>
              <a:tabLst>
                <a:tab pos="914400" algn="l"/>
              </a:tabLst>
            </a:pP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Capture jpeg from camera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nput</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 Analyze jpeg image and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generate recognition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result</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iii. Send the image and analyzed result to ‘User Display &amp; System Control Application’</a:t>
            </a:r>
          </a:p>
          <a:p>
            <a:pPr lvl="1" latinLnBrk="0"/>
            <a:endParaRPr lang="ko-KR" altLang="ko-KR" sz="1400" dirty="0" smtClean="0">
              <a:latin typeface="Verdana" panose="020B0604030504040204" pitchFamily="34" charset="0"/>
              <a:ea typeface="Arial Unicode MS" panose="020B0604020202020204" pitchFamily="50" charset="-127"/>
              <a:cs typeface="Arial Unicode MS" panose="020B0604020202020204" pitchFamily="50" charset="-127"/>
            </a:endParaRPr>
          </a:p>
          <a:p>
            <a:pPr lvl="0" latinLnBrk="0"/>
            <a:r>
              <a:rPr lang="en-US" altLang="ko-KR" sz="1400" dirty="0" smtClean="0">
                <a:latin typeface="Verdana" panose="020B0604030504040204" pitchFamily="34" charset="0"/>
                <a:ea typeface="Verdana" panose="020B0604030504040204" pitchFamily="34" charset="0"/>
                <a:cs typeface="Arial Unicode MS" panose="020B0604020202020204" pitchFamily="50" charset="-127"/>
              </a:rPr>
              <a:t>3) Test </a:t>
            </a:r>
            <a:r>
              <a:rPr lang="en-US" altLang="ko-KR" sz="1400" dirty="0">
                <a:latin typeface="Verdana" panose="020B0604030504040204" pitchFamily="34" charset="0"/>
                <a:ea typeface="Verdana" panose="020B0604030504040204" pitchFamily="34" charset="0"/>
                <a:cs typeface="Arial Unicode MS" panose="020B0604020202020204" pitchFamily="50" charset="-127"/>
              </a:rPr>
              <a:t>Run Mode </a:t>
            </a:r>
            <a:endParaRPr lang="en-US" altLang="ko-KR" sz="140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endParaRPr lang="ko-KR" altLang="ko-KR" sz="1400" dirty="0">
              <a:latin typeface="Verdana" panose="020B0604030504040204" pitchFamily="34" charset="0"/>
              <a:ea typeface="Arial Unicode MS" panose="020B0604020202020204" pitchFamily="50" charset="-127"/>
              <a:cs typeface="Arial Unicode MS" panose="020B0604020202020204" pitchFamily="50" charset="-127"/>
            </a:endParaRPr>
          </a:p>
          <a:p>
            <a:pPr lvl="1" latinLnBrk="0">
              <a:lnSpc>
                <a:spcPct val="107000"/>
              </a:lnSpc>
              <a:spcAft>
                <a:spcPts val="800"/>
              </a:spcAft>
              <a:buSzPts val="1000"/>
              <a:tabLst>
                <a:tab pos="914400" algn="l"/>
              </a:tabLst>
            </a:pP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Capture jpeg from a video file</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 Analyze jpeg and generate the recognition result</a:t>
            </a:r>
          </a:p>
          <a:p>
            <a:pPr lvl="1" latinLnBrk="0">
              <a:lnSpc>
                <a:spcPct val="107000"/>
              </a:lnSpc>
              <a:spcAft>
                <a:spcPts val="800"/>
              </a:spcAft>
              <a:buSzPts val="1000"/>
              <a:tabLst>
                <a:tab pos="9144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iii. Send the image and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analyzed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result to ‘User Display &amp; System Control Application’</a:t>
            </a:r>
          </a:p>
          <a:p>
            <a:pPr lvl="1" latinLnBrk="0">
              <a:lnSpc>
                <a:spcPct val="107000"/>
              </a:lnSpc>
              <a:spcAft>
                <a:spcPts val="800"/>
              </a:spcAft>
              <a:buSzPts val="1000"/>
              <a:tabLst>
                <a:tab pos="9144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4) User Authentication</a:t>
            </a:r>
          </a:p>
          <a:p>
            <a:pPr lvl="0"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Authenticate the user from ‘User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Display &amp; System Control Application</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t>
            </a:r>
          </a:p>
        </p:txBody>
      </p:sp>
      <p:pic>
        <p:nvPicPr>
          <p:cNvPr id="6" name="그림 5"/>
          <p:cNvPicPr>
            <a:picLocks noChangeAspect="1"/>
          </p:cNvPicPr>
          <p:nvPr/>
        </p:nvPicPr>
        <p:blipFill>
          <a:blip r:embed="rId2"/>
          <a:stretch>
            <a:fillRect/>
          </a:stretch>
        </p:blipFill>
        <p:spPr>
          <a:xfrm>
            <a:off x="9336232" y="3350510"/>
            <a:ext cx="2162477" cy="2333951"/>
          </a:xfrm>
          <a:prstGeom prst="rect">
            <a:avLst/>
          </a:prstGeom>
        </p:spPr>
      </p:pic>
      <p:sp>
        <p:nvSpPr>
          <p:cNvPr id="7"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Functional Requirements (I)</a:t>
            </a:r>
            <a:endParaRPr lang="ko-KR" altLang="en-US" sz="2000" b="1">
              <a:latin typeface="Verdana" panose="020B0604030504040204" pitchFamily="34" charset="0"/>
            </a:endParaRPr>
          </a:p>
        </p:txBody>
      </p:sp>
    </p:spTree>
    <p:extLst>
      <p:ext uri="{BB962C8B-B14F-4D97-AF65-F5344CB8AC3E}">
        <p14:creationId xmlns:p14="http://schemas.microsoft.com/office/powerpoint/2010/main" val="1601170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648497" y="1213144"/>
            <a:ext cx="9557790" cy="4986301"/>
          </a:xfrm>
          <a:prstGeom prst="rect">
            <a:avLst/>
          </a:prstGeom>
        </p:spPr>
        <p:txBody>
          <a:bodyPr wrap="square">
            <a:spAutoFit/>
          </a:bodyPr>
          <a:lstStyle/>
          <a:p>
            <a:pPr latinLnBrk="0">
              <a:lnSpc>
                <a:spcPct val="107000"/>
              </a:lnSpc>
              <a:spcAft>
                <a:spcPts val="800"/>
              </a:spcAft>
              <a:buSzPts val="1000"/>
              <a:tabLst>
                <a:tab pos="457200" algn="l"/>
              </a:tabLst>
            </a:pPr>
            <a:r>
              <a:rPr lang="en-US" altLang="ko-KR" sz="1400" b="1" kern="0" dirty="0">
                <a:latin typeface="Verdana" panose="020B0604030504040204" pitchFamily="34" charset="0"/>
                <a:ea typeface="Verdana" panose="020B0604030504040204" pitchFamily="34" charset="0"/>
                <a:cs typeface="Arial Unicode MS" panose="020B0604020202020204" pitchFamily="50" charset="-127"/>
              </a:rPr>
              <a:t>User Display &amp; System Control Application</a:t>
            </a:r>
            <a:endParaRPr lang="ko-KR" altLang="ko-KR" sz="900" kern="100">
              <a:latin typeface="Verdana" panose="020B0604030504040204" pitchFamily="34" charset="0"/>
              <a:ea typeface="Arial Unicode MS" panose="020B0604020202020204" pitchFamily="50" charset="-127"/>
              <a:cs typeface="Arial Unicode MS" panose="020B0604020202020204" pitchFamily="50" charset="-127"/>
            </a:endParaRPr>
          </a:p>
          <a:p>
            <a:pPr lvl="0"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4</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User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Authentication</a:t>
            </a:r>
          </a:p>
          <a:p>
            <a:pPr lvl="0"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Input ID and password to authenticate the user.</a:t>
            </a:r>
            <a:endParaRPr lang="en-US" altLang="ko-KR" sz="1400" kern="0" dirty="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5</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Operational Mode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Control</a:t>
            </a:r>
          </a:p>
          <a:p>
            <a:pPr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Select Learning/Run/Test Run mode</a:t>
            </a:r>
            <a:endParaRPr lang="en-US" altLang="ko-KR" sz="1400" kern="0" dirty="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6)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Communication Mode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Control</a:t>
            </a:r>
          </a:p>
          <a:p>
            <a:pPr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Select secure(TLS) /non-secure mode (Non-TLS)</a:t>
            </a:r>
          </a:p>
          <a:p>
            <a:pPr latinLnBrk="0">
              <a:lnSpc>
                <a:spcPct val="107000"/>
              </a:lnSpc>
              <a:spcAft>
                <a:spcPts val="800"/>
              </a:spcAft>
              <a:buSzPts val="1000"/>
              <a:tabLst>
                <a:tab pos="457200" algn="l"/>
              </a:tabLst>
            </a:pP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    ii. Input server IP address and port number</a:t>
            </a:r>
            <a:endParaRPr lang="en-US" altLang="ko-KR" sz="1400" kern="0" dirty="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endPar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endParaRPr>
          </a:p>
          <a:p>
            <a:pPr latinLnBrk="0">
              <a:lnSpc>
                <a:spcPct val="107000"/>
              </a:lnSpc>
              <a:spcAft>
                <a:spcPts val="800"/>
              </a:spcAft>
              <a:buSzPts val="1000"/>
              <a:tabLst>
                <a:tab pos="457200" algn="l"/>
              </a:tabLst>
            </a:pP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7</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 Receive Result and Display</a:t>
            </a:r>
            <a:endParaRPr lang="ko-KR" altLang="en-US" sz="1400" kern="0">
              <a:latin typeface="Verdana" panose="020B0604030504040204" pitchFamily="34" charset="0"/>
              <a:ea typeface="Arial Unicode MS" panose="020B0604020202020204" pitchFamily="50" charset="-127"/>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1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100" dirty="0" err="1" smtClean="0">
                <a:latin typeface="Verdana" panose="020B0604030504040204" pitchFamily="34" charset="0"/>
                <a:ea typeface="Verdana" panose="020B0604030504040204" pitchFamily="34" charset="0"/>
                <a:cs typeface="Arial Unicode MS" panose="020B0604020202020204" pitchFamily="50" charset="-127"/>
              </a:rPr>
              <a:t>i</a:t>
            </a:r>
            <a:r>
              <a:rPr lang="en-US" altLang="ko-KR" sz="1400" kern="100" dirty="0" smtClean="0">
                <a:latin typeface="Verdana" panose="020B0604030504040204" pitchFamily="34" charset="0"/>
                <a:ea typeface="Verdana" panose="020B0604030504040204" pitchFamily="34" charset="0"/>
                <a:cs typeface="Arial Unicode MS" panose="020B0604020202020204" pitchFamily="50" charset="-127"/>
              </a:rPr>
              <a:t>.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Display the image received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from ‘Camera &amp; Image Analysis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Application’</a:t>
            </a:r>
            <a:endParaRPr lang="en-US" altLang="ko-KR" sz="1400" kern="100" dirty="0">
              <a:latin typeface="Verdana" panose="020B0604030504040204" pitchFamily="34" charset="0"/>
              <a:ea typeface="Verdana" panose="020B0604030504040204" pitchFamily="34" charset="0"/>
              <a:cs typeface="Arial Unicode MS" panose="020B0604020202020204" pitchFamily="50" charset="-127"/>
            </a:endParaRPr>
          </a:p>
          <a:p>
            <a:pPr lvl="0" latinLnBrk="0">
              <a:lnSpc>
                <a:spcPct val="107000"/>
              </a:lnSpc>
              <a:spcAft>
                <a:spcPts val="800"/>
              </a:spcAft>
              <a:buSzPts val="1000"/>
              <a:tabLst>
                <a:tab pos="457200" algn="l"/>
              </a:tabLst>
            </a:pPr>
            <a:r>
              <a:rPr lang="en-US" altLang="ko-KR" sz="1400" kern="100" dirty="0" smtClean="0">
                <a:latin typeface="Verdana" panose="020B0604030504040204" pitchFamily="34" charset="0"/>
                <a:ea typeface="Verdana" panose="020B0604030504040204" pitchFamily="34" charset="0"/>
                <a:cs typeface="Arial Unicode MS" panose="020B0604020202020204" pitchFamily="50" charset="-127"/>
              </a:rPr>
              <a:t>     ii.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Display </a:t>
            </a:r>
            <a:r>
              <a:rPr lang="en-US" altLang="ko-KR" sz="1400" kern="0" dirty="0">
                <a:latin typeface="Verdana" panose="020B0604030504040204" pitchFamily="34" charset="0"/>
                <a:ea typeface="Verdana" panose="020B0604030504040204" pitchFamily="34" charset="0"/>
                <a:cs typeface="Arial Unicode MS" panose="020B0604020202020204" pitchFamily="50" charset="-127"/>
              </a:rPr>
              <a:t>recognition result on the </a:t>
            </a:r>
            <a:r>
              <a:rPr lang="en-US" altLang="ko-KR" sz="1400" kern="0" dirty="0" smtClean="0">
                <a:latin typeface="Verdana" panose="020B0604030504040204" pitchFamily="34" charset="0"/>
                <a:ea typeface="Verdana" panose="020B0604030504040204" pitchFamily="34" charset="0"/>
                <a:cs typeface="Arial Unicode MS" panose="020B0604020202020204" pitchFamily="50" charset="-127"/>
              </a:rPr>
              <a:t>image</a:t>
            </a:r>
            <a:endParaRPr lang="ko-KR" altLang="ko-KR" sz="1400" kern="100">
              <a:latin typeface="Verdana" panose="020B0604030504040204" pitchFamily="34" charset="0"/>
              <a:ea typeface="Arial Unicode MS" panose="020B0604020202020204" pitchFamily="50" charset="-127"/>
              <a:cs typeface="Arial Unicode MS" panose="020B0604020202020204" pitchFamily="50" charset="-127"/>
            </a:endParaRPr>
          </a:p>
        </p:txBody>
      </p:sp>
      <p:grpSp>
        <p:nvGrpSpPr>
          <p:cNvPr id="3" name="그룹 2"/>
          <p:cNvGrpSpPr/>
          <p:nvPr/>
        </p:nvGrpSpPr>
        <p:grpSpPr>
          <a:xfrm>
            <a:off x="6205604" y="2385400"/>
            <a:ext cx="5755928" cy="3013945"/>
            <a:chOff x="6102892" y="2205646"/>
            <a:chExt cx="5755928" cy="3013945"/>
          </a:xfrm>
        </p:grpSpPr>
        <p:sp>
          <p:nvSpPr>
            <p:cNvPr id="5" name="직사각형 4"/>
            <p:cNvSpPr/>
            <p:nvPr/>
          </p:nvSpPr>
          <p:spPr>
            <a:xfrm>
              <a:off x="6102892" y="2351927"/>
              <a:ext cx="5746403" cy="286766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6" name="직사각형 5"/>
            <p:cNvSpPr/>
            <p:nvPr/>
          </p:nvSpPr>
          <p:spPr>
            <a:xfrm>
              <a:off x="6112421" y="2205646"/>
              <a:ext cx="5746399" cy="26102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atin typeface="Verdana" panose="020B0604030504040204" pitchFamily="34" charset="0"/>
              </a:endParaRPr>
            </a:p>
          </p:txBody>
        </p:sp>
        <p:grpSp>
          <p:nvGrpSpPr>
            <p:cNvPr id="7" name="그룹 6"/>
            <p:cNvGrpSpPr/>
            <p:nvPr/>
          </p:nvGrpSpPr>
          <p:grpSpPr>
            <a:xfrm>
              <a:off x="11062457" y="2276475"/>
              <a:ext cx="700917" cy="160019"/>
              <a:chOff x="6287903" y="1132484"/>
              <a:chExt cx="820476" cy="197644"/>
            </a:xfrm>
          </p:grpSpPr>
          <p:sp>
            <p:nvSpPr>
              <p:cNvPr id="35" name="직사각형 34"/>
              <p:cNvSpPr/>
              <p:nvPr/>
            </p:nvSpPr>
            <p:spPr>
              <a:xfrm>
                <a:off x="6655837" y="1167780"/>
                <a:ext cx="132631" cy="12705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36" name="곱셈 기호 35"/>
              <p:cNvSpPr/>
              <p:nvPr/>
            </p:nvSpPr>
            <p:spPr>
              <a:xfrm>
                <a:off x="6910735" y="1132484"/>
                <a:ext cx="197644" cy="197644"/>
              </a:xfrm>
              <a:prstGeom prst="mathMultiply">
                <a:avLst>
                  <a:gd name="adj1" fmla="val 629"/>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cxnSp>
            <p:nvCxnSpPr>
              <p:cNvPr id="37" name="직선 연결선 36"/>
              <p:cNvCxnSpPr/>
              <p:nvPr/>
            </p:nvCxnSpPr>
            <p:spPr>
              <a:xfrm>
                <a:off x="6287903" y="1231306"/>
                <a:ext cx="18671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Picture 2" descr="인공지능과 AI를 활용한 안면 인식기술 | SAS KORE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9528" y="2612324"/>
              <a:ext cx="2925172" cy="24119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직사각형 8"/>
            <p:cNvSpPr/>
            <p:nvPr/>
          </p:nvSpPr>
          <p:spPr>
            <a:xfrm>
              <a:off x="6254836" y="2225013"/>
              <a:ext cx="877961" cy="261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200" b="1" dirty="0" smtClean="0">
                  <a:solidFill>
                    <a:schemeClr val="tx1"/>
                  </a:solidFill>
                  <a:latin typeface="Verdana" panose="020B0604030504040204" pitchFamily="34" charset="0"/>
                  <a:ea typeface="Verdana" panose="020B0604030504040204" pitchFamily="34" charset="0"/>
                </a:rPr>
                <a:t>TEAM 2</a:t>
              </a:r>
              <a:endParaRPr lang="ko-KR" altLang="en-US" sz="1200" b="1" dirty="0">
                <a:solidFill>
                  <a:schemeClr val="tx1"/>
                </a:solidFill>
                <a:latin typeface="Verdana" panose="020B0604030504040204" pitchFamily="34" charset="0"/>
              </a:endParaRPr>
            </a:p>
          </p:txBody>
        </p:sp>
        <p:grpSp>
          <p:nvGrpSpPr>
            <p:cNvPr id="10" name="그룹 9"/>
            <p:cNvGrpSpPr/>
            <p:nvPr/>
          </p:nvGrpSpPr>
          <p:grpSpPr>
            <a:xfrm>
              <a:off x="9566582" y="3373538"/>
              <a:ext cx="140625" cy="134401"/>
              <a:chOff x="4941455" y="2582995"/>
              <a:chExt cx="138545" cy="139716"/>
            </a:xfrm>
          </p:grpSpPr>
          <p:sp>
            <p:nvSpPr>
              <p:cNvPr id="32" name="직사각형 31"/>
              <p:cNvSpPr/>
              <p:nvPr/>
            </p:nvSpPr>
            <p:spPr>
              <a:xfrm>
                <a:off x="4941455" y="2582995"/>
                <a:ext cx="138545" cy="139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33" name="뺄셈 기호 32"/>
              <p:cNvSpPr/>
              <p:nvPr/>
            </p:nvSpPr>
            <p:spPr>
              <a:xfrm rot="2581690">
                <a:off x="4952515" y="2621592"/>
                <a:ext cx="84097" cy="69850"/>
              </a:xfrm>
              <a:prstGeom prst="mathMinus">
                <a:avLst/>
              </a:prstGeom>
              <a:solidFill>
                <a:schemeClr val="tx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34" name="뺄셈 기호 33"/>
              <p:cNvSpPr/>
              <p:nvPr/>
            </p:nvSpPr>
            <p:spPr>
              <a:xfrm rot="18900000">
                <a:off x="4989171" y="2621754"/>
                <a:ext cx="83668" cy="69850"/>
              </a:xfrm>
              <a:prstGeom prst="mathMinus">
                <a:avLst/>
              </a:prstGeom>
              <a:solidFill>
                <a:schemeClr val="tx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grpSp>
        <p:sp>
          <p:nvSpPr>
            <p:cNvPr id="11" name="직사각형 10"/>
            <p:cNvSpPr/>
            <p:nvPr/>
          </p:nvSpPr>
          <p:spPr>
            <a:xfrm>
              <a:off x="9753099" y="3335119"/>
              <a:ext cx="202124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Secure Mode</a:t>
              </a:r>
              <a:endParaRPr lang="ko-KR" altLang="en-US" sz="1000" dirty="0">
                <a:solidFill>
                  <a:schemeClr val="tx1"/>
                </a:solidFill>
                <a:latin typeface="Verdana" panose="020B0604030504040204" pitchFamily="34" charset="0"/>
              </a:endParaRPr>
            </a:p>
          </p:txBody>
        </p:sp>
        <p:sp>
          <p:nvSpPr>
            <p:cNvPr id="12" name="직사각형 11"/>
            <p:cNvSpPr/>
            <p:nvPr/>
          </p:nvSpPr>
          <p:spPr>
            <a:xfrm>
              <a:off x="9536852" y="3677341"/>
              <a:ext cx="2302918" cy="1029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3" name="타원 12"/>
            <p:cNvSpPr/>
            <p:nvPr/>
          </p:nvSpPr>
          <p:spPr>
            <a:xfrm>
              <a:off x="9615250" y="3747174"/>
              <a:ext cx="140625" cy="133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4" name="타원 13"/>
            <p:cNvSpPr/>
            <p:nvPr/>
          </p:nvSpPr>
          <p:spPr>
            <a:xfrm>
              <a:off x="9602285" y="4202662"/>
              <a:ext cx="140625" cy="133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5" name="타원 14"/>
            <p:cNvSpPr/>
            <p:nvPr/>
          </p:nvSpPr>
          <p:spPr>
            <a:xfrm>
              <a:off x="9601301" y="4505394"/>
              <a:ext cx="140625" cy="133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6" name="타원 15"/>
            <p:cNvSpPr/>
            <p:nvPr/>
          </p:nvSpPr>
          <p:spPr>
            <a:xfrm>
              <a:off x="9652958" y="425065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Verdana" panose="020B0604030504040204" pitchFamily="34" charset="0"/>
              </a:endParaRPr>
            </a:p>
          </p:txBody>
        </p:sp>
        <p:sp>
          <p:nvSpPr>
            <p:cNvPr id="17" name="직사각형 16"/>
            <p:cNvSpPr/>
            <p:nvPr/>
          </p:nvSpPr>
          <p:spPr>
            <a:xfrm>
              <a:off x="9695949" y="3695128"/>
              <a:ext cx="1241251" cy="248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Learning Mode</a:t>
              </a:r>
              <a:endParaRPr lang="ko-KR" altLang="en-US" sz="1000" dirty="0">
                <a:solidFill>
                  <a:schemeClr val="tx1"/>
                </a:solidFill>
                <a:latin typeface="Verdana" panose="020B0604030504040204" pitchFamily="34" charset="0"/>
              </a:endParaRPr>
            </a:p>
          </p:txBody>
        </p:sp>
        <p:sp>
          <p:nvSpPr>
            <p:cNvPr id="18" name="직사각형 17"/>
            <p:cNvSpPr/>
            <p:nvPr/>
          </p:nvSpPr>
          <p:spPr>
            <a:xfrm>
              <a:off x="9678632" y="4162469"/>
              <a:ext cx="974603" cy="274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Run Mode</a:t>
              </a:r>
              <a:endParaRPr lang="ko-KR" altLang="en-US" sz="1000" dirty="0">
                <a:solidFill>
                  <a:schemeClr val="tx1"/>
                </a:solidFill>
                <a:latin typeface="Verdana" panose="020B0604030504040204" pitchFamily="34" charset="0"/>
              </a:endParaRPr>
            </a:p>
          </p:txBody>
        </p:sp>
        <p:sp>
          <p:nvSpPr>
            <p:cNvPr id="19" name="직사각형 18"/>
            <p:cNvSpPr/>
            <p:nvPr/>
          </p:nvSpPr>
          <p:spPr>
            <a:xfrm>
              <a:off x="9745307" y="4492271"/>
              <a:ext cx="1134859" cy="18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Test Run Mode</a:t>
              </a:r>
              <a:endParaRPr lang="ko-KR" altLang="en-US" sz="1000" dirty="0">
                <a:solidFill>
                  <a:schemeClr val="tx1"/>
                </a:solidFill>
                <a:latin typeface="Verdana" panose="020B0604030504040204" pitchFamily="34" charset="0"/>
              </a:endParaRPr>
            </a:p>
          </p:txBody>
        </p:sp>
        <p:sp>
          <p:nvSpPr>
            <p:cNvPr id="20" name="직사각형 19"/>
            <p:cNvSpPr/>
            <p:nvPr/>
          </p:nvSpPr>
          <p:spPr>
            <a:xfrm>
              <a:off x="9914868" y="2712673"/>
              <a:ext cx="678769" cy="19789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600" dirty="0" smtClean="0">
                  <a:solidFill>
                    <a:schemeClr val="tx1"/>
                  </a:solidFill>
                  <a:latin typeface="Verdana" panose="020B0604030504040204" pitchFamily="34" charset="0"/>
                  <a:ea typeface="Verdana" panose="020B0604030504040204" pitchFamily="34" charset="0"/>
                </a:rPr>
                <a:t>192.168.0.8</a:t>
              </a:r>
              <a:endParaRPr lang="ko-KR" altLang="en-US" sz="600" dirty="0">
                <a:solidFill>
                  <a:schemeClr val="tx1"/>
                </a:solidFill>
                <a:latin typeface="Verdana" panose="020B0604030504040204" pitchFamily="34" charset="0"/>
              </a:endParaRPr>
            </a:p>
          </p:txBody>
        </p:sp>
        <p:sp>
          <p:nvSpPr>
            <p:cNvPr id="21" name="직사각형 20"/>
            <p:cNvSpPr/>
            <p:nvPr/>
          </p:nvSpPr>
          <p:spPr>
            <a:xfrm>
              <a:off x="9446040" y="2712673"/>
              <a:ext cx="52743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IP    :</a:t>
              </a:r>
              <a:endParaRPr lang="ko-KR" altLang="en-US" sz="1000" dirty="0">
                <a:solidFill>
                  <a:schemeClr val="tx1"/>
                </a:solidFill>
                <a:latin typeface="Verdana" panose="020B0604030504040204" pitchFamily="34" charset="0"/>
              </a:endParaRPr>
            </a:p>
          </p:txBody>
        </p:sp>
        <p:sp>
          <p:nvSpPr>
            <p:cNvPr id="22" name="직사각형 21"/>
            <p:cNvSpPr/>
            <p:nvPr/>
          </p:nvSpPr>
          <p:spPr>
            <a:xfrm>
              <a:off x="9914868" y="3001285"/>
              <a:ext cx="657535" cy="171791"/>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8008</a:t>
              </a:r>
              <a:endParaRPr lang="ko-KR" altLang="en-US" sz="900" dirty="0">
                <a:solidFill>
                  <a:schemeClr val="tx1"/>
                </a:solidFill>
                <a:latin typeface="Verdana" panose="020B0604030504040204" pitchFamily="34" charset="0"/>
              </a:endParaRPr>
            </a:p>
          </p:txBody>
        </p:sp>
        <p:sp>
          <p:nvSpPr>
            <p:cNvPr id="23" name="직사각형 22"/>
            <p:cNvSpPr/>
            <p:nvPr/>
          </p:nvSpPr>
          <p:spPr>
            <a:xfrm>
              <a:off x="9446039" y="3001285"/>
              <a:ext cx="52743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PORT:</a:t>
              </a:r>
              <a:endParaRPr lang="ko-KR" altLang="en-US" sz="1000" dirty="0">
                <a:solidFill>
                  <a:schemeClr val="tx1"/>
                </a:solidFill>
                <a:latin typeface="Verdana" panose="020B0604030504040204" pitchFamily="34" charset="0"/>
              </a:endParaRPr>
            </a:p>
          </p:txBody>
        </p:sp>
        <p:sp>
          <p:nvSpPr>
            <p:cNvPr id="24" name="직사각형 23"/>
            <p:cNvSpPr/>
            <p:nvPr/>
          </p:nvSpPr>
          <p:spPr>
            <a:xfrm>
              <a:off x="9565427" y="4797983"/>
              <a:ext cx="2223536" cy="2078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Connect</a:t>
              </a:r>
              <a:endParaRPr lang="ko-KR" altLang="en-US" sz="1000" dirty="0">
                <a:solidFill>
                  <a:schemeClr val="tx1"/>
                </a:solidFill>
                <a:latin typeface="Verdana" panose="020B0604030504040204" pitchFamily="34" charset="0"/>
              </a:endParaRPr>
            </a:p>
          </p:txBody>
        </p:sp>
        <p:sp>
          <p:nvSpPr>
            <p:cNvPr id="25" name="직사각형 24"/>
            <p:cNvSpPr/>
            <p:nvPr/>
          </p:nvSpPr>
          <p:spPr>
            <a:xfrm>
              <a:off x="10344652" y="3961469"/>
              <a:ext cx="717806" cy="18955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err="1" smtClean="0">
                  <a:solidFill>
                    <a:schemeClr val="tx1"/>
                  </a:solidFill>
                  <a:latin typeface="Verdana" panose="020B0604030504040204" pitchFamily="34" charset="0"/>
                  <a:ea typeface="Verdana" panose="020B0604030504040204" pitchFamily="34" charset="0"/>
                </a:rPr>
                <a:t>Mahsa</a:t>
              </a:r>
              <a:endParaRPr lang="ko-KR" altLang="en-US" sz="1000" dirty="0">
                <a:solidFill>
                  <a:schemeClr val="tx1"/>
                </a:solidFill>
                <a:latin typeface="Verdana" panose="020B0604030504040204" pitchFamily="34" charset="0"/>
              </a:endParaRPr>
            </a:p>
          </p:txBody>
        </p:sp>
        <p:sp>
          <p:nvSpPr>
            <p:cNvPr id="26" name="직사각형 25"/>
            <p:cNvSpPr/>
            <p:nvPr/>
          </p:nvSpPr>
          <p:spPr>
            <a:xfrm>
              <a:off x="9779645" y="3936617"/>
              <a:ext cx="62411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NAME:</a:t>
              </a:r>
              <a:endParaRPr lang="ko-KR" altLang="en-US" sz="1000" dirty="0">
                <a:solidFill>
                  <a:schemeClr val="tx1"/>
                </a:solidFill>
                <a:latin typeface="Verdana" panose="020B0604030504040204" pitchFamily="34" charset="0"/>
              </a:endParaRPr>
            </a:p>
          </p:txBody>
        </p:sp>
        <p:sp>
          <p:nvSpPr>
            <p:cNvPr id="27" name="직사각형 26"/>
            <p:cNvSpPr/>
            <p:nvPr/>
          </p:nvSpPr>
          <p:spPr>
            <a:xfrm>
              <a:off x="11086420" y="3985666"/>
              <a:ext cx="717284" cy="1520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Confirm</a:t>
              </a:r>
              <a:endParaRPr lang="ko-KR" altLang="en-US" sz="900" dirty="0">
                <a:solidFill>
                  <a:schemeClr val="tx1"/>
                </a:solidFill>
                <a:latin typeface="Verdana" panose="020B0604030504040204" pitchFamily="34" charset="0"/>
              </a:endParaRPr>
            </a:p>
          </p:txBody>
        </p:sp>
        <p:sp>
          <p:nvSpPr>
            <p:cNvPr id="28" name="직사각형 27"/>
            <p:cNvSpPr/>
            <p:nvPr/>
          </p:nvSpPr>
          <p:spPr>
            <a:xfrm>
              <a:off x="11062466" y="2712672"/>
              <a:ext cx="700907" cy="22985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admin</a:t>
              </a:r>
              <a:endParaRPr lang="ko-KR" altLang="en-US" sz="1000" dirty="0">
                <a:solidFill>
                  <a:schemeClr val="tx1"/>
                </a:solidFill>
                <a:latin typeface="Verdana" panose="020B0604030504040204" pitchFamily="34" charset="0"/>
              </a:endParaRPr>
            </a:p>
          </p:txBody>
        </p:sp>
        <p:sp>
          <p:nvSpPr>
            <p:cNvPr id="29" name="직사각형 28"/>
            <p:cNvSpPr/>
            <p:nvPr/>
          </p:nvSpPr>
          <p:spPr>
            <a:xfrm>
              <a:off x="10593638" y="2712673"/>
              <a:ext cx="527432"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ID  :</a:t>
              </a:r>
              <a:endParaRPr lang="ko-KR" altLang="en-US" sz="1000" dirty="0">
                <a:solidFill>
                  <a:schemeClr val="tx1"/>
                </a:solidFill>
                <a:latin typeface="Verdana" panose="020B0604030504040204" pitchFamily="34" charset="0"/>
              </a:endParaRPr>
            </a:p>
          </p:txBody>
        </p:sp>
        <p:sp>
          <p:nvSpPr>
            <p:cNvPr id="30" name="직사각형 29"/>
            <p:cNvSpPr/>
            <p:nvPr/>
          </p:nvSpPr>
          <p:spPr>
            <a:xfrm>
              <a:off x="11062466" y="3001285"/>
              <a:ext cx="700908" cy="16008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1000" dirty="0" smtClean="0">
                  <a:solidFill>
                    <a:schemeClr val="tx1"/>
                  </a:solidFill>
                  <a:latin typeface="Verdana" panose="020B0604030504040204" pitchFamily="34" charset="0"/>
                  <a:ea typeface="Verdana" panose="020B0604030504040204" pitchFamily="34" charset="0"/>
                </a:rPr>
                <a:t>*****</a:t>
              </a:r>
              <a:endParaRPr lang="ko-KR" altLang="en-US" sz="1000" dirty="0">
                <a:solidFill>
                  <a:schemeClr val="tx1"/>
                </a:solidFill>
                <a:latin typeface="Verdana" panose="020B0604030504040204" pitchFamily="34" charset="0"/>
              </a:endParaRPr>
            </a:p>
          </p:txBody>
        </p:sp>
        <p:sp>
          <p:nvSpPr>
            <p:cNvPr id="31" name="직사각형 30"/>
            <p:cNvSpPr/>
            <p:nvPr/>
          </p:nvSpPr>
          <p:spPr>
            <a:xfrm>
              <a:off x="10593638" y="3001285"/>
              <a:ext cx="475868" cy="214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000" dirty="0" smtClean="0">
                  <a:solidFill>
                    <a:schemeClr val="tx1"/>
                  </a:solidFill>
                  <a:latin typeface="Verdana" panose="020B0604030504040204" pitchFamily="34" charset="0"/>
                  <a:ea typeface="Verdana" panose="020B0604030504040204" pitchFamily="34" charset="0"/>
                </a:rPr>
                <a:t>PW :</a:t>
              </a:r>
              <a:endParaRPr lang="ko-KR" altLang="en-US" sz="1000" dirty="0">
                <a:solidFill>
                  <a:schemeClr val="tx1"/>
                </a:solidFill>
                <a:latin typeface="Verdana" panose="020B0604030504040204" pitchFamily="34" charset="0"/>
              </a:endParaRPr>
            </a:p>
          </p:txBody>
        </p:sp>
      </p:grpSp>
      <p:sp>
        <p:nvSpPr>
          <p:cNvPr id="38"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Functional Requirements (II)</a:t>
            </a:r>
            <a:endParaRPr lang="ko-KR" altLang="en-US" sz="2000" b="1" dirty="0">
              <a:latin typeface="Verdana" panose="020B0604030504040204" pitchFamily="34" charset="0"/>
            </a:endParaRPr>
          </a:p>
        </p:txBody>
      </p:sp>
      <p:sp>
        <p:nvSpPr>
          <p:cNvPr id="39" name="직사각형 38"/>
          <p:cNvSpPr/>
          <p:nvPr/>
        </p:nvSpPr>
        <p:spPr>
          <a:xfrm>
            <a:off x="11189999" y="3952875"/>
            <a:ext cx="725776" cy="16567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900" dirty="0" smtClean="0">
                <a:solidFill>
                  <a:schemeClr val="tx1"/>
                </a:solidFill>
                <a:latin typeface="Verdana" panose="020B0604030504040204" pitchFamily="34" charset="0"/>
                <a:ea typeface="Verdana" panose="020B0604030504040204" pitchFamily="34" charset="0"/>
              </a:rPr>
              <a:t>Capture</a:t>
            </a:r>
            <a:endParaRPr lang="ko-KR" altLang="en-US" sz="9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1272194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Security Requirements (SQUARE-Lite)</a:t>
            </a:r>
            <a:endParaRPr lang="ko-KR" altLang="en-US" sz="2000" b="1" dirty="0">
              <a:latin typeface="Verdana" panose="020B0604030504040204" pitchFamily="34" charset="0"/>
            </a:endParaRPr>
          </a:p>
        </p:txBody>
      </p:sp>
      <p:sp>
        <p:nvSpPr>
          <p:cNvPr id="3" name="직사각형 2"/>
          <p:cNvSpPr/>
          <p:nvPr/>
        </p:nvSpPr>
        <p:spPr>
          <a:xfrm>
            <a:off x="729416" y="890260"/>
            <a:ext cx="9889402" cy="763927"/>
          </a:xfrm>
          <a:prstGeom prst="rect">
            <a:avLst/>
          </a:prstGeom>
        </p:spPr>
        <p:txBody>
          <a:bodyPr wrap="square">
            <a:spAutoFit/>
          </a:bodyPr>
          <a:lstStyle/>
          <a:p>
            <a:pPr marL="342900" indent="-342900" algn="just">
              <a:lnSpc>
                <a:spcPct val="107000"/>
              </a:lnSpc>
              <a:spcAft>
                <a:spcPts val="800"/>
              </a:spcAft>
              <a:buAutoNum type="arabicPeriod"/>
            </a:pPr>
            <a:r>
              <a:rPr lang="en-US" altLang="ko-KR" dirty="0" smtClean="0">
                <a:latin typeface="Verdana" panose="020B0604030504040204" pitchFamily="34" charset="0"/>
                <a:ea typeface="Verdana" panose="020B0604030504040204" pitchFamily="34" charset="0"/>
                <a:cs typeface="Arial Unicode MS" panose="020B0604020202020204" pitchFamily="50" charset="-127"/>
              </a:rPr>
              <a:t>Agree </a:t>
            </a:r>
            <a:r>
              <a:rPr lang="en-US" altLang="ko-KR" dirty="0">
                <a:latin typeface="Verdana" panose="020B0604030504040204" pitchFamily="34" charset="0"/>
                <a:ea typeface="Verdana" panose="020B0604030504040204" pitchFamily="34" charset="0"/>
                <a:cs typeface="Arial Unicode MS" panose="020B0604020202020204" pitchFamily="50" charset="-127"/>
              </a:rPr>
              <a:t>on </a:t>
            </a:r>
            <a:r>
              <a:rPr lang="en-US" altLang="ko-KR" dirty="0" smtClean="0">
                <a:latin typeface="Verdana" panose="020B0604030504040204" pitchFamily="34" charset="0"/>
                <a:ea typeface="Verdana" panose="020B0604030504040204" pitchFamily="34" charset="0"/>
                <a:cs typeface="Arial Unicode MS" panose="020B0604020202020204" pitchFamily="50" charset="-127"/>
              </a:rPr>
              <a:t>Definition</a:t>
            </a:r>
          </a:p>
          <a:p>
            <a:pPr marL="342900" indent="-342900" algn="just">
              <a:lnSpc>
                <a:spcPct val="107000"/>
              </a:lnSpc>
              <a:spcAft>
                <a:spcPts val="800"/>
              </a:spcAft>
              <a:buAutoNum type="arabicPeriod"/>
            </a:pPr>
            <a:endParaRPr lang="en-US" altLang="ko-KR" dirty="0" smtClean="0">
              <a:latin typeface="Verdana" panose="020B0604030504040204" pitchFamily="34" charset="0"/>
              <a:ea typeface="Verdana" panose="020B0604030504040204" pitchFamily="34" charset="0"/>
            </a:endParaRPr>
          </a:p>
        </p:txBody>
      </p:sp>
      <p:graphicFrame>
        <p:nvGraphicFramePr>
          <p:cNvPr id="5" name="표 4"/>
          <p:cNvGraphicFramePr>
            <a:graphicFrameLocks noGrp="1"/>
          </p:cNvGraphicFramePr>
          <p:nvPr>
            <p:extLst>
              <p:ext uri="{D42A27DB-BD31-4B8C-83A1-F6EECF244321}">
                <p14:modId xmlns:p14="http://schemas.microsoft.com/office/powerpoint/2010/main" val="3750250286"/>
              </p:ext>
            </p:extLst>
          </p:nvPr>
        </p:nvGraphicFramePr>
        <p:xfrm>
          <a:off x="516048" y="1487278"/>
          <a:ext cx="11063334" cy="5094475"/>
        </p:xfrm>
        <a:graphic>
          <a:graphicData uri="http://schemas.openxmlformats.org/drawingml/2006/table">
            <a:tbl>
              <a:tblPr firstRow="1" firstCol="1" bandRow="1">
                <a:tableStyleId>{5C22544A-7EE6-4342-B048-85BDC9FD1C3A}</a:tableStyleId>
              </a:tblPr>
              <a:tblGrid>
                <a:gridCol w="2081124"/>
                <a:gridCol w="8982210"/>
              </a:tblGrid>
              <a:tr h="225054">
                <a:tc>
                  <a:txBody>
                    <a:bodyPr/>
                    <a:lstStyle/>
                    <a:p>
                      <a:pPr algn="just" latinLnBrk="1">
                        <a:lnSpc>
                          <a:spcPct val="107000"/>
                        </a:lnSpc>
                        <a:spcAft>
                          <a:spcPts val="0"/>
                        </a:spcAft>
                      </a:pPr>
                      <a:r>
                        <a:rPr lang="en-US" sz="1200" b="1"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Terms</a:t>
                      </a:r>
                      <a:endParaRPr lang="ko-KR" sz="1200" b="1"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Definition</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71264">
                <a:tc>
                  <a:txBody>
                    <a:bodyPr/>
                    <a:lstStyle/>
                    <a:p>
                      <a:pPr algn="just" latinLnBrk="1">
                        <a:lnSpc>
                          <a:spcPct val="107000"/>
                        </a:lnSpc>
                        <a:spcAft>
                          <a:spcPts val="80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TLS</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80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Transport Layer Security</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algn="just" latinLnBrk="1">
                        <a:lnSpc>
                          <a:spcPct val="107000"/>
                        </a:lnSpc>
                        <a:spcAft>
                          <a:spcPts val="80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TLS is a cryptographic protocol designed to provide communications security over a computer network.</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2447">
                <a:tc>
                  <a:txBody>
                    <a:bodyPr/>
                    <a:lstStyle/>
                    <a:p>
                      <a:pPr algn="just" latinLnBrk="1">
                        <a:lnSpc>
                          <a:spcPct val="107000"/>
                        </a:lnSpc>
                        <a:spcAft>
                          <a:spcPts val="0"/>
                        </a:spcAft>
                      </a:pPr>
                      <a:r>
                        <a:rPr lang="en-US" sz="1200" b="0" kern="10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SSL</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This secure protocol developed for sending information securely over the Internet.</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4595">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Sensitive data</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Sensitive data is defined as any information that is protected against unwarranted disclosure. Protection of data may be required for legal or ethical reasons, for issues pertaining to personal privacy, or for proprietary considerations.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marL="342900" lvl="0" indent="-342900" algn="just" latinLnBrk="1">
                        <a:lnSpc>
                          <a:spcPct val="107000"/>
                        </a:lnSpc>
                        <a:spcAft>
                          <a:spcPts val="0"/>
                        </a:spcAft>
                        <a:buFont typeface="Wingdings" panose="05000000000000000000" pitchFamily="2" charset="2"/>
                        <a:buChar char=""/>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Human data: e.g. health, genetic and personal information, data that may identify a person</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marL="342900" lvl="0" indent="-342900" algn="just" latinLnBrk="1">
                        <a:lnSpc>
                          <a:spcPct val="107000"/>
                        </a:lnSpc>
                        <a:spcAft>
                          <a:spcPts val="0"/>
                        </a:spcAft>
                        <a:buFont typeface="Wingdings" panose="05000000000000000000" pitchFamily="2" charset="2"/>
                        <a:buChar char=""/>
                      </a:pPr>
                      <a:r>
                        <a:rPr lang="en-US" sz="1200" kern="100" dirty="0" smtClean="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Ecological </a:t>
                      </a: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data: e.g. location of endangered species or other conservation efforts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p>
                      <a:pPr marL="342900" lvl="0" indent="-342900" algn="just" latinLnBrk="1">
                        <a:lnSpc>
                          <a:spcPct val="107000"/>
                        </a:lnSpc>
                        <a:spcAft>
                          <a:spcPts val="0"/>
                        </a:spcAft>
                        <a:buFont typeface="Wingdings" panose="05000000000000000000" pitchFamily="2" charset="2"/>
                        <a:buChar char=""/>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Confidential data: e.g. trade secrets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086">
                <a:tc>
                  <a:txBody>
                    <a:bodyPr/>
                    <a:lstStyle/>
                    <a:p>
                      <a:pPr algn="just" latinLnBrk="1">
                        <a:lnSpc>
                          <a:spcPct val="107000"/>
                        </a:lnSpc>
                        <a:spcAft>
                          <a:spcPts val="0"/>
                        </a:spcAft>
                      </a:pPr>
                      <a:r>
                        <a:rPr lang="en-US" altLang="ko-KR" sz="1200" b="0" kern="100" dirty="0" smtClean="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PII</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just" latinLnBrk="1">
                        <a:lnSpc>
                          <a:spcPct val="107000"/>
                        </a:lnSpc>
                        <a:spcAft>
                          <a:spcPts val="0"/>
                        </a:spcAft>
                        <a:buFont typeface="Wingdings" panose="05000000000000000000" pitchFamily="2" charset="2"/>
                        <a:buNone/>
                      </a:pPr>
                      <a:r>
                        <a:rPr lang="en-US" altLang="ko-KR" sz="1200" kern="100" dirty="0" smtClean="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Personally Identifiable Information</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7880">
                <a:tc>
                  <a:txBody>
                    <a:bodyPr/>
                    <a:lstStyle/>
                    <a:p>
                      <a:pPr algn="just" latinLnBrk="1">
                        <a:lnSpc>
                          <a:spcPct val="107000"/>
                        </a:lnSpc>
                        <a:spcAft>
                          <a:spcPts val="0"/>
                        </a:spcAft>
                      </a:pPr>
                      <a:r>
                        <a:rPr lang="en-US" altLang="ko-KR" sz="1200" b="0" kern="100" dirty="0" smtClean="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GSS</a:t>
                      </a:r>
                      <a:endParaRPr lang="ko-KR" sz="1200" b="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Gate</a:t>
                      </a:r>
                      <a:r>
                        <a:rPr lang="en-US" altLang="ko-KR" sz="1200" kern="0" baseline="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 System Server (</a:t>
                      </a:r>
                      <a:r>
                        <a:rPr lang="en-US" altLang="ko-KR" sz="1200" kern="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Camera &amp; Image Analysis Application.)</a:t>
                      </a:r>
                      <a:endParaRPr lang="ko-KR" altLang="ko-KR" sz="1200" kern="100" smtClean="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p>
                      <a:pPr algn="just" latinLnBrk="1">
                        <a:lnSpc>
                          <a:spcPct val="107000"/>
                        </a:lnSpc>
                        <a:spcAft>
                          <a:spcPts val="0"/>
                        </a:spcAft>
                      </a:pP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0651">
                <a:tc>
                  <a:txBody>
                    <a:bodyPr/>
                    <a:lstStyle/>
                    <a:p>
                      <a:pPr algn="just" latinLnBrk="1">
                        <a:lnSpc>
                          <a:spcPct val="107000"/>
                        </a:lnSpc>
                        <a:spcAft>
                          <a:spcPts val="0"/>
                        </a:spcAft>
                      </a:pPr>
                      <a:r>
                        <a:rPr lang="en-US" altLang="ko-KR" sz="1200" b="0" kern="100" dirty="0" smtClean="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GSC</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dirty="0" smtClean="0">
                          <a:solidFill>
                            <a:schemeClr val="tx1"/>
                          </a:solidFill>
                          <a:latin typeface="Verdana" panose="020B0604030504040204" pitchFamily="34" charset="0"/>
                          <a:ea typeface="Verdana" panose="020B0604030504040204" pitchFamily="34" charset="0"/>
                          <a:cs typeface="Arial Unicode MS" panose="020B0604020202020204" pitchFamily="50" charset="-127"/>
                        </a:rPr>
                        <a:t>Gate System Client (User Display &amp; System Control Application.)</a:t>
                      </a:r>
                      <a:endParaRPr lang="ko-KR" altLang="en-US" sz="1200" smtClean="0">
                        <a:solidFill>
                          <a:schemeClr val="tx1"/>
                        </a:solidFill>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2447">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Certificate</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Electronic credentials that bind the identity of the certificate owner to a pair of electronic encryption keys.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781">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Vulnerability</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openness to attack or hurt, either physically or in other ways</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635">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Communication Channel</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A communication channel refers either to a physical transmission medium such as a wire, or to a logical connection over a multiplexed medium such as a radio channel in telecommunications and computer networking.</a:t>
                      </a:r>
                      <a:endParaRPr lang="ko-KR" sz="120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635">
                <a:tc>
                  <a:txBody>
                    <a:bodyPr/>
                    <a:lstStyle/>
                    <a:p>
                      <a:pPr algn="just" latinLnBrk="1">
                        <a:lnSpc>
                          <a:spcPct val="107000"/>
                        </a:lnSpc>
                        <a:spcAft>
                          <a:spcPts val="0"/>
                        </a:spcAft>
                      </a:pPr>
                      <a:r>
                        <a:rPr lang="en-US" sz="1200" b="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Tampering</a:t>
                      </a:r>
                      <a:endParaRPr lang="ko-KR" sz="1200" b="0" kern="10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latinLnBrk="1">
                        <a:lnSpc>
                          <a:spcPct val="107000"/>
                        </a:lnSpc>
                        <a:spcAft>
                          <a:spcPts val="0"/>
                        </a:spcAft>
                      </a:pPr>
                      <a:r>
                        <a:rPr lang="en-US" sz="1200" kern="100" dirty="0">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Any unauthorized modification that alters the legitimate functioning of a system or equipment. It may cause the weakening of the security function provided by the system or damage to the functionality.</a:t>
                      </a:r>
                      <a:endParaRPr lang="ko-KR" sz="1200" kern="100" dirty="0">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65282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Security Requirements</a:t>
            </a:r>
            <a:endParaRPr lang="ko-KR" altLang="en-US" sz="2000" b="1" dirty="0">
              <a:latin typeface="Verdana" panose="020B0604030504040204" pitchFamily="34" charset="0"/>
            </a:endParaRPr>
          </a:p>
        </p:txBody>
      </p:sp>
      <p:graphicFrame>
        <p:nvGraphicFramePr>
          <p:cNvPr id="5" name="표 4"/>
          <p:cNvGraphicFramePr>
            <a:graphicFrameLocks noGrp="1"/>
          </p:cNvGraphicFramePr>
          <p:nvPr>
            <p:extLst>
              <p:ext uri="{D42A27DB-BD31-4B8C-83A1-F6EECF244321}">
                <p14:modId xmlns:p14="http://schemas.microsoft.com/office/powerpoint/2010/main" val="1508460116"/>
              </p:ext>
            </p:extLst>
          </p:nvPr>
        </p:nvGraphicFramePr>
        <p:xfrm>
          <a:off x="581462" y="1603988"/>
          <a:ext cx="11063334" cy="1892314"/>
        </p:xfrm>
        <a:graphic>
          <a:graphicData uri="http://schemas.openxmlformats.org/drawingml/2006/table">
            <a:tbl>
              <a:tblPr firstRow="1" firstCol="1" bandRow="1">
                <a:tableStyleId>{5C22544A-7EE6-4342-B048-85BDC9FD1C3A}</a:tableStyleId>
              </a:tblPr>
              <a:tblGrid>
                <a:gridCol w="1454372"/>
                <a:gridCol w="9608962"/>
              </a:tblGrid>
              <a:tr h="352536">
                <a:tc>
                  <a:txBody>
                    <a:bodyPr/>
                    <a:lstStyle/>
                    <a:p>
                      <a:pPr algn="ctr" latinLnBrk="1">
                        <a:lnSpc>
                          <a:spcPct val="107000"/>
                        </a:lnSpc>
                        <a:spcAft>
                          <a:spcPts val="0"/>
                        </a:spcAft>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Goals</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latinLnBrk="1">
                        <a:lnSpc>
                          <a:spcPct val="107000"/>
                        </a:lnSpc>
                        <a:spcAft>
                          <a:spcPts val="0"/>
                        </a:spcAft>
                      </a:pPr>
                      <a:r>
                        <a:rPr lang="en-US"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Contents</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52536">
                <a:tc>
                  <a:txBody>
                    <a:bodyPr/>
                    <a:lstStyle/>
                    <a:p>
                      <a:pPr algn="just" latinLnBrk="1">
                        <a:lnSpc>
                          <a:spcPct val="107000"/>
                        </a:lnSpc>
                        <a:spcAft>
                          <a:spcPts val="800"/>
                        </a:spcAft>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Business Goals</a:t>
                      </a:r>
                      <a:endParaRPr lang="ko-KR" sz="1200" b="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just">
                        <a:lnSpc>
                          <a:spcPct val="107000"/>
                        </a:lnSpc>
                        <a:spcAft>
                          <a:spcPts val="800"/>
                        </a:spcAft>
                        <a:buFont typeface="+mj-lt"/>
                        <a:buNone/>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Provide a face recognition system to identify</a:t>
                      </a:r>
                      <a:r>
                        <a:rPr lang="en-US" altLang="ko-KR" sz="1200" kern="100" baseline="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 employees.</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2170">
                <a:tc rowSpan="3">
                  <a:txBody>
                    <a:bodyPr/>
                    <a:lstStyle/>
                    <a:p>
                      <a:pPr algn="just" latinLnBrk="1">
                        <a:lnSpc>
                          <a:spcPct val="107000"/>
                        </a:lnSpc>
                        <a:spcAft>
                          <a:spcPts val="0"/>
                        </a:spcAft>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Security Goals</a:t>
                      </a:r>
                      <a:endParaRPr lang="ko-KR" sz="1200" b="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just">
                        <a:lnSpc>
                          <a:spcPct val="107000"/>
                        </a:lnSpc>
                        <a:spcAft>
                          <a:spcPts val="800"/>
                        </a:spcAft>
                        <a:buFont typeface="+mj-lt"/>
                        <a:buNone/>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Recognized face images and image analyzed results which is personal/sensitive information must be protected while transmitting on the network.</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536">
                <a:tc vMerge="1">
                  <a:txBody>
                    <a:bodyPr/>
                    <a:lstStyle/>
                    <a:p>
                      <a:pPr latinLnBrk="1"/>
                      <a:endParaRPr lang="ko-KR" altLang="en-US"/>
                    </a:p>
                  </a:txBody>
                  <a:tcPr/>
                </a:tc>
                <a:tc>
                  <a:txBody>
                    <a:bodyPr/>
                    <a:lstStyle/>
                    <a:p>
                      <a:pPr marL="0" marR="0" lvl="0" indent="0" algn="just" defTabSz="914400" rtl="0" eaLnBrk="1" fontAlgn="auto" latinLnBrk="1" hangingPunct="1">
                        <a:lnSpc>
                          <a:spcPct val="107000"/>
                        </a:lnSpc>
                        <a:spcBef>
                          <a:spcPts val="0"/>
                        </a:spcBef>
                        <a:spcAft>
                          <a:spcPts val="800"/>
                        </a:spcAft>
                        <a:buClrTx/>
                        <a:buSzTx/>
                        <a:buFont typeface="+mj-lt"/>
                        <a:buNone/>
                        <a:tabLst/>
                        <a:defRPr/>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User credential and stored images have to be protected.</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536">
                <a:tc vMerge="1">
                  <a:txBody>
                    <a:bodyPr/>
                    <a:lstStyle/>
                    <a:p>
                      <a:pPr latinLnBrk="1"/>
                      <a:endParaRPr lang="ko-KR" altLang="en-US"/>
                    </a:p>
                  </a:txBody>
                  <a:tcPr/>
                </a:tc>
                <a:tc>
                  <a:txBody>
                    <a:bodyPr/>
                    <a:lstStyle/>
                    <a:p>
                      <a:pPr marL="0" lvl="0" indent="0" algn="just">
                        <a:lnSpc>
                          <a:spcPct val="107000"/>
                        </a:lnSpc>
                        <a:spcAft>
                          <a:spcPts val="800"/>
                        </a:spcAft>
                        <a:buFont typeface="+mj-lt"/>
                        <a:buNone/>
                      </a:pP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Security weakness and vulnerabilities after launching the system must be minimized as much as possible. </a:t>
                      </a:r>
                      <a:endParaRPr lang="ko-KR" altLang="ko-KR" sz="1200" kern="100" dirty="0">
                        <a:ln>
                          <a:noFill/>
                        </a:ln>
                        <a:solidFill>
                          <a:schemeClr val="tx1"/>
                        </a:solidFill>
                        <a:latin typeface="Verdana" panose="020B0604030504040204" pitchFamily="34" charset="0"/>
                        <a:cs typeface="Times New Roman" panose="02020603050405020304" pitchFamily="18" charset="0"/>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97548094"/>
              </p:ext>
            </p:extLst>
          </p:nvPr>
        </p:nvGraphicFramePr>
        <p:xfrm>
          <a:off x="581462" y="4088990"/>
          <a:ext cx="11063334" cy="2285194"/>
        </p:xfrm>
        <a:graphic>
          <a:graphicData uri="http://schemas.openxmlformats.org/drawingml/2006/table">
            <a:tbl>
              <a:tblPr firstRow="1" firstCol="1" bandRow="1">
                <a:tableStyleId>{5C22544A-7EE6-4342-B048-85BDC9FD1C3A}</a:tableStyleId>
              </a:tblPr>
              <a:tblGrid>
                <a:gridCol w="3377695"/>
                <a:gridCol w="7685639"/>
              </a:tblGrid>
              <a:tr h="249612">
                <a:tc>
                  <a:txBody>
                    <a:bodyPr/>
                    <a:lstStyle/>
                    <a:p>
                      <a:pPr algn="ctr" latinLnBrk="1">
                        <a:lnSpc>
                          <a:spcPct val="107000"/>
                        </a:lnSpc>
                        <a:spcAft>
                          <a:spcPts val="0"/>
                        </a:spcAft>
                      </a:pPr>
                      <a:r>
                        <a:rPr lang="en-US" altLang="ko-KR" sz="1200" b="1"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Assets</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latinLnBrk="1">
                        <a:lnSpc>
                          <a:spcPct val="107000"/>
                        </a:lnSpc>
                        <a:spcAft>
                          <a:spcPts val="0"/>
                        </a:spcAft>
                      </a:pP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Location</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9440">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Captured face images (PII)</a:t>
                      </a:r>
                      <a:endParaRPr lang="ko-KR"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Transmitted over the network</a:t>
                      </a:r>
                      <a:r>
                        <a:rPr lang="en-US" altLang="ko-KR" sz="1200" kern="100" baseline="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a:t>
                      </a: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sz="120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440">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Added</a:t>
                      </a:r>
                      <a:r>
                        <a:rPr lang="en-US" altLang="ko-KR" sz="1200" b="0" kern="100" baseline="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 face images (PII)</a:t>
                      </a:r>
                      <a:endParaRPr lang="ko-KR"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altLang="ko-KR" sz="120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5568">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Image analyzed</a:t>
                      </a:r>
                      <a:r>
                        <a:rPr lang="en-US" altLang="ko-KR" sz="1200" kern="100" dirty="0" smtClean="0">
                          <a:ln>
                            <a:noFill/>
                          </a:ln>
                          <a:solidFill>
                            <a:schemeClr val="tx1"/>
                          </a:solidFill>
                          <a:latin typeface="Verdana" panose="020B0604030504040204" pitchFamily="34" charset="0"/>
                          <a:ea typeface="Verdana" panose="020B0604030504040204" pitchFamily="34" charset="0"/>
                          <a:cs typeface="Times New Roman" panose="02020603050405020304" pitchFamily="18" charset="0"/>
                        </a:rPr>
                        <a:t> </a:t>
                      </a:r>
                      <a:r>
                        <a:rPr lang="en-US" altLang="ko-KR" sz="1200" b="0" kern="100" baseline="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results (PII)</a:t>
                      </a:r>
                      <a:endParaRPr lang="ko-KR" altLang="ko-KR" sz="1200" b="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latinLnBrk="1">
                        <a:lnSpc>
                          <a:spcPct val="107000"/>
                        </a:lnSpc>
                        <a:spcAft>
                          <a:spcPts val="0"/>
                        </a:spcAft>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Transmitted over the network</a:t>
                      </a: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0369">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err="1"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FaceNet</a:t>
                      </a:r>
                      <a:r>
                        <a:rPr lang="en-US" altLang="ko-KR" sz="1200" b="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trained model files,</a:t>
                      </a:r>
                    </a:p>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b="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CNN ( Convolutional Neural Network) trained model files</a:t>
                      </a: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altLang="ko-KR" sz="120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4013">
                <a:tc>
                  <a:txBody>
                    <a:bodyPr/>
                    <a:lstStyle/>
                    <a:p>
                      <a:pPr algn="just" latinLnBrk="1">
                        <a:lnSpc>
                          <a:spcPct val="107000"/>
                        </a:lnSpc>
                        <a:spcAft>
                          <a:spcPts val="0"/>
                        </a:spcAft>
                      </a:pPr>
                      <a:r>
                        <a:rPr lang="en-US" altLang="ko-KR" sz="1200" b="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User</a:t>
                      </a:r>
                      <a:r>
                        <a:rPr lang="en-US" altLang="ko-KR" sz="1200" b="0" kern="100" baseline="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 credential</a:t>
                      </a:r>
                      <a:endParaRPr lang="ko-KR" sz="1200" b="0" kern="100" dirty="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altLang="ko-KR" sz="1200" kern="10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Transmitted over the network</a:t>
                      </a:r>
                      <a:r>
                        <a:rPr lang="en-US" altLang="ko-KR" sz="1200" kern="100" baseline="0" dirty="0" smtClean="0">
                          <a:ln>
                            <a:noFill/>
                          </a:ln>
                          <a:solidFill>
                            <a:schemeClr val="tx1"/>
                          </a:solidFill>
                          <a:effectLst/>
                          <a:latin typeface="Verdana" panose="020B0604030504040204" pitchFamily="34" charset="0"/>
                          <a:ea typeface="Verdana" panose="020B0604030504040204" pitchFamily="34" charset="0"/>
                          <a:cs typeface="Arial Unicode MS" panose="020B0604020202020204" pitchFamily="50" charset="-127"/>
                        </a:rPr>
                        <a:t> </a:t>
                      </a:r>
                      <a:r>
                        <a:rPr lang="en-US" altLang="ko-KR" sz="1200" kern="100" dirty="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rPr>
                        <a:t>,Stored in the server side storage</a:t>
                      </a:r>
                      <a:endParaRPr lang="ko-KR" altLang="ko-KR" sz="1200" kern="100" smtClean="0">
                        <a:ln>
                          <a:noFill/>
                        </a:ln>
                        <a:solidFill>
                          <a:schemeClr val="tx1"/>
                        </a:solidFill>
                        <a:effectLst/>
                        <a:latin typeface="Verdana" panose="020B0604030504040204" pitchFamily="34" charset="0"/>
                        <a:ea typeface="Arial Unicode MS" panose="020B0604020202020204" pitchFamily="50" charset="-127"/>
                        <a:cs typeface="Arial Unicode MS" panose="020B0604020202020204" pitchFamily="50" charset="-127"/>
                      </a:endParaRPr>
                    </a:p>
                  </a:txBody>
                  <a:tcPr marL="49969" marR="499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제목 1"/>
          <p:cNvSpPr txBox="1">
            <a:spLocks/>
          </p:cNvSpPr>
          <p:nvPr/>
        </p:nvSpPr>
        <p:spPr>
          <a:xfrm>
            <a:off x="581462" y="233916"/>
            <a:ext cx="10515600" cy="82934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a:latin typeface="Verdana" panose="020B0604030504040204" pitchFamily="34" charset="0"/>
                <a:ea typeface="Verdana" panose="020B0604030504040204" pitchFamily="34" charset="0"/>
              </a:rPr>
              <a:t>Security </a:t>
            </a:r>
            <a:r>
              <a:rPr lang="en-US" altLang="ko-KR" sz="2000" b="1" dirty="0" smtClean="0">
                <a:latin typeface="Verdana" panose="020B0604030504040204" pitchFamily="34" charset="0"/>
                <a:ea typeface="Verdana" panose="020B0604030504040204" pitchFamily="34" charset="0"/>
              </a:rPr>
              <a:t>Requirements (</a:t>
            </a:r>
            <a:r>
              <a:rPr lang="en-US" altLang="ko-KR" sz="2000" b="1" dirty="0">
                <a:latin typeface="Verdana" panose="020B0604030504040204" pitchFamily="34" charset="0"/>
                <a:ea typeface="Verdana" panose="020B0604030504040204" pitchFamily="34" charset="0"/>
              </a:rPr>
              <a:t>SQUARE-Lite)</a:t>
            </a:r>
            <a:endParaRPr lang="ko-KR" altLang="en-US" sz="2000" b="1" dirty="0">
              <a:latin typeface="Verdana" panose="020B0604030504040204" pitchFamily="34" charset="0"/>
            </a:endParaRPr>
          </a:p>
        </p:txBody>
      </p:sp>
      <p:sp>
        <p:nvSpPr>
          <p:cNvPr id="8" name="직사각형 7"/>
          <p:cNvSpPr/>
          <p:nvPr/>
        </p:nvSpPr>
        <p:spPr>
          <a:xfrm>
            <a:off x="729416" y="890260"/>
            <a:ext cx="9889402" cy="388696"/>
          </a:xfrm>
          <a:prstGeom prst="rect">
            <a:avLst/>
          </a:prstGeom>
        </p:spPr>
        <p:txBody>
          <a:bodyPr wrap="square">
            <a:spAutoFit/>
          </a:bodyPr>
          <a:lstStyle/>
          <a:p>
            <a:pPr algn="just">
              <a:lnSpc>
                <a:spcPct val="107000"/>
              </a:lnSpc>
              <a:spcAft>
                <a:spcPts val="800"/>
              </a:spcAft>
            </a:pPr>
            <a:r>
              <a:rPr lang="en-US" altLang="ko-KR" kern="100" dirty="0">
                <a:latin typeface="Verdana" panose="020B0604030504040204" pitchFamily="34" charset="0"/>
                <a:ea typeface="Verdana" panose="020B0604030504040204" pitchFamily="34" charset="0"/>
                <a:cs typeface="Times New Roman" panose="02020603050405020304" pitchFamily="18" charset="0"/>
              </a:rPr>
              <a:t>2. Identify Assets and Security </a:t>
            </a:r>
            <a:r>
              <a:rPr lang="en-US" altLang="ko-KR" kern="100" dirty="0" smtClean="0">
                <a:latin typeface="Verdana" panose="020B0604030504040204" pitchFamily="34" charset="0"/>
                <a:ea typeface="Verdana" panose="020B0604030504040204" pitchFamily="34" charset="0"/>
                <a:cs typeface="Times New Roman" panose="02020603050405020304" pitchFamily="18" charset="0"/>
              </a:rPr>
              <a:t>Goals</a:t>
            </a:r>
            <a:endParaRPr lang="en-US" altLang="ko-KR"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71433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개체 2"/>
          <p:cNvGraphicFramePr>
            <a:graphicFrameLocks noChangeAspect="1"/>
          </p:cNvGraphicFramePr>
          <p:nvPr>
            <p:extLst>
              <p:ext uri="{D42A27DB-BD31-4B8C-83A1-F6EECF244321}">
                <p14:modId xmlns:p14="http://schemas.microsoft.com/office/powerpoint/2010/main" val="3276431560"/>
              </p:ext>
            </p:extLst>
          </p:nvPr>
        </p:nvGraphicFramePr>
        <p:xfrm>
          <a:off x="6542118" y="918974"/>
          <a:ext cx="914400" cy="771525"/>
        </p:xfrm>
        <a:graphic>
          <a:graphicData uri="http://schemas.openxmlformats.org/presentationml/2006/ole">
            <mc:AlternateContent xmlns:mc="http://schemas.openxmlformats.org/markup-compatibility/2006">
              <mc:Choice xmlns:v="urn:schemas-microsoft-com:vml" Requires="v">
                <p:oleObj spid="_x0000_s2360" name="워크시트" showAsIcon="1" r:id="rId4" imgW="914400" imgH="771480" progId="Excel.Sheet.8">
                  <p:embed/>
                </p:oleObj>
              </mc:Choice>
              <mc:Fallback>
                <p:oleObj name="워크시트" showAsIcon="1" r:id="rId4" imgW="914400" imgH="771480" progId="Excel.Sheet.8">
                  <p:embed/>
                  <p:pic>
                    <p:nvPicPr>
                      <p:cNvPr id="0" name=""/>
                      <p:cNvPicPr/>
                      <p:nvPr/>
                    </p:nvPicPr>
                    <p:blipFill>
                      <a:blip r:embed="rId5"/>
                      <a:stretch>
                        <a:fillRect/>
                      </a:stretch>
                    </p:blipFill>
                    <p:spPr>
                      <a:xfrm>
                        <a:off x="6542118" y="918974"/>
                        <a:ext cx="914400" cy="771525"/>
                      </a:xfrm>
                      <a:prstGeom prst="rect">
                        <a:avLst/>
                      </a:prstGeom>
                    </p:spPr>
                  </p:pic>
                </p:oleObj>
              </mc:Fallback>
            </mc:AlternateContent>
          </a:graphicData>
        </a:graphic>
      </p:graphicFrame>
      <p:sp>
        <p:nvSpPr>
          <p:cNvPr id="6" name="제목 1"/>
          <p:cNvSpPr txBox="1">
            <a:spLocks/>
          </p:cNvSpPr>
          <p:nvPr/>
        </p:nvSpPr>
        <p:spPr>
          <a:xfrm>
            <a:off x="581462" y="233916"/>
            <a:ext cx="10515600" cy="82934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000" b="1" dirty="0">
                <a:latin typeface="Verdana" panose="020B0604030504040204" pitchFamily="34" charset="0"/>
                <a:ea typeface="Verdana" panose="020B0604030504040204" pitchFamily="34" charset="0"/>
              </a:rPr>
              <a:t>Security </a:t>
            </a:r>
            <a:r>
              <a:rPr lang="en-US" altLang="ko-KR" sz="2000" b="1" dirty="0" smtClean="0">
                <a:latin typeface="Verdana" panose="020B0604030504040204" pitchFamily="34" charset="0"/>
                <a:ea typeface="Verdana" panose="020B0604030504040204" pitchFamily="34" charset="0"/>
              </a:rPr>
              <a:t>Requirements (</a:t>
            </a:r>
            <a:r>
              <a:rPr lang="en-US" altLang="ko-KR" sz="2000" b="1" dirty="0">
                <a:latin typeface="Verdana" panose="020B0604030504040204" pitchFamily="34" charset="0"/>
                <a:ea typeface="Verdana" panose="020B0604030504040204" pitchFamily="34" charset="0"/>
              </a:rPr>
              <a:t>SQUARE-Lite)</a:t>
            </a:r>
            <a:endParaRPr lang="ko-KR" altLang="en-US" sz="2000" b="1" dirty="0">
              <a:latin typeface="Verdana" panose="020B0604030504040204" pitchFamily="34" charset="0"/>
            </a:endParaRPr>
          </a:p>
        </p:txBody>
      </p:sp>
      <p:sp>
        <p:nvSpPr>
          <p:cNvPr id="7" name="직사각형 6"/>
          <p:cNvSpPr/>
          <p:nvPr/>
        </p:nvSpPr>
        <p:spPr>
          <a:xfrm>
            <a:off x="729416" y="890260"/>
            <a:ext cx="9889402" cy="388696"/>
          </a:xfrm>
          <a:prstGeom prst="rect">
            <a:avLst/>
          </a:prstGeom>
        </p:spPr>
        <p:txBody>
          <a:bodyPr wrap="square">
            <a:spAutoFit/>
          </a:bodyPr>
          <a:lstStyle/>
          <a:p>
            <a:pPr algn="just">
              <a:lnSpc>
                <a:spcPct val="107000"/>
              </a:lnSpc>
              <a:spcAft>
                <a:spcPts val="800"/>
              </a:spcAft>
            </a:pPr>
            <a:r>
              <a:rPr lang="en-US" altLang="ko-KR" kern="100" dirty="0" smtClean="0">
                <a:latin typeface="Verdana" panose="020B0604030504040204" pitchFamily="34" charset="0"/>
                <a:ea typeface="Verdana" panose="020B0604030504040204" pitchFamily="34" charset="0"/>
                <a:cs typeface="Times New Roman" panose="02020603050405020304" pitchFamily="18" charset="0"/>
              </a:rPr>
              <a:t>3. </a:t>
            </a:r>
            <a:r>
              <a:rPr lang="en-US" altLang="ko-KR" dirty="0">
                <a:latin typeface="Verdana" panose="020B0604030504040204" pitchFamily="34" charset="0"/>
                <a:ea typeface="Verdana" panose="020B0604030504040204" pitchFamily="34" charset="0"/>
              </a:rPr>
              <a:t>Perform risk </a:t>
            </a:r>
            <a:r>
              <a:rPr lang="en-US" altLang="ko-KR" dirty="0" smtClean="0">
                <a:latin typeface="Verdana" panose="020B0604030504040204" pitchFamily="34" charset="0"/>
                <a:ea typeface="Verdana" panose="020B0604030504040204" pitchFamily="34" charset="0"/>
              </a:rPr>
              <a:t>assessment</a:t>
            </a:r>
            <a:endParaRPr lang="en-US" altLang="ko-KR" dirty="0">
              <a:latin typeface="Verdana" panose="020B0604030504040204" pitchFamily="34" charset="0"/>
              <a:ea typeface="Verdana" panose="020B0604030504040204" pitchFamily="34" charset="0"/>
            </a:endParaRPr>
          </a:p>
        </p:txBody>
      </p:sp>
      <p:grpSp>
        <p:nvGrpSpPr>
          <p:cNvPr id="15" name="그룹 14"/>
          <p:cNvGrpSpPr/>
          <p:nvPr/>
        </p:nvGrpSpPr>
        <p:grpSpPr>
          <a:xfrm>
            <a:off x="729416" y="1485900"/>
            <a:ext cx="9534524" cy="5211608"/>
            <a:chOff x="1260388" y="1458098"/>
            <a:chExt cx="8882401" cy="4646744"/>
          </a:xfrm>
        </p:grpSpPr>
        <p:pic>
          <p:nvPicPr>
            <p:cNvPr id="2" name="그림 1"/>
            <p:cNvPicPr>
              <a:picLocks noChangeAspect="1"/>
            </p:cNvPicPr>
            <p:nvPr/>
          </p:nvPicPr>
          <p:blipFill rotWithShape="1">
            <a:blip r:embed="rId6"/>
            <a:srcRect l="1125" t="929" r="4490" b="3524"/>
            <a:stretch/>
          </p:blipFill>
          <p:spPr>
            <a:xfrm>
              <a:off x="1260388" y="1458098"/>
              <a:ext cx="8882401" cy="4646744"/>
            </a:xfrm>
            <a:prstGeom prst="rect">
              <a:avLst/>
            </a:prstGeom>
          </p:spPr>
        </p:pic>
        <p:sp>
          <p:nvSpPr>
            <p:cNvPr id="9" name="타원 8"/>
            <p:cNvSpPr/>
            <p:nvPr/>
          </p:nvSpPr>
          <p:spPr>
            <a:xfrm>
              <a:off x="5517739" y="2763036"/>
              <a:ext cx="2643654" cy="2219291"/>
            </a:xfrm>
            <a:prstGeom prst="ellipse">
              <a:avLst/>
            </a:prstGeom>
            <a:solidFill>
              <a:schemeClr val="accent2">
                <a:lumMod val="20000"/>
                <a:lumOff val="80000"/>
                <a:alpha val="45000"/>
              </a:schemeClr>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
          <p:nvSpPr>
            <p:cNvPr id="10" name="타원 9"/>
            <p:cNvSpPr/>
            <p:nvPr/>
          </p:nvSpPr>
          <p:spPr>
            <a:xfrm rot="20341639">
              <a:off x="1910000" y="4130721"/>
              <a:ext cx="3880593" cy="1563581"/>
            </a:xfrm>
            <a:prstGeom prst="ellipse">
              <a:avLst/>
            </a:prstGeom>
            <a:solidFill>
              <a:schemeClr val="accent2">
                <a:lumMod val="20000"/>
                <a:lumOff val="80000"/>
                <a:alpha val="45000"/>
              </a:schemeClr>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
          <p:nvSpPr>
            <p:cNvPr id="11" name="타원 10"/>
            <p:cNvSpPr/>
            <p:nvPr/>
          </p:nvSpPr>
          <p:spPr>
            <a:xfrm>
              <a:off x="8331407" y="2104098"/>
              <a:ext cx="499581" cy="423620"/>
            </a:xfrm>
            <a:prstGeom prst="ellipse">
              <a:avLst/>
            </a:prstGeom>
            <a:solidFill>
              <a:schemeClr val="accent2">
                <a:lumMod val="20000"/>
                <a:lumOff val="80000"/>
                <a:alpha val="82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
          <p:nvSpPr>
            <p:cNvPr id="12" name="TextBox 11"/>
            <p:cNvSpPr txBox="1"/>
            <p:nvPr/>
          </p:nvSpPr>
          <p:spPr>
            <a:xfrm>
              <a:off x="8830988" y="2207555"/>
              <a:ext cx="1035861" cy="246221"/>
            </a:xfrm>
            <a:prstGeom prst="rect">
              <a:avLst/>
            </a:prstGeom>
            <a:noFill/>
          </p:spPr>
          <p:txBody>
            <a:bodyPr wrap="none" rtlCol="0">
              <a:spAutoFit/>
            </a:bodyPr>
            <a:lstStyle/>
            <a:p>
              <a:r>
                <a:rPr lang="en-US" altLang="ko-KR" sz="1000" dirty="0" smtClean="0">
                  <a:solidFill>
                    <a:srgbClr val="FF0000"/>
                  </a:solidFill>
                  <a:latin typeface="Verdana" panose="020B0604030504040204" pitchFamily="34" charset="0"/>
                  <a:ea typeface="Verdana" panose="020B0604030504040204" pitchFamily="34" charset="0"/>
                </a:rPr>
                <a:t>: Target area</a:t>
              </a:r>
              <a:endParaRPr lang="ko-KR" altLang="en-US" sz="1000" dirty="0">
                <a:solidFill>
                  <a:srgbClr val="FF0000"/>
                </a:solidFill>
                <a:latin typeface="Verdana" panose="020B0604030504040204" pitchFamily="34" charset="0"/>
              </a:endParaRPr>
            </a:p>
          </p:txBody>
        </p:sp>
        <p:sp>
          <p:nvSpPr>
            <p:cNvPr id="13" name="모서리가 둥근 직사각형 12"/>
            <p:cNvSpPr/>
            <p:nvPr/>
          </p:nvSpPr>
          <p:spPr>
            <a:xfrm>
              <a:off x="8230045" y="2097882"/>
              <a:ext cx="1790692" cy="473263"/>
            </a:xfrm>
            <a:prstGeom prst="roundRect">
              <a:avLst/>
            </a:prstGeom>
            <a:noFill/>
            <a:ln w="1905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Verdana" panose="020B0604030504040204" pitchFamily="34" charset="0"/>
              </a:endParaRPr>
            </a:p>
          </p:txBody>
        </p:sp>
      </p:grpSp>
      <p:sp>
        <p:nvSpPr>
          <p:cNvPr id="14" name="타원 13"/>
          <p:cNvSpPr/>
          <p:nvPr/>
        </p:nvSpPr>
        <p:spPr>
          <a:xfrm rot="1382075">
            <a:off x="1534352" y="1808720"/>
            <a:ext cx="4165496" cy="1753652"/>
          </a:xfrm>
          <a:prstGeom prst="ellipse">
            <a:avLst/>
          </a:prstGeom>
          <a:solidFill>
            <a:schemeClr val="accent2">
              <a:lumMod val="20000"/>
              <a:lumOff val="80000"/>
              <a:alpha val="45000"/>
            </a:schemeClr>
          </a:solidFill>
          <a:ln w="28575">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Verdana" panose="020B0604030504040204" pitchFamily="34" charset="0"/>
            </a:endParaRPr>
          </a:p>
        </p:txBody>
      </p:sp>
    </p:spTree>
    <p:extLst>
      <p:ext uri="{BB962C8B-B14F-4D97-AF65-F5344CB8AC3E}">
        <p14:creationId xmlns:p14="http://schemas.microsoft.com/office/powerpoint/2010/main" val="2484415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xmlns="" id="{7CCF6B7A-2DBB-4FFF-B6BA-A3E96DD77675}"/>
              </a:ext>
            </a:extLst>
          </p:cNvPr>
          <p:cNvGraphicFramePr>
            <a:graphicFrameLocks noGrp="1"/>
          </p:cNvGraphicFramePr>
          <p:nvPr>
            <p:extLst>
              <p:ext uri="{D42A27DB-BD31-4B8C-83A1-F6EECF244321}">
                <p14:modId xmlns:p14="http://schemas.microsoft.com/office/powerpoint/2010/main" val="54937683"/>
              </p:ext>
            </p:extLst>
          </p:nvPr>
        </p:nvGraphicFramePr>
        <p:xfrm>
          <a:off x="722514" y="1719506"/>
          <a:ext cx="10603577" cy="4304918"/>
        </p:xfrm>
        <a:graphic>
          <a:graphicData uri="http://schemas.openxmlformats.org/drawingml/2006/table">
            <a:tbl>
              <a:tblPr firstRow="1" firstCol="1" bandRow="1">
                <a:tableStyleId>{5C22544A-7EE6-4342-B048-85BDC9FD1C3A}</a:tableStyleId>
              </a:tblPr>
              <a:tblGrid>
                <a:gridCol w="1249850"/>
                <a:gridCol w="4670432">
                  <a:extLst>
                    <a:ext uri="{9D8B030D-6E8A-4147-A177-3AD203B41FA5}">
                      <a16:colId xmlns:a16="http://schemas.microsoft.com/office/drawing/2014/main" xmlns="" val="766603516"/>
                    </a:ext>
                  </a:extLst>
                </a:gridCol>
                <a:gridCol w="4683295">
                  <a:extLst>
                    <a:ext uri="{9D8B030D-6E8A-4147-A177-3AD203B41FA5}">
                      <a16:colId xmlns:a16="http://schemas.microsoft.com/office/drawing/2014/main" xmlns="" val="2592957686"/>
                    </a:ext>
                  </a:extLst>
                </a:gridCol>
              </a:tblGrid>
              <a:tr h="411555">
                <a:tc>
                  <a:txBody>
                    <a:bodyPr/>
                    <a:lstStyle/>
                    <a:p>
                      <a:pPr algn="l" latinLnBrk="1">
                        <a:lnSpc>
                          <a:spcPct val="107000"/>
                        </a:lnSpc>
                        <a:spcAft>
                          <a:spcPts val="800"/>
                        </a:spcAft>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Category</a:t>
                      </a:r>
                      <a:endParaRPr lang="ko-KR" sz="10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sz="1000" b="1" kern="100" dirty="0" smtClean="0">
                          <a:solidFill>
                            <a:schemeClr val="tx1"/>
                          </a:solidFill>
                          <a:effectLst/>
                          <a:latin typeface="Verdana" panose="020B0604030504040204" pitchFamily="34" charset="0"/>
                          <a:ea typeface="Verdana" panose="020B0604030504040204" pitchFamily="34" charset="0"/>
                        </a:rPr>
                        <a:t>Threats</a:t>
                      </a:r>
                      <a:endParaRPr lang="ko-KR" sz="10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lnSpc>
                          <a:spcPct val="107000"/>
                        </a:lnSpc>
                        <a:spcAft>
                          <a:spcPts val="800"/>
                        </a:spcAft>
                      </a:pPr>
                      <a:r>
                        <a:rPr lang="en-US" altLang="ko-KR" sz="1000" b="1"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Mitigation</a:t>
                      </a:r>
                      <a:endParaRPr lang="ko-KR" sz="1000" b="1"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173794297"/>
                  </a:ext>
                </a:extLst>
              </a:tr>
              <a:tr h="900241">
                <a:tc>
                  <a:txBody>
                    <a:bodyPr/>
                    <a:lstStyle/>
                    <a:p>
                      <a:pPr marL="0" lvl="0" indent="0" algn="l" latinLnBrk="1">
                        <a:lnSpc>
                          <a:spcPct val="107000"/>
                        </a:lnSpc>
                        <a:spcAft>
                          <a:spcPts val="800"/>
                        </a:spcAft>
                        <a:buFont typeface="+mj-lt"/>
                        <a:buNone/>
                      </a:pPr>
                      <a:r>
                        <a:rPr lang="en-US" altLang="ko-KR" sz="10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Information Disclosure</a:t>
                      </a:r>
                      <a:r>
                        <a:rPr lang="en-US" altLang="ko-KR" sz="1000" b="0" u="none"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a:t>
                      </a:r>
                      <a:endParaRPr lang="ko-KR" sz="1000" b="0" u="none"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The stored face image related data on server side can be disclosed to an unauthorized user.</a:t>
                      </a:r>
                    </a:p>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The transmitting data on the communication between server /client can be disclosed to unauthorized user.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Provide encryption on the stored data on server side</a:t>
                      </a:r>
                    </a:p>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Provide encrypted the communication channel</a:t>
                      </a:r>
                      <a:r>
                        <a:rPr lang="en-US" altLang="ko-KR" sz="10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between server/client</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19969664"/>
                  </a:ext>
                </a:extLst>
              </a:tr>
              <a:tr h="865762">
                <a:tc>
                  <a:txBody>
                    <a:bodyPr/>
                    <a:lstStyle/>
                    <a:p>
                      <a:pPr marL="0" lvl="0" indent="0" algn="l" latinLnBrk="1">
                        <a:lnSpc>
                          <a:spcPct val="107000"/>
                        </a:lnSpc>
                        <a:spcAft>
                          <a:spcPts val="800"/>
                        </a:spcAft>
                        <a:buFont typeface="+mj-lt"/>
                        <a:buNone/>
                      </a:pPr>
                      <a:r>
                        <a:rPr lang="en-US" altLang="ko-KR" sz="1000" b="1" u="none"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Spoofing, </a:t>
                      </a: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Elevation of Privilege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defTabSz="914400" rtl="0" eaLnBrk="1" latinLnBrk="1" hangingPunct="1">
                        <a:lnSpc>
                          <a:spcPct val="107000"/>
                        </a:lnSpc>
                        <a:spcAft>
                          <a:spcPts val="800"/>
                        </a:spcAft>
                        <a:buFont typeface="+mj-lt"/>
                        <a:buNone/>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Unauthorized user can run the program without any restriction.</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Provide login functionality for user authentication/authorization</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91021948"/>
                  </a:ext>
                </a:extLst>
              </a:tr>
              <a:tr h="709120">
                <a:tc>
                  <a:txBody>
                    <a:bodyPr/>
                    <a:lstStyle/>
                    <a:p>
                      <a:pPr marL="0" lvl="0" indent="0" algn="l" latinLnBrk="1">
                        <a:lnSpc>
                          <a:spcPct val="107000"/>
                        </a:lnSpc>
                        <a:spcAft>
                          <a:spcPts val="800"/>
                        </a:spcAft>
                        <a:buFont typeface="+mj-lt"/>
                        <a:buNone/>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Tampering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defTabSz="914400" rtl="0" eaLnBrk="1" latinLnBrk="1" hangingPunct="1">
                        <a:lnSpc>
                          <a:spcPct val="107000"/>
                        </a:lnSpc>
                        <a:spcAft>
                          <a:spcPts val="800"/>
                        </a:spcAft>
                        <a:buFont typeface="+mj-lt"/>
                        <a:buNone/>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Unauthorized user can manipulate the request/response</a:t>
                      </a:r>
                      <a:endParaRPr lang="ko-KR" altLang="ko-KR" sz="1000" b="0" kern="10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Validate</a:t>
                      </a:r>
                      <a:r>
                        <a:rPr lang="en-US" altLang="ko-KR" sz="1000" b="0" kern="100" baseline="0" dirty="0" smtClean="0">
                          <a:solidFill>
                            <a:schemeClr val="tx1"/>
                          </a:solidFill>
                          <a:effectLst/>
                          <a:latin typeface="Verdana" panose="020B0604030504040204" pitchFamily="34" charset="0"/>
                          <a:ea typeface="+mn-ea"/>
                          <a:cs typeface="Times New Roman" panose="02020603050405020304" pitchFamily="18" charset="0"/>
                        </a:rPr>
                        <a:t> </a:t>
                      </a:r>
                      <a:r>
                        <a:rPr lang="en-US" altLang="ko-KR" sz="1000" b="0" kern="100" dirty="0" smtClean="0">
                          <a:solidFill>
                            <a:schemeClr val="tx1"/>
                          </a:solidFill>
                          <a:effectLst/>
                          <a:latin typeface="Verdana" panose="020B0604030504040204" pitchFamily="34" charset="0"/>
                          <a:ea typeface="+mn-ea"/>
                          <a:cs typeface="Times New Roman" panose="02020603050405020304" pitchFamily="18" charset="0"/>
                        </a:rPr>
                        <a:t>requests/responses from each</a:t>
                      </a:r>
                      <a:r>
                        <a:rPr lang="en-US" altLang="ko-KR" sz="1000" b="0" kern="100" baseline="0" dirty="0" smtClean="0">
                          <a:solidFill>
                            <a:schemeClr val="tx1"/>
                          </a:solidFill>
                          <a:effectLst/>
                          <a:latin typeface="Verdana" panose="020B0604030504040204" pitchFamily="34" charset="0"/>
                          <a:ea typeface="+mn-ea"/>
                          <a:cs typeface="Times New Roman" panose="02020603050405020304" pitchFamily="18" charset="0"/>
                        </a:rPr>
                        <a:t> peer</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9120">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Denial</a:t>
                      </a:r>
                      <a:r>
                        <a:rPr lang="en-US" altLang="ko-KR" sz="1000" b="1" kern="100" baseline="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of Service</a:t>
                      </a:r>
                    </a:p>
                    <a:p>
                      <a:pPr marL="0" lvl="0" indent="0" algn="l" latinLnBrk="1">
                        <a:lnSpc>
                          <a:spcPct val="107000"/>
                        </a:lnSpc>
                        <a:spcAft>
                          <a:spcPts val="800"/>
                        </a:spcAft>
                        <a:buFont typeface="+mj-lt"/>
                        <a:buNone/>
                      </a:pPr>
                      <a:endPar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There is a limitation of resources on embedded application. Server application may not work properly due to massive request from clients.</a:t>
                      </a:r>
                      <a:endParaRPr lang="ko-KR" altLang="ko-KR" sz="1000" b="0" kern="10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Manage the connection between server/client</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9120">
                <a:tc>
                  <a:txBody>
                    <a:bodyPr/>
                    <a:lstStyle/>
                    <a:p>
                      <a:pPr marL="0" lvl="0" indent="0" algn="l" latinLnBrk="1">
                        <a:lnSpc>
                          <a:spcPct val="107000"/>
                        </a:lnSpc>
                        <a:spcAft>
                          <a:spcPts val="800"/>
                        </a:spcAft>
                        <a:buFont typeface="+mj-lt"/>
                        <a:buNone/>
                      </a:pPr>
                      <a:r>
                        <a:rPr lang="en-US" altLang="ko-KR" sz="1000" b="1" kern="100" dirty="0" smtClean="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Repudiation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7000"/>
                        </a:lnSpc>
                        <a:spcBef>
                          <a:spcPts val="0"/>
                        </a:spcBef>
                        <a:spcAft>
                          <a:spcPts val="800"/>
                        </a:spcAft>
                        <a:buClrTx/>
                        <a:buSzTx/>
                        <a:buFont typeface="+mj-lt"/>
                        <a:buNone/>
                        <a:tabLst/>
                        <a:defRPr/>
                      </a:pPr>
                      <a:r>
                        <a:rPr lang="en-US" altLang="ko-KR" sz="1000" b="0" kern="100" smtClean="0">
                          <a:solidFill>
                            <a:schemeClr val="tx1"/>
                          </a:solidFill>
                          <a:effectLst/>
                          <a:latin typeface="Verdana" panose="020B0604030504040204" pitchFamily="34" charset="0"/>
                          <a:ea typeface="+mn-ea"/>
                          <a:cs typeface="Times New Roman" panose="02020603050405020304" pitchFamily="18" charset="0"/>
                        </a:rPr>
                        <a:t>No logging feature for tracking the activities of the applications</a:t>
                      </a:r>
                      <a:endParaRPr lang="ko-KR" altLang="en-US" sz="1000" b="0" kern="100" dirty="0" smtClean="0">
                        <a:solidFill>
                          <a:schemeClr val="tx1"/>
                        </a:solidFill>
                        <a:effectLst/>
                        <a:latin typeface="Verdana" panose="020B060403050404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lnSpc>
                          <a:spcPct val="107000"/>
                        </a:lnSpc>
                        <a:spcAft>
                          <a:spcPts val="800"/>
                        </a:spcAft>
                      </a:pPr>
                      <a:r>
                        <a:rPr lang="en-US" altLang="ko-KR" sz="1000" b="0" kern="100" dirty="0" smtClean="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rPr>
                        <a:t>Add logging on server/client</a:t>
                      </a:r>
                      <a:endParaRPr lang="ko-KR" sz="1000" b="0" kern="100" dirty="0">
                        <a:solidFill>
                          <a:schemeClr val="tx1"/>
                        </a:solidFill>
                        <a:effectLst/>
                        <a:latin typeface="Verdana" panose="020B0604030504040204" pitchFamily="34" charset="0"/>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581462" y="1063256"/>
            <a:ext cx="11267639" cy="523220"/>
          </a:xfrm>
          <a:prstGeom prst="rect">
            <a:avLst/>
          </a:prstGeom>
          <a:noFill/>
        </p:spPr>
        <p:txBody>
          <a:bodyPr wrap="square" rtlCol="0">
            <a:spAutoFit/>
          </a:bodyPr>
          <a:lstStyle/>
          <a:p>
            <a:r>
              <a:rPr lang="en-US" altLang="ko-KR" sz="1400" dirty="0" smtClean="0">
                <a:latin typeface="Verdana" panose="020B0604030504040204" pitchFamily="34" charset="0"/>
                <a:ea typeface="Verdana" panose="020B0604030504040204" pitchFamily="34" charset="0"/>
              </a:rPr>
              <a:t>Threat Scenario : An </a:t>
            </a:r>
            <a:r>
              <a:rPr lang="en-US" altLang="ko-KR" sz="1400" dirty="0">
                <a:latin typeface="Verdana" panose="020B0604030504040204" pitchFamily="34" charset="0"/>
                <a:ea typeface="Verdana" panose="020B0604030504040204" pitchFamily="34" charset="0"/>
              </a:rPr>
              <a:t>unauthorized individual </a:t>
            </a:r>
            <a:r>
              <a:rPr lang="en-US" altLang="ko-KR" sz="1400" dirty="0" smtClean="0">
                <a:latin typeface="Verdana" panose="020B0604030504040204" pitchFamily="34" charset="0"/>
                <a:ea typeface="Verdana" panose="020B0604030504040204" pitchFamily="34" charset="0"/>
              </a:rPr>
              <a:t>gains access </a:t>
            </a:r>
            <a:r>
              <a:rPr lang="en-US" altLang="ko-KR" sz="1400" dirty="0">
                <a:latin typeface="Verdana" panose="020B0604030504040204" pitchFamily="34" charset="0"/>
                <a:ea typeface="Verdana" panose="020B0604030504040204" pitchFamily="34" charset="0"/>
              </a:rPr>
              <a:t>to the </a:t>
            </a:r>
            <a:r>
              <a:rPr lang="en-US" altLang="ko-KR" sz="1400" dirty="0" smtClean="0">
                <a:latin typeface="Verdana" panose="020B0604030504040204" pitchFamily="34" charset="0"/>
                <a:ea typeface="Verdana" panose="020B0604030504040204" pitchFamily="34" charset="0"/>
              </a:rPr>
              <a:t>GSS thru GSC and </a:t>
            </a:r>
            <a:r>
              <a:rPr lang="en-US" altLang="ko-KR" sz="1400" dirty="0">
                <a:latin typeface="Verdana" panose="020B0604030504040204" pitchFamily="34" charset="0"/>
                <a:ea typeface="Verdana" panose="020B0604030504040204" pitchFamily="34" charset="0"/>
              </a:rPr>
              <a:t>tries to </a:t>
            </a:r>
            <a:r>
              <a:rPr lang="en-US" altLang="ko-KR" sz="1400" dirty="0" smtClean="0">
                <a:latin typeface="Verdana" panose="020B0604030504040204" pitchFamily="34" charset="0"/>
                <a:ea typeface="Verdana" panose="020B0604030504040204" pitchFamily="34" charset="0"/>
              </a:rPr>
              <a:t>add/modify/delete face images. </a:t>
            </a:r>
            <a:r>
              <a:rPr lang="en-US" altLang="ko-KR" sz="1400" dirty="0">
                <a:latin typeface="Verdana" panose="020B0604030504040204" pitchFamily="34" charset="0"/>
                <a:ea typeface="Verdana" panose="020B0604030504040204" pitchFamily="34" charset="0"/>
              </a:rPr>
              <a:t>The system detects the malicious </a:t>
            </a:r>
            <a:r>
              <a:rPr lang="en-US" altLang="ko-KR" sz="1400" dirty="0" smtClean="0">
                <a:latin typeface="Verdana" panose="020B0604030504040204" pitchFamily="34" charset="0"/>
                <a:ea typeface="Verdana" panose="020B0604030504040204" pitchFamily="34" charset="0"/>
              </a:rPr>
              <a:t>behavior and prevents </a:t>
            </a:r>
            <a:r>
              <a:rPr lang="en-US" altLang="ko-KR" sz="1400" dirty="0">
                <a:latin typeface="Verdana" panose="020B0604030504040204" pitchFamily="34" charset="0"/>
                <a:ea typeface="Verdana" panose="020B0604030504040204" pitchFamily="34" charset="0"/>
              </a:rPr>
              <a:t>the unauthorized </a:t>
            </a:r>
            <a:r>
              <a:rPr lang="en-US" altLang="ko-KR" sz="1400" dirty="0" smtClean="0">
                <a:latin typeface="Verdana" panose="020B0604030504040204" pitchFamily="34" charset="0"/>
                <a:ea typeface="Verdana" panose="020B0604030504040204" pitchFamily="34" charset="0"/>
              </a:rPr>
              <a:t>individual’s actions.</a:t>
            </a:r>
            <a:endParaRPr lang="ko-KR" altLang="en-US" sz="1400" dirty="0">
              <a:latin typeface="Verdana" panose="020B0604030504040204" pitchFamily="34" charset="0"/>
            </a:endParaRPr>
          </a:p>
        </p:txBody>
      </p:sp>
      <p:sp>
        <p:nvSpPr>
          <p:cNvPr id="8" name="제목 1"/>
          <p:cNvSpPr>
            <a:spLocks noGrp="1"/>
          </p:cNvSpPr>
          <p:nvPr>
            <p:ph type="title"/>
          </p:nvPr>
        </p:nvSpPr>
        <p:spPr>
          <a:xfrm>
            <a:off x="581462" y="233916"/>
            <a:ext cx="10515600" cy="829340"/>
          </a:xfrm>
        </p:spPr>
        <p:txBody>
          <a:bodyPr>
            <a:normAutofit/>
          </a:bodyPr>
          <a:lstStyle/>
          <a:p>
            <a:r>
              <a:rPr lang="en-US" altLang="ko-KR" sz="2000" b="1" dirty="0" smtClean="0">
                <a:latin typeface="Verdana" panose="020B0604030504040204" pitchFamily="34" charset="0"/>
                <a:ea typeface="Verdana" panose="020B0604030504040204" pitchFamily="34" charset="0"/>
              </a:rPr>
              <a:t>Threats</a:t>
            </a:r>
            <a:endParaRPr lang="ko-KR" altLang="en-US" sz="2000" b="1">
              <a:latin typeface="Verdana" panose="020B0604030504040204" pitchFamily="34" charset="0"/>
            </a:endParaRPr>
          </a:p>
        </p:txBody>
      </p:sp>
    </p:spTree>
    <p:extLst>
      <p:ext uri="{BB962C8B-B14F-4D97-AF65-F5344CB8AC3E}">
        <p14:creationId xmlns:p14="http://schemas.microsoft.com/office/powerpoint/2010/main" val="2038922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w="28575">
          <a:noFill/>
          <a:prstDash val="dashDot"/>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4019</TotalTime>
  <Words>2681</Words>
  <Application>Microsoft Office PowerPoint</Application>
  <PresentationFormat>와이드스크린</PresentationFormat>
  <Paragraphs>594</Paragraphs>
  <Slides>23</Slides>
  <Notes>10</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23</vt:i4>
      </vt:variant>
    </vt:vector>
  </HeadingPairs>
  <TitlesOfParts>
    <vt:vector size="31" baseType="lpstr">
      <vt:lpstr>Arial Unicode MS</vt:lpstr>
      <vt:lpstr>맑은 고딕</vt:lpstr>
      <vt:lpstr>Arial</vt:lpstr>
      <vt:lpstr>Times New Roman</vt:lpstr>
      <vt:lpstr>Verdana</vt:lpstr>
      <vt:lpstr>Wingdings</vt:lpstr>
      <vt:lpstr>Office 테마</vt:lpstr>
      <vt:lpstr>워크시트</vt:lpstr>
      <vt:lpstr>LG Security Specialist Team2</vt:lpstr>
      <vt:lpstr>Team Charter</vt:lpstr>
      <vt:lpstr>Project Schedule</vt:lpstr>
      <vt:lpstr>Functional Requirements (I)</vt:lpstr>
      <vt:lpstr>Functional Requirements (II)</vt:lpstr>
      <vt:lpstr>Security Requirements (SQUARE-Lite)</vt:lpstr>
      <vt:lpstr>Security Requirements</vt:lpstr>
      <vt:lpstr>PowerPoint 프레젠테이션</vt:lpstr>
      <vt:lpstr>Threats</vt:lpstr>
      <vt:lpstr>Security Requirements (SQUARE-Lite)</vt:lpstr>
      <vt:lpstr>Security Requirements (SQUARE-Lite)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이기관/선임연구원/ID webOS ECO개발Project(gigwan.lee@lge.com)</dc:creator>
  <cp:lastModifiedBy>정희정/책임연구원/TV Intelligent Service팀(lorin.jeoung@lge.com)</cp:lastModifiedBy>
  <cp:revision>292</cp:revision>
  <dcterms:created xsi:type="dcterms:W3CDTF">2021-06-01T05:26:19Z</dcterms:created>
  <dcterms:modified xsi:type="dcterms:W3CDTF">2021-06-17T22:47:35Z</dcterms:modified>
</cp:coreProperties>
</file>