
<file path=[Content_Types].xml><?xml version="1.0" encoding="utf-8"?>
<Types xmlns="http://schemas.openxmlformats.org/package/2006/content-types">
  <Default Extension="png" ContentType="image/png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86" r:id="rId3"/>
    <p:sldId id="287" r:id="rId4"/>
    <p:sldId id="284" r:id="rId5"/>
    <p:sldId id="285" r:id="rId6"/>
    <p:sldId id="283" r:id="rId7"/>
    <p:sldId id="279" r:id="rId8"/>
    <p:sldId id="282" r:id="rId9"/>
    <p:sldId id="289" r:id="rId10"/>
    <p:sldId id="288" r:id="rId11"/>
    <p:sldId id="29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희정/책임연구원/TV Intelligent Service팀(lorin.jeoung@lge.com)" initials="정IS" lastIdx="1" clrIdx="0">
    <p:extLst>
      <p:ext uri="{19B8F6BF-5375-455C-9EA6-DF929625EA0E}">
        <p15:presenceInfo xmlns:p15="http://schemas.microsoft.com/office/powerpoint/2012/main" userId="S-1-5-21-2543426832-1914326140-3112152631-981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6868D-BE41-4B0A-9EDB-1F5957ADAD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E7C9F-1951-442C-A15C-586712BFC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4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35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59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35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97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4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5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6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9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4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5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14F3-73E7-42B9-AA84-779B5061EE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124" y="4322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LG Security Specialist</a:t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Team2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23673" y="8482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Phase I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Run Mode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1000125"/>
            <a:ext cx="7791450" cy="5657850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6116176" y="197381"/>
            <a:ext cx="2094373" cy="529595"/>
          </a:xfrm>
          <a:prstGeom prst="wedgeRoundRectCallout">
            <a:avLst>
              <a:gd name="adj1" fmla="val -102550"/>
              <a:gd name="adj2" fmla="val 24504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Check the analyzed results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Test Run Mode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847725"/>
            <a:ext cx="7791450" cy="5657850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6116176" y="197381"/>
            <a:ext cx="2189624" cy="529595"/>
          </a:xfrm>
          <a:prstGeom prst="wedgeRoundRectCallout">
            <a:avLst>
              <a:gd name="adj1" fmla="val -101186"/>
              <a:gd name="adj2" fmla="val 19828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Check the analyzed results of test run mode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6542118" y="9189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워크시트" showAsIcon="1" r:id="rId3" imgW="914400" imgH="771480" progId="Excel.Sheet.8">
                  <p:embed/>
                </p:oleObj>
              </mc:Choice>
              <mc:Fallback>
                <p:oleObj name="워크시트" showAsIcon="1" r:id="rId3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2118" y="9189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581462" y="233916"/>
            <a:ext cx="10515600" cy="82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Security </a:t>
            </a:r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Requirements (</a:t>
            </a:r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SQUARE-Lite)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9416" y="1485900"/>
            <a:ext cx="9534524" cy="5211608"/>
            <a:chOff x="1260388" y="1458098"/>
            <a:chExt cx="8882401" cy="464674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5"/>
            <a:srcRect l="1125" t="929" r="4490" b="3524"/>
            <a:stretch/>
          </p:blipFill>
          <p:spPr>
            <a:xfrm>
              <a:off x="1260388" y="1458098"/>
              <a:ext cx="8882401" cy="4646744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5517739" y="2763036"/>
              <a:ext cx="2643654" cy="221929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  <a:ln w="28575"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panose="020B060403050404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0341639">
              <a:off x="1910000" y="4130721"/>
              <a:ext cx="3880593" cy="156358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  <a:ln w="28575"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panose="020B060403050404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331407" y="2104098"/>
              <a:ext cx="499581" cy="4236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panose="020B060403050404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30988" y="2207555"/>
              <a:ext cx="10358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Target area</a:t>
              </a:r>
              <a:endParaRPr lang="ko-KR" altLang="en-US" sz="1000" dirty="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230045" y="2097882"/>
              <a:ext cx="1790692" cy="473263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Verdana" panose="020B0604030504040204" pitchFamily="34" charset="0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2008514" y="1748825"/>
            <a:ext cx="2725346" cy="1730578"/>
          </a:xfrm>
          <a:prstGeom prst="ellipse">
            <a:avLst/>
          </a:prstGeom>
          <a:solidFill>
            <a:schemeClr val="accent2">
              <a:lumMod val="20000"/>
              <a:lumOff val="80000"/>
              <a:alpha val="45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CCF6B7A-2DBB-4FFF-B6BA-A3E96DD7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56048"/>
              </p:ext>
            </p:extLst>
          </p:nvPr>
        </p:nvGraphicFramePr>
        <p:xfrm>
          <a:off x="722514" y="1719506"/>
          <a:ext cx="10442791" cy="4304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332"/>
                <a:gridCol w="4745834">
                  <a:extLst>
                    <a:ext uri="{9D8B030D-6E8A-4147-A177-3AD203B41FA5}">
                      <a16:colId xmlns:a16="http://schemas.microsoft.com/office/drawing/2014/main" xmlns="" val="766603516"/>
                    </a:ext>
                  </a:extLst>
                </a:gridCol>
                <a:gridCol w="4581625">
                  <a:extLst>
                    <a:ext uri="{9D8B030D-6E8A-4147-A177-3AD203B41FA5}">
                      <a16:colId xmlns:a16="http://schemas.microsoft.com/office/drawing/2014/main" xmlns="" val="2592957686"/>
                    </a:ext>
                  </a:extLst>
                </a:gridCol>
              </a:tblGrid>
              <a:tr h="4115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Threats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Mitigation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794297"/>
                  </a:ext>
                </a:extLst>
              </a:tr>
              <a:tr h="900241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1" u="none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Information Disclosure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 stored face image related data on server side can be disclosed to an unauthorized user.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 transmitting data on the communication between server /client can be disclosed to unauthorized user.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Provide encryption on the stored data on server side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Provide encrypted the communication channel</a:t>
                      </a: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between server/client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9969664"/>
                  </a:ext>
                </a:extLst>
              </a:tr>
              <a:tr h="865762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1" u="none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Spoofing, </a:t>
                      </a: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Elevation of Privilege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Unauthorized user can run the program without any restriction.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Provide login functionality for user authentication/authorization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021948"/>
                  </a:ext>
                </a:extLst>
              </a:tr>
              <a:tr h="709120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Tampering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Unauthorized user can manipulate the request/response</a:t>
                      </a:r>
                      <a:endParaRPr lang="ko-KR" altLang="ko-KR" sz="1000" b="0" kern="10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Validate</a:t>
                      </a: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requests/responses from each</a:t>
                      </a: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peer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Denial</a:t>
                      </a:r>
                      <a:r>
                        <a:rPr lang="en-US" altLang="ko-KR" sz="10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US" altLang="ko-KR" sz="10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Service</a:t>
                      </a:r>
                      <a:endParaRPr lang="en-US" altLang="ko-KR" sz="1000" b="1" kern="100" baseline="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There is a limitation of resources on embedded application. Server application may not work properly due to massive request from clients.</a:t>
                      </a:r>
                      <a:endParaRPr lang="ko-KR" altLang="ko-KR" sz="1000" b="0" kern="10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Manage the connection between server/client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9120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Repudiation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All server/client application activities should be logged. But the sensitive data must NOT be included in the log.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 logging on server/client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462" y="1063256"/>
            <a:ext cx="11267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Threat Scenario : An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unauthorized individual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gains access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to the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GSS thru GSC and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tries to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add/modify/delete face images.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The system detects the malicious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behavior and prevents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the unauthorized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individual’s actions.</a:t>
            </a:r>
            <a:endParaRPr lang="ko-KR" altLang="en-US" sz="1400" dirty="0">
              <a:latin typeface="Verdana" panose="020B0604030504040204" pitchFamily="34" charset="0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81462" y="233916"/>
            <a:ext cx="10515600" cy="82934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Threats</a:t>
            </a:r>
            <a:endParaRPr lang="ko-KR" altLang="en-US" sz="2000" b="1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81462" y="233916"/>
            <a:ext cx="10515600" cy="82934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Security Requirements (SQUARE-Lite)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CCF6B7A-2DBB-4FFF-B6BA-A3E96DD7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69710"/>
              </p:ext>
            </p:extLst>
          </p:nvPr>
        </p:nvGraphicFramePr>
        <p:xfrm>
          <a:off x="436518" y="1199988"/>
          <a:ext cx="11078507" cy="541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223"/>
                <a:gridCol w="2699490">
                  <a:extLst>
                    <a:ext uri="{9D8B030D-6E8A-4147-A177-3AD203B41FA5}">
                      <a16:colId xmlns:a16="http://schemas.microsoft.com/office/drawing/2014/main" xmlns="" val="766603516"/>
                    </a:ext>
                  </a:extLst>
                </a:gridCol>
                <a:gridCol w="4475133">
                  <a:extLst>
                    <a:ext uri="{9D8B030D-6E8A-4147-A177-3AD203B41FA5}">
                      <a16:colId xmlns:a16="http://schemas.microsoft.com/office/drawing/2014/main" xmlns="" val="2592957686"/>
                    </a:ext>
                  </a:extLst>
                </a:gridCol>
                <a:gridCol w="1251783"/>
                <a:gridCol w="1552878"/>
              </a:tblGrid>
              <a:tr h="4115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Requirements (Level 1)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Requirements (Level 2)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Related threat id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  <a:b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(High, Mid,</a:t>
                      </a:r>
                      <a:r>
                        <a:rPr lang="en-US" altLang="ko-KR" sz="9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Low)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794297"/>
                  </a:ext>
                </a:extLst>
              </a:tr>
              <a:tr h="373448">
                <a:tc rowSpan="8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u="none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Information Disclosure</a:t>
                      </a:r>
                      <a:r>
                        <a:rPr lang="en-US" altLang="ko-KR" sz="9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sz="900" b="0" u="none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transmitted over the network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must be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protected to prevent information disclosure.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communication channel must be encrypted when the captured/recognized image and analyzed result are transmitted. 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62, 63,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64, 66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9969664"/>
                  </a:ext>
                </a:extLst>
              </a:tr>
              <a:tr h="356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TLS 1.2 or higher must be applied.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0275635"/>
                  </a:ext>
                </a:extLst>
              </a:tr>
              <a:tr h="373448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Stored data for face recognition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must be handled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securely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Contents of database must be encrypted in AES256.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And, the pass phrase must follow the guide of LG SDL.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2785841"/>
                  </a:ext>
                </a:extLst>
              </a:tr>
              <a:tr h="3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encryption key must NOT be stored as the raw format, and must be protected against the reverse engineering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138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5094674"/>
                  </a:ext>
                </a:extLst>
              </a:tr>
              <a:tr h="3910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 as a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input of learning mode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allowed o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nly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alphabet and digit numbers. Max. length is 16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70, 71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Mid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6524907"/>
                  </a:ext>
                </a:extLst>
              </a:tr>
              <a:tr h="746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Database has the size limitation, not to make system disk overflow.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If the database size is near the limitation, server application must warn to the administrator by email or other ways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119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4366379"/>
                  </a:ext>
                </a:extLst>
              </a:tr>
              <a:tr h="373448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Information for network connection must NOT be easily found from the client application.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Client application must hide IP address and port value for the server connection in the source code.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448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ko-KR" altLang="ko-KR" sz="1000" b="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When client application save the IP address and port for next usage, those information must be hidden.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Mid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723">
                <a:tc rowSpan="4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u="none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Spoofing, </a:t>
                      </a: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Elevation of Privilege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Only authenticated persons can access the server application service of Jetson Nano with the proper access rights.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Force</a:t>
                      </a:r>
                      <a:r>
                        <a:rPr lang="en-US" altLang="ko-KR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</a:t>
                      </a:r>
                      <a:r>
                        <a:rPr lang="en-US" altLang="ko-KR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the user to enter credentials and Provide</a:t>
                      </a:r>
                      <a:r>
                        <a:rPr lang="en-US" altLang="ko-KR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g</a:t>
                      </a:r>
                      <a:r>
                        <a:rPr lang="en-US" altLang="ko-KR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ranting/denying</a:t>
                      </a:r>
                      <a:r>
                        <a:rPr lang="en-US" altLang="ko-KR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</a:t>
                      </a:r>
                      <a:r>
                        <a:rPr lang="en-US" altLang="ko-KR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the access to GSC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69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021948"/>
                  </a:ext>
                </a:extLst>
              </a:tr>
              <a:tr h="286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User ID and password are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allowed o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nly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alphabet and digit numbers. Max. length is 16.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70, 71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Mid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Provide limited operating privilege by user accounts.</a:t>
                      </a:r>
                      <a:endParaRPr lang="en-US" altLang="ko-KR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69, 70, 71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Low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0575198"/>
                  </a:ext>
                </a:extLst>
              </a:tr>
              <a:tr h="70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must manage the password for the authentication as the hashed format, and compare the input password from the client application after hashing.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136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753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6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81462" y="233916"/>
            <a:ext cx="10515600" cy="82934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Security Requirements (</a:t>
            </a:r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SQUARE-Lite)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CCF6B7A-2DBB-4FFF-B6BA-A3E96DD7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24622"/>
              </p:ext>
            </p:extLst>
          </p:nvPr>
        </p:nvGraphicFramePr>
        <p:xfrm>
          <a:off x="564205" y="1412655"/>
          <a:ext cx="10814036" cy="5143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583"/>
                <a:gridCol w="2770450">
                  <a:extLst>
                    <a:ext uri="{9D8B030D-6E8A-4147-A177-3AD203B41FA5}">
                      <a16:colId xmlns:a16="http://schemas.microsoft.com/office/drawing/2014/main" xmlns="" val="766603516"/>
                    </a:ext>
                  </a:extLst>
                </a:gridCol>
                <a:gridCol w="4497755">
                  <a:extLst>
                    <a:ext uri="{9D8B030D-6E8A-4147-A177-3AD203B41FA5}">
                      <a16:colId xmlns:a16="http://schemas.microsoft.com/office/drawing/2014/main" xmlns="" val="2592957686"/>
                    </a:ext>
                  </a:extLst>
                </a:gridCol>
                <a:gridCol w="1285511"/>
                <a:gridCol w="1279737"/>
              </a:tblGrid>
              <a:tr h="4021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Requirements (Level 1)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Requirements (Level 2)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Related threat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  <a:b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(High, Mid,</a:t>
                      </a:r>
                      <a:r>
                        <a:rPr lang="en-US" altLang="ko-KR" sz="9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Low)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794297"/>
                  </a:ext>
                </a:extLst>
              </a:tr>
              <a:tr h="701848">
                <a:tc rowSpan="2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Tampering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must transfer only the requested data to the client application.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Response commands which the server application transfers should contain the same request command type from the client applications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0206783"/>
                  </a:ext>
                </a:extLst>
              </a:tr>
              <a:tr h="462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Whenever the client application receives the response command, client application should check if its command type is the same as the original requested command type.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6946113"/>
                  </a:ext>
                </a:extLst>
              </a:tr>
              <a:tr h="521353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Denial</a:t>
                      </a:r>
                      <a:r>
                        <a:rPr lang="en-US" altLang="ko-KR" sz="9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of Service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must always provide the stable services when the client application tries to connect and requests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can prohibit the maximum service connections to provide the stable services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 (Max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: 1)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67, 68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9886931"/>
                  </a:ext>
                </a:extLst>
              </a:tr>
              <a:tr h="774868">
                <a:tc rowSpan="5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Repudiation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All server/client application activities should be logged. But the sensitive data must NOT be included in the log.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All activities of the server application must be recorded as the log file, except of the repeatedly transferred message (e.g. ‘RUN’ and ‘Test Run’ mode)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  - Instead, the started time of the repeatedly transferred message should be recorded without sensitive information.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5751761"/>
                  </a:ext>
                </a:extLst>
              </a:tr>
              <a:tr h="774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All activities of the client application must be recorded as the log file, except of the repeatedly received message (e.g. ‘RUN” and ‘Test Run’ mode)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  - Instead, the started time of the repeatedly transferred message should be recorded without sensitive information.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76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0620798"/>
                  </a:ext>
                </a:extLst>
              </a:tr>
              <a:tr h="4564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Any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sensitive data (e.g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 password) must NOT be recorded into the log file.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2799573"/>
                  </a:ext>
                </a:extLst>
              </a:tr>
              <a:tr h="6668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Logging file has the size limitation, not to make system disk overflow.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If the file size is near the limitation, server application must warn to the administrator by email or other ways.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67, 68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4104733"/>
                  </a:ext>
                </a:extLst>
              </a:tr>
              <a:tr h="382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must check if the logging file is not a linked file.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879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6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구름 6"/>
          <p:cNvSpPr/>
          <p:nvPr/>
        </p:nvSpPr>
        <p:spPr>
          <a:xfrm>
            <a:off x="4902199" y="1482759"/>
            <a:ext cx="2000663" cy="85344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Network</a:t>
            </a:r>
            <a:endParaRPr lang="ko-KR" altLang="en-US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941574" y="1895167"/>
            <a:ext cx="1326271" cy="14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62712" y="2423870"/>
            <a:ext cx="320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Secure Connection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Non-Secure Connection</a:t>
            </a:r>
            <a:endParaRPr lang="ko-KR" altLang="en-US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8226" y="1483908"/>
            <a:ext cx="62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TCP</a:t>
            </a:r>
            <a:endParaRPr lang="ko-KR" altLang="en-US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40844" y="942208"/>
            <a:ext cx="2924399" cy="5392689"/>
            <a:chOff x="8260689" y="918781"/>
            <a:chExt cx="2924399" cy="5677988"/>
          </a:xfrm>
        </p:grpSpPr>
        <p:sp>
          <p:nvSpPr>
            <p:cNvPr id="6" name="직사각형 5"/>
            <p:cNvSpPr/>
            <p:nvPr/>
          </p:nvSpPr>
          <p:spPr>
            <a:xfrm>
              <a:off x="8260689" y="918781"/>
              <a:ext cx="2924399" cy="567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491333" y="1017155"/>
              <a:ext cx="22877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User Display &amp; System Control Application</a:t>
              </a:r>
              <a:endParaRPr lang="ko-KR" altLang="en-US"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491333" y="2181851"/>
              <a:ext cx="2471765" cy="5987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aseline="300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7)</a:t>
              </a:r>
              <a:r>
                <a:rPr lang="en-US" altLang="ko-KR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 </a:t>
              </a: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Receive Result and Display</a:t>
              </a:r>
              <a:endParaRPr lang="ko-KR" altLang="en-US" sz="1600"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91332" y="2927268"/>
              <a:ext cx="2471765" cy="598721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aseline="300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6) </a:t>
              </a: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Communication Mode Control</a:t>
              </a:r>
              <a:endParaRPr lang="ko-KR" altLang="en-US" sz="1600"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91332" y="3672685"/>
              <a:ext cx="2471765" cy="598721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aseline="300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5)</a:t>
              </a: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 Operation </a:t>
              </a:r>
              <a:b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</a:b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Mode Control</a:t>
              </a:r>
              <a:endParaRPr lang="ko-KR" altLang="en-US" sz="1600"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487007" y="4506184"/>
              <a:ext cx="2471765" cy="598721"/>
            </a:xfrm>
            <a:prstGeom prst="rect">
              <a:avLst/>
            </a:prstGeom>
            <a:solidFill>
              <a:srgbClr val="FFC000"/>
            </a:solidFill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aseline="300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4)</a:t>
              </a:r>
              <a:r>
                <a:rPr lang="en-US" altLang="ko-KR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 </a:t>
              </a: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User Authentication</a:t>
              </a:r>
              <a:endParaRPr lang="ko-KR" altLang="en-US" sz="1600"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897800" y="942208"/>
            <a:ext cx="3249077" cy="5392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793374" y="1890600"/>
            <a:ext cx="1097208" cy="1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29522" y="1404662"/>
            <a:ext cx="62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TCP</a:t>
            </a:r>
            <a:endParaRPr lang="ko-KR" altLang="en-US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28571" y="1036984"/>
            <a:ext cx="230196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Camera &amp; Image Analysis Application</a:t>
            </a:r>
            <a:endParaRPr lang="ko-KR" altLang="ko-KR" sz="900" kern="1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73030" y="3562876"/>
            <a:ext cx="2471766" cy="6105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1)</a:t>
            </a:r>
            <a:r>
              <a:rPr lang="en-US" altLang="ko-KR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 Capture from Camera</a:t>
            </a:r>
            <a:endParaRPr lang="ko-KR" altLang="en-US" sz="16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73031" y="2724871"/>
            <a:ext cx="2471765" cy="598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aseline="30000" dirty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2</a:t>
            </a:r>
            <a:r>
              <a:rPr lang="en-US" altLang="ko-KR" sz="16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)</a:t>
            </a:r>
            <a:r>
              <a:rPr lang="en-US" altLang="ko-KR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 Recognition</a:t>
            </a:r>
            <a:endParaRPr lang="ko-KR" altLang="en-US" sz="16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73031" y="2019227"/>
            <a:ext cx="2471765" cy="598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3)</a:t>
            </a:r>
            <a:r>
              <a:rPr lang="en-US" altLang="ko-KR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Transfer Analyzed Result &amp; Image</a:t>
            </a:r>
            <a:endParaRPr lang="ko-KR" altLang="en-US" sz="16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원통 34"/>
          <p:cNvSpPr/>
          <p:nvPr/>
        </p:nvSpPr>
        <p:spPr>
          <a:xfrm>
            <a:off x="8150139" y="5497790"/>
            <a:ext cx="1018494" cy="74676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</a:t>
            </a:r>
            <a:b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DB</a:t>
            </a:r>
            <a:endParaRPr lang="ko-KR" altLang="en-US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73030" y="4410779"/>
            <a:ext cx="2413051" cy="598721"/>
          </a:xfrm>
          <a:prstGeom prst="rect">
            <a:avLst/>
          </a:prstGeom>
          <a:solidFill>
            <a:srgbClr val="FFC000"/>
          </a:solidFill>
          <a:ln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4)</a:t>
            </a:r>
            <a:r>
              <a:rPr lang="en-US" altLang="ko-KR" sz="12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User Authentication</a:t>
            </a:r>
            <a:endParaRPr lang="ko-KR" altLang="en-US" sz="16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0" name="원통 39"/>
          <p:cNvSpPr/>
          <p:nvPr/>
        </p:nvSpPr>
        <p:spPr>
          <a:xfrm>
            <a:off x="9790610" y="5513743"/>
            <a:ext cx="895471" cy="746760"/>
          </a:xfrm>
          <a:prstGeom prst="can">
            <a:avLst/>
          </a:prstGeom>
          <a:solidFill>
            <a:srgbClr val="FEC2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User</a:t>
            </a:r>
            <a:b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DB</a:t>
            </a:r>
            <a:endParaRPr lang="ko-KR" altLang="en-US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4" name="꺾인 연결선 13"/>
          <p:cNvCxnSpPr>
            <a:stCxn id="39" idx="3"/>
          </p:cNvCxnSpPr>
          <p:nvPr/>
        </p:nvCxnSpPr>
        <p:spPr>
          <a:xfrm flipH="1">
            <a:off x="10227412" y="4710140"/>
            <a:ext cx="458669" cy="907251"/>
          </a:xfrm>
          <a:prstGeom prst="bentConnector4">
            <a:avLst>
              <a:gd name="adj1" fmla="val -49840"/>
              <a:gd name="adj2" fmla="val 664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1" idx="1"/>
            <a:endCxn id="35" idx="1"/>
          </p:cNvCxnSpPr>
          <p:nvPr/>
        </p:nvCxnSpPr>
        <p:spPr>
          <a:xfrm rot="10800000" flipH="1" flipV="1">
            <a:off x="8273030" y="3868132"/>
            <a:ext cx="386356" cy="1629658"/>
          </a:xfrm>
          <a:prstGeom prst="bentConnector4">
            <a:avLst>
              <a:gd name="adj1" fmla="val -59168"/>
              <a:gd name="adj2" fmla="val 832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 txBox="1">
            <a:spLocks/>
          </p:cNvSpPr>
          <p:nvPr/>
        </p:nvSpPr>
        <p:spPr>
          <a:xfrm>
            <a:off x="-40788" y="346633"/>
            <a:ext cx="4303500" cy="46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Diagram</a:t>
            </a:r>
            <a:endParaRPr lang="ko-KR" alt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Google Shape;88;p13"/>
          <p:cNvSpPr txBox="1"/>
          <p:nvPr/>
        </p:nvSpPr>
        <p:spPr>
          <a:xfrm>
            <a:off x="8150139" y="6326107"/>
            <a:ext cx="2744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333" b="1" dirty="0"/>
              <a:t>GSS (Gate System Server) </a:t>
            </a:r>
            <a:endParaRPr sz="1333" b="1" dirty="0"/>
          </a:p>
        </p:txBody>
      </p:sp>
      <p:sp>
        <p:nvSpPr>
          <p:cNvPr id="28" name="Google Shape;89;p13"/>
          <p:cNvSpPr txBox="1"/>
          <p:nvPr/>
        </p:nvSpPr>
        <p:spPr>
          <a:xfrm>
            <a:off x="930843" y="6334897"/>
            <a:ext cx="2744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333" b="1" dirty="0"/>
              <a:t>GSC (Gate System Client)</a:t>
            </a:r>
            <a:endParaRPr sz="1333" b="1" dirty="0"/>
          </a:p>
        </p:txBody>
      </p:sp>
    </p:spTree>
    <p:extLst>
      <p:ext uri="{BB962C8B-B14F-4D97-AF65-F5344CB8AC3E}">
        <p14:creationId xmlns:p14="http://schemas.microsoft.com/office/powerpoint/2010/main" val="24132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3605976" y="2920091"/>
            <a:ext cx="881600" cy="466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</a:rPr>
              <a:t>TLS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639301" y="6271084"/>
            <a:ext cx="2744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100" b="1" dirty="0">
                <a:latin typeface="Verdana" panose="020B0604030504040204" pitchFamily="34" charset="0"/>
                <a:ea typeface="Verdana" panose="020B0604030504040204" pitchFamily="34" charset="0"/>
              </a:rPr>
              <a:t>GSS (Gate System Server)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Implemented Modules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54037" y="868799"/>
            <a:ext cx="3209699" cy="521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684212" y="1217889"/>
            <a:ext cx="2057617" cy="33716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UI (Dialog)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583945" y="6271084"/>
            <a:ext cx="2744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100" b="1" dirty="0">
                <a:latin typeface="Verdana" panose="020B0604030504040204" pitchFamily="34" charset="0"/>
                <a:ea typeface="Verdana" panose="020B0604030504040204" pitchFamily="34" charset="0"/>
              </a:rPr>
              <a:t>GSC (Gate System Client)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oogle Shape;145;p14"/>
          <p:cNvGrpSpPr/>
          <p:nvPr/>
        </p:nvGrpSpPr>
        <p:grpSpPr>
          <a:xfrm>
            <a:off x="390421" y="5037070"/>
            <a:ext cx="2645200" cy="764800"/>
            <a:chOff x="4833252" y="4382550"/>
            <a:chExt cx="1983900" cy="573600"/>
          </a:xfrm>
        </p:grpSpPr>
        <p:sp>
          <p:nvSpPr>
            <p:cNvPr id="146" name="Google Shape;146;p14"/>
            <p:cNvSpPr/>
            <p:nvPr/>
          </p:nvSpPr>
          <p:spPr>
            <a:xfrm>
              <a:off x="4833252" y="4382550"/>
              <a:ext cx="1983900" cy="573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0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47" name="Google Shape;147;p14"/>
            <p:cNvGrpSpPr/>
            <p:nvPr/>
          </p:nvGrpSpPr>
          <p:grpSpPr>
            <a:xfrm>
              <a:off x="4969149" y="4494300"/>
              <a:ext cx="1712100" cy="350100"/>
              <a:chOff x="7077249" y="4813650"/>
              <a:chExt cx="1712100" cy="350100"/>
            </a:xfrm>
          </p:grpSpPr>
          <p:sp>
            <p:nvSpPr>
              <p:cNvPr id="148" name="Google Shape;148;p14"/>
              <p:cNvSpPr/>
              <p:nvPr/>
            </p:nvSpPr>
            <p:spPr>
              <a:xfrm>
                <a:off x="7977849" y="4813650"/>
                <a:ext cx="811500" cy="350100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TLS</a:t>
                </a:r>
                <a:endParaRPr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7077249" y="4813650"/>
                <a:ext cx="811500" cy="350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TCP</a:t>
                </a:r>
                <a:endParaRPr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143" name="Google Shape;143;p14"/>
          <p:cNvSpPr/>
          <p:nvPr/>
        </p:nvSpPr>
        <p:spPr>
          <a:xfrm>
            <a:off x="1011641" y="4024831"/>
            <a:ext cx="1413306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Command</a:t>
            </a:r>
          </a:p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Encoder/Decoder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53" name="Google Shape;153;p14"/>
          <p:cNvCxnSpPr>
            <a:endCxn id="146" idx="0"/>
          </p:cNvCxnSpPr>
          <p:nvPr/>
        </p:nvCxnSpPr>
        <p:spPr>
          <a:xfrm>
            <a:off x="1713021" y="4491629"/>
            <a:ext cx="0" cy="5454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13;p14"/>
          <p:cNvSpPr/>
          <p:nvPr/>
        </p:nvSpPr>
        <p:spPr>
          <a:xfrm>
            <a:off x="1804531" y="2652466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Logger</a:t>
            </a:r>
            <a:endParaRPr sz="106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4" name="Google Shape;142;p14"/>
          <p:cNvCxnSpPr>
            <a:stCxn id="69" idx="2"/>
            <a:endCxn id="143" idx="0"/>
          </p:cNvCxnSpPr>
          <p:nvPr/>
        </p:nvCxnSpPr>
        <p:spPr>
          <a:xfrm rot="5400000">
            <a:off x="1588931" y="3248630"/>
            <a:ext cx="905565" cy="6468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134;p14"/>
          <p:cNvSpPr/>
          <p:nvPr/>
        </p:nvSpPr>
        <p:spPr>
          <a:xfrm>
            <a:off x="3612235" y="3589500"/>
            <a:ext cx="881600" cy="466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</a:rPr>
              <a:t>TCP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593751" y="883100"/>
            <a:ext cx="6914061" cy="541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788430" y="2139103"/>
            <a:ext cx="3194000" cy="46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>
                <a:latin typeface="Verdana" panose="020B0604030504040204" pitchFamily="34" charset="0"/>
                <a:ea typeface="Verdana" panose="020B0604030504040204" pitchFamily="34" charset="0"/>
              </a:rPr>
              <a:t>main.cpp</a:t>
            </a:r>
            <a:endParaRPr sz="1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394662" y="2872629"/>
            <a:ext cx="1559200" cy="46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>
                <a:latin typeface="Verdana" panose="020B0604030504040204" pitchFamily="34" charset="0"/>
                <a:ea typeface="Verdana" panose="020B0604030504040204" pitchFamily="34" charset="0"/>
              </a:rPr>
              <a:t>videoStreamer</a:t>
            </a:r>
            <a:endParaRPr sz="1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>
                <a:latin typeface="Verdana" panose="020B0604030504040204" pitchFamily="34" charset="0"/>
                <a:ea typeface="Verdana" panose="020B0604030504040204" pitchFamily="34" charset="0"/>
              </a:rPr>
              <a:t>(videoStreamer.cpp)</a:t>
            </a:r>
            <a:endParaRPr sz="1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97" name="Google Shape;97;p14"/>
          <p:cNvCxnSpPr>
            <a:stCxn id="95" idx="1"/>
            <a:endCxn id="96" idx="1"/>
          </p:cNvCxnSpPr>
          <p:nvPr/>
        </p:nvCxnSpPr>
        <p:spPr>
          <a:xfrm rot="10800000" flipV="1">
            <a:off x="5394662" y="2372503"/>
            <a:ext cx="1393768" cy="733526"/>
          </a:xfrm>
          <a:prstGeom prst="bentConnector3">
            <a:avLst>
              <a:gd name="adj1" fmla="val 1164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" name="Google Shape;103;p14"/>
          <p:cNvGrpSpPr/>
          <p:nvPr/>
        </p:nvGrpSpPr>
        <p:grpSpPr>
          <a:xfrm>
            <a:off x="5394698" y="3589500"/>
            <a:ext cx="1559001" cy="2142855"/>
            <a:chOff x="605550" y="2527261"/>
            <a:chExt cx="1561500" cy="1183200"/>
          </a:xfrm>
        </p:grpSpPr>
        <p:sp>
          <p:nvSpPr>
            <p:cNvPr id="104" name="Google Shape;104;p14"/>
            <p:cNvSpPr/>
            <p:nvPr/>
          </p:nvSpPr>
          <p:spPr>
            <a:xfrm>
              <a:off x="605550" y="2527261"/>
              <a:ext cx="1561500" cy="1183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" sz="10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Face Detection &amp; Recognizer</a:t>
              </a:r>
              <a:endParaRPr sz="10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69600" y="2801550"/>
              <a:ext cx="592500" cy="25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6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FaceNetClassifier</a:t>
              </a:r>
              <a:endParaRPr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600" dirty="0">
                  <a:latin typeface="Verdana" panose="020B0604030504040204" pitchFamily="34" charset="0"/>
                  <a:ea typeface="Verdana" panose="020B0604030504040204" pitchFamily="34" charset="0"/>
                </a:rPr>
                <a:t>(FaceNet.cpp)</a:t>
              </a:r>
              <a:endParaRPr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69600" y="3223623"/>
              <a:ext cx="592500" cy="25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PBox / BBox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(pBox.h)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Google Shape;107;p14"/>
            <p:cNvCxnSpPr>
              <a:stCxn id="105" idx="2"/>
              <a:endCxn id="106" idx="0"/>
            </p:cNvCxnSpPr>
            <p:nvPr/>
          </p:nvCxnSpPr>
          <p:spPr>
            <a:xfrm>
              <a:off x="965850" y="3058650"/>
              <a:ext cx="0" cy="16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" name="Google Shape;108;p14"/>
            <p:cNvSpPr/>
            <p:nvPr/>
          </p:nvSpPr>
          <p:spPr>
            <a:xfrm>
              <a:off x="1341449" y="2801550"/>
              <a:ext cx="767100" cy="25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mtCNN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(mtcnn.cpp)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341449" y="3223619"/>
              <a:ext cx="767100" cy="469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" sz="6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Pnet_Engine (pnet_rt.cpp)</a:t>
              </a:r>
              <a:endParaRPr sz="60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6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Rnet_Engine (rnet_rt.cpp)</a:t>
              </a:r>
              <a:endParaRPr sz="60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6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Onet_Engine</a:t>
              </a:r>
              <a:endParaRPr sz="60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network (network.cpp)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10" name="Google Shape;110;p14"/>
            <p:cNvCxnSpPr>
              <a:stCxn id="108" idx="2"/>
              <a:endCxn id="109" idx="0"/>
            </p:cNvCxnSpPr>
            <p:nvPr/>
          </p:nvCxnSpPr>
          <p:spPr>
            <a:xfrm>
              <a:off x="1724999" y="3058650"/>
              <a:ext cx="0" cy="16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113;p14"/>
          <p:cNvSpPr/>
          <p:nvPr/>
        </p:nvSpPr>
        <p:spPr>
          <a:xfrm>
            <a:off x="5556666" y="1237346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Logger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9685976" y="1254135"/>
            <a:ext cx="1246000" cy="4516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Crypto module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839747" y="4680890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User </a:t>
            </a:r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id/pw</a:t>
            </a:r>
            <a:endParaRPr lang="en-US" altLang="ko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Authenticator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7839747" y="5501119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Privilege </a:t>
            </a:r>
            <a:endParaRPr lang="en-US" altLang="ko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Authorization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9500733" y="4117077"/>
            <a:ext cx="1431243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Command </a:t>
            </a:r>
            <a:endParaRPr lang="en-US" altLang="ko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Encoder/Decoder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9" name="Google Shape;119;p14"/>
          <p:cNvCxnSpPr>
            <a:stCxn id="95" idx="1"/>
            <a:endCxn id="104" idx="1"/>
          </p:cNvCxnSpPr>
          <p:nvPr/>
        </p:nvCxnSpPr>
        <p:spPr>
          <a:xfrm rot="10800000" flipV="1">
            <a:off x="5394698" y="2372502"/>
            <a:ext cx="1393732" cy="2288425"/>
          </a:xfrm>
          <a:prstGeom prst="bentConnector3">
            <a:avLst>
              <a:gd name="adj1" fmla="val 1164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4"/>
          <p:cNvCxnSpPr>
            <a:stCxn id="113" idx="2"/>
            <a:endCxn id="95" idx="0"/>
          </p:cNvCxnSpPr>
          <p:nvPr/>
        </p:nvCxnSpPr>
        <p:spPr>
          <a:xfrm rot="16200000" flipH="1">
            <a:off x="7033870" y="787542"/>
            <a:ext cx="434957" cy="22681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4"/>
          <p:cNvCxnSpPr>
            <a:stCxn id="114" idx="2"/>
            <a:endCxn id="95" idx="0"/>
          </p:cNvCxnSpPr>
          <p:nvPr/>
        </p:nvCxnSpPr>
        <p:spPr>
          <a:xfrm rot="5400000">
            <a:off x="9130519" y="960646"/>
            <a:ext cx="433368" cy="19235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4"/>
          <p:cNvCxnSpPr>
            <a:stCxn id="117" idx="0"/>
          </p:cNvCxnSpPr>
          <p:nvPr/>
        </p:nvCxnSpPr>
        <p:spPr>
          <a:xfrm rot="16200000" flipV="1">
            <a:off x="8793921" y="2694643"/>
            <a:ext cx="1465516" cy="13793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4"/>
          <p:cNvCxnSpPr>
            <a:stCxn id="115" idx="2"/>
            <a:endCxn id="116" idx="0"/>
          </p:cNvCxnSpPr>
          <p:nvPr/>
        </p:nvCxnSpPr>
        <p:spPr>
          <a:xfrm>
            <a:off x="8400347" y="5147690"/>
            <a:ext cx="0" cy="3534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4"/>
          <p:cNvSpPr txBox="1"/>
          <p:nvPr/>
        </p:nvSpPr>
        <p:spPr>
          <a:xfrm>
            <a:off x="5111527" y="5706995"/>
            <a:ext cx="2669538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1067" dirty="0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MTCNN:                Face Detector</a:t>
            </a:r>
            <a:endParaRPr sz="1067" dirty="0">
              <a:solidFill>
                <a:srgbClr val="6AA84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" sz="1067" dirty="0" err="1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FaceNetClassifier</a:t>
            </a:r>
            <a:r>
              <a:rPr lang="en-US" altLang="ko" sz="1067" dirty="0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Face Recognizer</a:t>
            </a:r>
            <a:endParaRPr sz="1067" dirty="0">
              <a:solidFill>
                <a:srgbClr val="6AA84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9500733" y="5529703"/>
            <a:ext cx="1431244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TCP/TLS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Google Shape;115;p14"/>
          <p:cNvSpPr/>
          <p:nvPr/>
        </p:nvSpPr>
        <p:spPr>
          <a:xfrm>
            <a:off x="7832766" y="3882391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user validator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8" name="Google Shape;125;p14"/>
          <p:cNvCxnSpPr>
            <a:stCxn id="67" idx="2"/>
            <a:endCxn id="115" idx="0"/>
          </p:cNvCxnSpPr>
          <p:nvPr/>
        </p:nvCxnSpPr>
        <p:spPr>
          <a:xfrm>
            <a:off x="8393366" y="4349191"/>
            <a:ext cx="6981" cy="331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13;p14"/>
          <p:cNvSpPr/>
          <p:nvPr/>
        </p:nvSpPr>
        <p:spPr>
          <a:xfrm>
            <a:off x="521092" y="2652466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000" dirty="0">
                <a:latin typeface="Verdana" panose="020B0604030504040204" pitchFamily="34" charset="0"/>
                <a:ea typeface="Verdana" panose="020B0604030504040204" pitchFamily="34" charset="0"/>
              </a:rPr>
              <a:t>Log-in </a:t>
            </a:r>
            <a:r>
              <a:rPr lang="en-US" altLang="ko-KR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module</a:t>
            </a:r>
            <a:endParaRPr sz="106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8" name="Google Shape;142;p14"/>
          <p:cNvCxnSpPr>
            <a:stCxn id="122" idx="2"/>
            <a:endCxn id="143" idx="0"/>
          </p:cNvCxnSpPr>
          <p:nvPr/>
        </p:nvCxnSpPr>
        <p:spPr>
          <a:xfrm rot="16200000" flipH="1">
            <a:off x="947211" y="3253747"/>
            <a:ext cx="905565" cy="6366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42;p14"/>
          <p:cNvCxnSpPr>
            <a:stCxn id="131" idx="2"/>
            <a:endCxn id="69" idx="0"/>
          </p:cNvCxnSpPr>
          <p:nvPr/>
        </p:nvCxnSpPr>
        <p:spPr>
          <a:xfrm rot="16200000" flipH="1">
            <a:off x="1490372" y="1777706"/>
            <a:ext cx="1097409" cy="6521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42;p14"/>
          <p:cNvCxnSpPr>
            <a:stCxn id="122" idx="0"/>
            <a:endCxn id="131" idx="2"/>
          </p:cNvCxnSpPr>
          <p:nvPr/>
        </p:nvCxnSpPr>
        <p:spPr>
          <a:xfrm rot="5400000" flipH="1" flipV="1">
            <a:off x="848652" y="1788098"/>
            <a:ext cx="1097409" cy="631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25;p14"/>
          <p:cNvCxnSpPr>
            <a:stCxn id="117" idx="2"/>
          </p:cNvCxnSpPr>
          <p:nvPr/>
        </p:nvCxnSpPr>
        <p:spPr>
          <a:xfrm>
            <a:off x="10216355" y="4583877"/>
            <a:ext cx="0" cy="9458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원통 181"/>
          <p:cNvSpPr/>
          <p:nvPr/>
        </p:nvSpPr>
        <p:spPr>
          <a:xfrm>
            <a:off x="7978411" y="1263859"/>
            <a:ext cx="764737" cy="47321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 DB</a:t>
            </a:r>
            <a:endParaRPr lang="ko-KR" altLang="en-US" sz="1000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6" name="Google Shape;153;p14"/>
          <p:cNvCxnSpPr>
            <a:stCxn id="114" idx="1"/>
          </p:cNvCxnSpPr>
          <p:nvPr/>
        </p:nvCxnSpPr>
        <p:spPr>
          <a:xfrm flipH="1">
            <a:off x="8743148" y="1479935"/>
            <a:ext cx="94282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42;p14"/>
          <p:cNvCxnSpPr>
            <a:endCxn id="67" idx="1"/>
          </p:cNvCxnSpPr>
          <p:nvPr/>
        </p:nvCxnSpPr>
        <p:spPr>
          <a:xfrm rot="16200000" flipH="1">
            <a:off x="7568301" y="3851325"/>
            <a:ext cx="325361" cy="20356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142;p14"/>
          <p:cNvCxnSpPr/>
          <p:nvPr/>
        </p:nvCxnSpPr>
        <p:spPr>
          <a:xfrm rot="5400000">
            <a:off x="2283403" y="4519958"/>
            <a:ext cx="710424" cy="6218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직사각형 205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207" name="직사각형 206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35771" y="2415458"/>
            <a:ext cx="147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Validation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97700" y="4228602"/>
            <a:ext cx="112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message format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736981" y="991296"/>
            <a:ext cx="1293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Encrypted by AES256 CBC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480123" y="5690323"/>
            <a:ext cx="147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OpenSSL 1.1.1K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798658" y="5462758"/>
            <a:ext cx="147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OpenSSL 1.1.1K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0255456" y="3714658"/>
            <a:ext cx="112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message format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385425" y="5144717"/>
            <a:ext cx="1293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PBKDF2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23" name="Google Shape;287;p17"/>
          <p:cNvSpPr/>
          <p:nvPr/>
        </p:nvSpPr>
        <p:spPr>
          <a:xfrm>
            <a:off x="7196579" y="3486049"/>
            <a:ext cx="1007721" cy="281217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 smtClean="0">
                <a:latin typeface="Verdana"/>
                <a:ea typeface="Verdana"/>
                <a:cs typeface="Verdana"/>
                <a:sym typeface="Verdana"/>
              </a:rPr>
              <a:t>Server</a:t>
            </a:r>
          </a:p>
          <a:p>
            <a:pPr algn="ctr"/>
            <a:r>
              <a:rPr lang="en-US" altLang="ko" sz="1000" dirty="0" smtClean="0"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US" altLang="ko" sz="1000" dirty="0">
                <a:latin typeface="Verdana"/>
                <a:ea typeface="Verdana"/>
                <a:cs typeface="Verdana"/>
                <a:sym typeface="Verdana"/>
              </a:rPr>
              <a:t>Key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88;p17"/>
          <p:cNvSpPr/>
          <p:nvPr/>
        </p:nvSpPr>
        <p:spPr>
          <a:xfrm>
            <a:off x="7177185" y="3140622"/>
            <a:ext cx="1039063" cy="318107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/>
                <a:ea typeface="Verdana"/>
                <a:cs typeface="Verdana"/>
                <a:sym typeface="Verdana"/>
              </a:rPr>
              <a:t>Server </a:t>
            </a:r>
            <a:endParaRPr lang="en-US" altLang="ko" sz="1000" dirty="0" smtClean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en-US" altLang="ko" sz="1000" dirty="0" smtClean="0">
                <a:latin typeface="Verdana"/>
                <a:ea typeface="Verdana"/>
                <a:cs typeface="Verdana"/>
                <a:sym typeface="Verdana"/>
              </a:rPr>
              <a:t>Certificate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98;p17"/>
          <p:cNvSpPr/>
          <p:nvPr/>
        </p:nvSpPr>
        <p:spPr>
          <a:xfrm>
            <a:off x="2482022" y="4207440"/>
            <a:ext cx="1034120" cy="28350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/>
                <a:ea typeface="Verdana"/>
                <a:cs typeface="Verdana"/>
                <a:sym typeface="Verdana"/>
              </a:rPr>
              <a:t>Team2 CA </a:t>
            </a:r>
            <a:endParaRPr lang="en-US" altLang="ko" sz="1000" dirty="0" smtClean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en-US" altLang="ko" sz="1000" dirty="0" smtClean="0">
                <a:latin typeface="Verdana"/>
                <a:ea typeface="Verdana"/>
                <a:cs typeface="Verdana"/>
                <a:sym typeface="Verdana"/>
              </a:rPr>
              <a:t>Certificate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308621" y="2253738"/>
            <a:ext cx="141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Request/Response logging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508418" y="871168"/>
            <a:ext cx="141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Request/Response logging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849057" y="2856431"/>
            <a:ext cx="123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Signed by Team2 Root CA 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029748" y="3304560"/>
            <a:ext cx="118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Encrypted with Passphrase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780460" y="5960139"/>
            <a:ext cx="305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Administrator : [ learning | run | Test run]</a:t>
            </a:r>
          </a:p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: [Run]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1"/>
          <p:cNvSpPr txBox="1">
            <a:spLocks/>
          </p:cNvSpPr>
          <p:nvPr/>
        </p:nvSpPr>
        <p:spPr>
          <a:xfrm>
            <a:off x="546475" y="931509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7" y="1760849"/>
            <a:ext cx="6005789" cy="4361172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2897603" y="2041765"/>
            <a:ext cx="1427694" cy="375722"/>
          </a:xfrm>
          <a:prstGeom prst="wedgeRoundRectCallout">
            <a:avLst>
              <a:gd name="adj1" fmla="val 70137"/>
              <a:gd name="adj2" fmla="val 3299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1) Input GSS IP and GSS Port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97603" y="2553677"/>
            <a:ext cx="1427694" cy="380784"/>
          </a:xfrm>
          <a:prstGeom prst="wedgeRoundRectCallout">
            <a:avLst>
              <a:gd name="adj1" fmla="val 68234"/>
              <a:gd name="adj2" fmla="val 2387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2) Input User ID, Password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897603" y="3118925"/>
            <a:ext cx="1214361" cy="494564"/>
          </a:xfrm>
          <a:prstGeom prst="wedgeRoundRectCallout">
            <a:avLst>
              <a:gd name="adj1" fmla="val 93818"/>
              <a:gd name="adj2" fmla="val -406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3) Select Secure 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 Non-secure mode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897603" y="3983591"/>
            <a:ext cx="1490940" cy="529595"/>
          </a:xfrm>
          <a:prstGeom prst="wedgeRoundRectCallout">
            <a:avLst>
              <a:gd name="adj1" fmla="val 72054"/>
              <a:gd name="adj2" fmla="val -4293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4) Select Operation mode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[Learning | Run | Test Run]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897603" y="5471390"/>
            <a:ext cx="1508600" cy="304158"/>
          </a:xfrm>
          <a:prstGeom prst="wedgeRoundRectCallout">
            <a:avLst>
              <a:gd name="adj1" fmla="val 65215"/>
              <a:gd name="adj2" fmla="val 3944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5) Connect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91328" y="3144906"/>
            <a:ext cx="1520656" cy="278952"/>
          </a:xfrm>
          <a:prstGeom prst="wedgeRoundRectCallout">
            <a:avLst>
              <a:gd name="adj1" fmla="val 29699"/>
              <a:gd name="adj2" fmla="val 1389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Show analyzed results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46407" y="5471390"/>
            <a:ext cx="1657438" cy="278952"/>
          </a:xfrm>
          <a:prstGeom prst="wedgeRoundRectCallout">
            <a:avLst>
              <a:gd name="adj1" fmla="val 23220"/>
              <a:gd name="adj2" fmla="val -1144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</a:rPr>
              <a:t>Show log/debug messages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Google Shape;135;p14"/>
          <p:cNvSpPr txBox="1"/>
          <p:nvPr/>
        </p:nvSpPr>
        <p:spPr>
          <a:xfrm>
            <a:off x="406697" y="1064634"/>
            <a:ext cx="2744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100" b="1" dirty="0">
                <a:latin typeface="Verdana" panose="020B0604030504040204" pitchFamily="34" charset="0"/>
                <a:ea typeface="Verdana" panose="020B0604030504040204" pitchFamily="34" charset="0"/>
              </a:rPr>
              <a:t>GSC (Gate System Client)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Google Shape;144;p14"/>
          <p:cNvSpPr txBox="1"/>
          <p:nvPr/>
        </p:nvSpPr>
        <p:spPr>
          <a:xfrm>
            <a:off x="7803424" y="1078622"/>
            <a:ext cx="2744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100" b="1" dirty="0">
                <a:latin typeface="Verdana" panose="020B0604030504040204" pitchFamily="34" charset="0"/>
                <a:ea typeface="Verdana" panose="020B0604030504040204" pitchFamily="34" charset="0"/>
              </a:rPr>
              <a:t>GSS (Gate System Server)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52196" y="2553678"/>
            <a:ext cx="57398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i="1" dirty="0">
                <a:latin typeface="Verdana" panose="020B0604030504040204" pitchFamily="34" charset="0"/>
              </a:rPr>
              <a:t> </a:t>
            </a:r>
            <a:r>
              <a:rPr lang="en-US" altLang="ko-KR" sz="1100" b="1" i="1" dirty="0" smtClean="0">
                <a:latin typeface="Verdana" panose="020B0604030504040204" pitchFamily="34" charset="0"/>
              </a:rPr>
              <a:t>&gt; </a:t>
            </a:r>
            <a:r>
              <a:rPr lang="ko-KR" altLang="en-US" sz="1100" b="1" i="1" smtClean="0">
                <a:latin typeface="Verdana" panose="020B0604030504040204" pitchFamily="34" charset="0"/>
              </a:rPr>
              <a:t>./</a:t>
            </a:r>
            <a:r>
              <a:rPr lang="ko-KR" altLang="en-US" sz="1100" b="1" i="1" dirty="0">
                <a:latin typeface="Verdana" panose="020B0604030504040204" pitchFamily="34" charset="0"/>
              </a:rPr>
              <a:t>LgFaceRecDemoTCP_Jetson_NanoV2 </a:t>
            </a:r>
            <a:r>
              <a:rPr lang="ko-KR" altLang="en-US" sz="1100" b="1" i="1" dirty="0">
                <a:solidFill>
                  <a:srgbClr val="FF0000"/>
                </a:solidFill>
                <a:latin typeface="Verdana" panose="020B0604030504040204" pitchFamily="34" charset="0"/>
              </a:rPr>
              <a:t>[port</a:t>
            </a:r>
            <a:r>
              <a:rPr lang="ko-KR" altLang="en-US" sz="1100" b="1" i="1">
                <a:solidFill>
                  <a:srgbClr val="FF0000"/>
                </a:solidFill>
                <a:latin typeface="Verdana" panose="020B0604030504040204" pitchFamily="34" charset="0"/>
              </a:rPr>
              <a:t>] </a:t>
            </a:r>
            <a:r>
              <a:rPr lang="ko-KR" altLang="en-US" sz="1100" b="1" i="1" smtClean="0">
                <a:solidFill>
                  <a:srgbClr val="FF0000"/>
                </a:solidFill>
                <a:latin typeface="Verdana" panose="020B0604030504040204" pitchFamily="34" charset="0"/>
              </a:rPr>
              <a:t>[</a:t>
            </a:r>
            <a:r>
              <a:rPr lang="ko-KR" altLang="en-US" sz="1100" b="1" i="1" dirty="0">
                <a:solidFill>
                  <a:srgbClr val="FF0000"/>
                </a:solidFill>
                <a:latin typeface="Verdana" panose="020B0604030504040204" pitchFamily="34" charset="0"/>
              </a:rPr>
              <a:t>1|0 (secured or not)]</a:t>
            </a:r>
          </a:p>
        </p:txBody>
      </p:sp>
      <p:pic>
        <p:nvPicPr>
          <p:cNvPr id="4098" name="Picture 2" descr="https://media.discordapp.net/attachments/844851427989913620/854887418640990228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6" y="3013619"/>
            <a:ext cx="5422132" cy="255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696452" y="4647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User Guide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1798" y="6443702"/>
            <a:ext cx="104418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rgbClr val="00B0F0"/>
                </a:solidFill>
                <a:latin typeface="Verdana" panose="020B0604030504040204" pitchFamily="34" charset="0"/>
              </a:rPr>
              <a:t>Note : when the server is running as secure mode, you need to select secure mode in client, then </a:t>
            </a:r>
            <a:r>
              <a:rPr lang="en-US" altLang="ko-KR" sz="1200" i="1" dirty="0" smtClean="0">
                <a:solidFill>
                  <a:srgbClr val="00B0F0"/>
                </a:solidFill>
                <a:latin typeface="Verdana" panose="020B0604030504040204" pitchFamily="34" charset="0"/>
              </a:rPr>
              <a:t>the system</a:t>
            </a:r>
            <a:r>
              <a:rPr lang="ko-KR" altLang="en-US" sz="1200" i="1" smtClean="0">
                <a:solidFill>
                  <a:srgbClr val="00B0F0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i="1" dirty="0" smtClean="0">
                <a:solidFill>
                  <a:srgbClr val="00B0F0"/>
                </a:solidFill>
                <a:latin typeface="Verdana" panose="020B0604030504040204" pitchFamily="34" charset="0"/>
              </a:rPr>
              <a:t>properly </a:t>
            </a:r>
            <a:r>
              <a:rPr lang="ko-KR" altLang="en-US" sz="1200" i="1" dirty="0">
                <a:solidFill>
                  <a:srgbClr val="00B0F0"/>
                </a:solidFill>
                <a:latin typeface="Verdana" panose="020B0604030504040204" pitchFamily="34" charset="0"/>
              </a:rPr>
              <a:t>work</a:t>
            </a:r>
            <a:r>
              <a:rPr lang="en-US" altLang="ko-KR" sz="1200" i="1" dirty="0" smtClean="0">
                <a:solidFill>
                  <a:srgbClr val="00B0F0"/>
                </a:solidFill>
                <a:latin typeface="Verdana" panose="020B0604030504040204" pitchFamily="34" charset="0"/>
              </a:rPr>
              <a:t>s</a:t>
            </a:r>
            <a:r>
              <a:rPr lang="ko-KR" altLang="en-US" sz="1200" i="1" smtClean="0">
                <a:solidFill>
                  <a:srgbClr val="00B0F0"/>
                </a:solidFill>
                <a:latin typeface="Verdana" panose="020B0604030504040204" pitchFamily="34" charset="0"/>
              </a:rPr>
              <a:t>.</a:t>
            </a:r>
            <a:endParaRPr lang="ko-KR" altLang="en-US" sz="1200" i="1" dirty="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Learning Mode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7" y="1274969"/>
            <a:ext cx="5895975" cy="4276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887" y="2273401"/>
            <a:ext cx="6010275" cy="4362450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10286999" y="5248276"/>
            <a:ext cx="1763518" cy="561975"/>
          </a:xfrm>
          <a:prstGeom prst="wedgeRoundRectCallout">
            <a:avLst>
              <a:gd name="adj1" fmla="val 26651"/>
              <a:gd name="adj2" fmla="val -1587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3) Select confirm to add the image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535298" y="2027470"/>
            <a:ext cx="1762125" cy="341181"/>
          </a:xfrm>
          <a:prstGeom prst="wedgeRoundRectCallout">
            <a:avLst>
              <a:gd name="adj1" fmla="val -51087"/>
              <a:gd name="adj2" fmla="val 2036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1) Select Capture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965419" y="3372406"/>
            <a:ext cx="1762125" cy="529595"/>
          </a:xfrm>
          <a:prstGeom prst="wedgeRoundRectCallout">
            <a:avLst>
              <a:gd name="adj1" fmla="val -2980"/>
              <a:gd name="adj2" fmla="val 16770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2) Input the name for the captured image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28575">
          <a:noFill/>
          <a:prstDash val="dash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1122</Words>
  <Application>Microsoft Office PowerPoint</Application>
  <PresentationFormat>와이드스크린</PresentationFormat>
  <Paragraphs>212</Paragraphs>
  <Slides>11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 Unicode MS</vt:lpstr>
      <vt:lpstr>맑은 고딕</vt:lpstr>
      <vt:lpstr>Arial</vt:lpstr>
      <vt:lpstr>Times New Roman</vt:lpstr>
      <vt:lpstr>Verdana</vt:lpstr>
      <vt:lpstr>Office 테마</vt:lpstr>
      <vt:lpstr>워크시트</vt:lpstr>
      <vt:lpstr>LG Security Specialist Team2</vt:lpstr>
      <vt:lpstr>PowerPoint 프레젠테이션</vt:lpstr>
      <vt:lpstr>Threats</vt:lpstr>
      <vt:lpstr>Security Requirements (SQUARE-Lite)</vt:lpstr>
      <vt:lpstr>Security Requirements (SQUARE-Lite)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이기관/선임연구원/ID webOS ECO개발Project(gigwan.lee@lge.com)</dc:creator>
  <cp:lastModifiedBy>정희정/책임연구원/TV Intelligent Service팀(lorin.jeoung@lge.com)</cp:lastModifiedBy>
  <cp:revision>336</cp:revision>
  <dcterms:created xsi:type="dcterms:W3CDTF">2021-06-01T05:26:19Z</dcterms:created>
  <dcterms:modified xsi:type="dcterms:W3CDTF">2021-06-17T05:29:27Z</dcterms:modified>
</cp:coreProperties>
</file>