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1" r:id="rId2"/>
    <p:sldId id="266" r:id="rId3"/>
    <p:sldId id="272" r:id="rId4"/>
    <p:sldId id="273" r:id="rId5"/>
    <p:sldId id="274" r:id="rId6"/>
    <p:sldId id="275" r:id="rId7"/>
    <p:sldId id="258" r:id="rId8"/>
    <p:sldId id="259" r:id="rId9"/>
    <p:sldId id="267" r:id="rId10"/>
    <p:sldId id="27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8B5D5B-242D-4E70-AA90-0FB0E1766B50}">
  <a:tblStyle styleId="{028B5D5B-242D-4E70-AA90-0FB0E1766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50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5913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ec84e9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eec84e9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38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be14dc65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be14dc65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296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e14dc6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e14dc6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94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e14dc65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e14dc65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08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447e62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0447e62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7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bf624e1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bf624e1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244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bf624e18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bf624e18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785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41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ED914F3-73E7-42B9-AA84-779B5061EEB2}" type="datetimeFigureOut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2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41246" y="181383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Secure Design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8040" y="1093873"/>
          <a:ext cx="8169920" cy="3586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233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1488186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  <a:gridCol w="6302501"/>
              </a:tblGrid>
              <a:tr h="30163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7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Module</a:t>
                      </a:r>
                      <a:endParaRPr lang="ko-KR" sz="7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209270">
                <a:tc rowSpan="5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GSC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UI (Dialog)</a:t>
                      </a:r>
                      <a:endParaRPr lang="en-US" altLang="ko-KR" sz="7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GUI for GSC</a:t>
                      </a:r>
                      <a:endParaRPr lang="en-US" alt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0206783"/>
                  </a:ext>
                </a:extLst>
              </a:tr>
              <a:tr h="347185"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Log-in module</a:t>
                      </a:r>
                      <a:endParaRPr lang="en-US" altLang="ko-KR" sz="8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Input text values such as user id/password/name are validated by the rule.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(only alphabet and digit numbers are allowed,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aximum length is 16 character)</a:t>
                      </a:r>
                      <a:endParaRPr lang="en-US" alt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946113"/>
                  </a:ext>
                </a:extLst>
              </a:tr>
              <a:tr h="19179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Logger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Request/Response messages are logged in files.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9886931"/>
                  </a:ext>
                </a:extLst>
              </a:tr>
              <a:tr h="174249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Command Encoder/Decoder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Message encoding/decoding between GSC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/ GSS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30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TLS</a:t>
                      </a:r>
                      <a:endParaRPr lang="en-US" altLang="ko-KR" sz="7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openSSL</a:t>
                      </a: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1.1.1k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( Root CA certificate)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74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GSS</a:t>
                      </a:r>
                      <a:endParaRPr lang="ko-KR" altLang="ko-KR" sz="7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7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TLS </a:t>
                      </a:r>
                      <a:endParaRPr lang="en-US" altLang="ko-KR" sz="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openSSL</a:t>
                      </a: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1.1.1k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Root CA +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passphrase)</a:t>
                      </a:r>
                      <a:endParaRPr lang="ko-KR" altLang="ko-KR" sz="7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5751761"/>
                  </a:ext>
                </a:extLst>
              </a:tr>
              <a:tr h="296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System user validator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When the GSS starts, it requires to enter a passphrase</a:t>
                      </a:r>
                      <a:endParaRPr lang="ko-KR" alt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620798"/>
                  </a:ext>
                </a:extLst>
              </a:tr>
              <a:tr h="259738"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id/pw Authenticator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user id/password authenticator ( uses PBKDF2)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2799573"/>
                  </a:ext>
                </a:extLst>
              </a:tr>
              <a:tr h="500122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Privilege Authorization</a:t>
                      </a:r>
                      <a:endParaRPr lang="en-US" altLang="ko-KR" sz="7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The privilege for the operation mode is assigned by the account.</a:t>
                      </a:r>
                    </a:p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Administrator : [ learning | run | Test run]</a:t>
                      </a:r>
                    </a:p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: [Run]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4104733"/>
                  </a:ext>
                </a:extLst>
              </a:tr>
              <a:tr h="28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Image Crypto module</a:t>
                      </a:r>
                      <a:endParaRPr lang="en-US" altLang="ko-KR" sz="7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buAutoNum type="arabicParenR"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Passphrase is used for generating a key for encrypting/decrypting face images.</a:t>
                      </a:r>
                    </a:p>
                    <a:p>
                      <a:pPr marL="228600" indent="-228600"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  <a:buAutoNum type="arabicParenR"/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Stored image files encrypted by AES256 CBC.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14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Logger</a:t>
                      </a:r>
                      <a:endParaRPr 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Request/Response messages are logged in files.</a:t>
                      </a:r>
                      <a:endParaRPr lang="ko-KR" altLang="ko-KR" sz="7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8793172"/>
                  </a:ext>
                </a:extLst>
              </a:tr>
              <a:tr h="28661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" sz="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Command Encoder/Decoder</a:t>
                      </a:r>
                      <a:endParaRPr lang="en-US" altLang="ko-KR" sz="7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Message encoding/decoding between GSC</a:t>
                      </a:r>
                      <a:r>
                        <a:rPr lang="en-US" altLang="ko-KR" sz="7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/ GSS</a:t>
                      </a:r>
                      <a:endParaRPr lang="ko-KR" altLang="ko-KR" sz="7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408039" y="234230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Implemented Modules</a:t>
            </a:r>
            <a:endParaRPr lang="ko-KR" altLang="en-US" sz="15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/>
        </p:nvSpPr>
        <p:spPr>
          <a:xfrm>
            <a:off x="593122" y="549173"/>
            <a:ext cx="47271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50" dirty="0">
                <a:latin typeface="Verdana" panose="020B0604030504040204" pitchFamily="34" charset="0"/>
                <a:ea typeface="Verdana" panose="020B0604030504040204" pitchFamily="34" charset="0"/>
              </a:rPr>
              <a:t>1. Initial SW Architecture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402962" y="2832467"/>
            <a:ext cx="661200" cy="350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800"/>
          </a:p>
        </p:txBody>
      </p:sp>
      <p:grpSp>
        <p:nvGrpSpPr>
          <p:cNvPr id="2" name="그룹 1"/>
          <p:cNvGrpSpPr/>
          <p:nvPr/>
        </p:nvGrpSpPr>
        <p:grpSpPr>
          <a:xfrm>
            <a:off x="3102613" y="1090264"/>
            <a:ext cx="5959200" cy="3821243"/>
            <a:chOff x="206100" y="1340561"/>
            <a:chExt cx="7945600" cy="5094990"/>
          </a:xfrm>
        </p:grpSpPr>
        <p:sp>
          <p:nvSpPr>
            <p:cNvPr id="55" name="Google Shape;55;p13"/>
            <p:cNvSpPr/>
            <p:nvPr/>
          </p:nvSpPr>
          <p:spPr>
            <a:xfrm>
              <a:off x="206100" y="1340561"/>
              <a:ext cx="7945600" cy="4602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280767" y="1835694"/>
              <a:ext cx="29744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main.cpp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220111" y="1608678"/>
              <a:ext cx="801200" cy="410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Bbox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00787" y="3593427"/>
              <a:ext cx="18736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videoStreamer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(videoStreamer.cpp)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59" name="Google Shape;59;p13"/>
            <p:cNvCxnSpPr>
              <a:stCxn id="56" idx="2"/>
              <a:endCxn id="58" idx="0"/>
            </p:cNvCxnSpPr>
            <p:nvPr/>
          </p:nvCxnSpPr>
          <p:spPr>
            <a:xfrm rot="-5400000" flipH="1">
              <a:off x="3357367" y="2713094"/>
              <a:ext cx="1290800" cy="4696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13"/>
            <p:cNvSpPr/>
            <p:nvPr/>
          </p:nvSpPr>
          <p:spPr>
            <a:xfrm>
              <a:off x="5498931" y="3593427"/>
              <a:ext cx="21832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TcpSendImageAsJpeg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(TcpSendRecvJpeg.cpp)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498931" y="4825061"/>
              <a:ext cx="21832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NetworkTCP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(NetworkTcp.cpp)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62" name="Google Shape;62;p13"/>
            <p:cNvCxnSpPr>
              <a:stCxn id="56" idx="2"/>
              <a:endCxn id="60" idx="0"/>
            </p:cNvCxnSpPr>
            <p:nvPr/>
          </p:nvCxnSpPr>
          <p:spPr>
            <a:xfrm rot="-5400000" flipH="1">
              <a:off x="4533767" y="1536694"/>
              <a:ext cx="1290800" cy="2822400"/>
            </a:xfrm>
            <a:prstGeom prst="bentConnector3">
              <a:avLst>
                <a:gd name="adj1" fmla="val 5000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63;p13"/>
            <p:cNvSpPr txBox="1"/>
            <p:nvPr/>
          </p:nvSpPr>
          <p:spPr>
            <a:xfrm>
              <a:off x="6404429" y="2835780"/>
              <a:ext cx="1378400" cy="738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ko" altLang="en-US" sz="800" dirty="0">
                  <a:solidFill>
                    <a:schemeClr val="dk1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ko" sz="800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Transmit</a:t>
              </a:r>
              <a:endParaRPr sz="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JPEG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ko" altLang="en-US" sz="800" dirty="0">
                  <a:latin typeface="Verdana" panose="020B0604030504040204" pitchFamily="34" charset="0"/>
                </a:rPr>
                <a:t> </a:t>
              </a:r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image 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5752133" y="1605028"/>
              <a:ext cx="1483600" cy="574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TCP Channel 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Open/Read/Close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65" name="Google Shape;65;p13"/>
            <p:cNvCxnSpPr>
              <a:stCxn id="56" idx="3"/>
              <a:endCxn id="61" idx="3"/>
            </p:cNvCxnSpPr>
            <p:nvPr/>
          </p:nvCxnSpPr>
          <p:spPr>
            <a:xfrm>
              <a:off x="5255167" y="2069094"/>
              <a:ext cx="2426800" cy="2989200"/>
            </a:xfrm>
            <a:prstGeom prst="bentConnector3">
              <a:avLst>
                <a:gd name="adj1" fmla="val 11309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>
              <a:stCxn id="60" idx="2"/>
              <a:endCxn id="61" idx="0"/>
            </p:cNvCxnSpPr>
            <p:nvPr/>
          </p:nvCxnSpPr>
          <p:spPr>
            <a:xfrm>
              <a:off x="6590531" y="4060227"/>
              <a:ext cx="0" cy="76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3"/>
            <p:cNvSpPr txBox="1"/>
            <p:nvPr/>
          </p:nvSpPr>
          <p:spPr>
            <a:xfrm>
              <a:off x="6470633" y="4243061"/>
              <a:ext cx="1246000" cy="574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ko" sz="800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Transmit</a:t>
              </a:r>
              <a:endParaRPr sz="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Image Data 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22619" y="2657461"/>
              <a:ext cx="18736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videoStreamer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>
                  <a:latin typeface="Verdana" panose="020B0604030504040204" pitchFamily="34" charset="0"/>
                  <a:ea typeface="Verdana" panose="020B0604030504040204" pitchFamily="34" charset="0"/>
                </a:rPr>
                <a:t>(videoStreamer.cpp)</a:t>
              </a:r>
              <a:endParaRPr sz="8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69" name="Google Shape;69;p13"/>
            <p:cNvCxnSpPr>
              <a:stCxn id="56" idx="1"/>
              <a:endCxn id="68" idx="1"/>
            </p:cNvCxnSpPr>
            <p:nvPr/>
          </p:nvCxnSpPr>
          <p:spPr>
            <a:xfrm flipH="1">
              <a:off x="822767" y="2069094"/>
              <a:ext cx="1458000" cy="821600"/>
            </a:xfrm>
            <a:prstGeom prst="bentConnector3">
              <a:avLst>
                <a:gd name="adj1" fmla="val 12178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13"/>
            <p:cNvGrpSpPr/>
            <p:nvPr/>
          </p:nvGrpSpPr>
          <p:grpSpPr>
            <a:xfrm>
              <a:off x="822561" y="3577627"/>
              <a:ext cx="2341625" cy="1577600"/>
              <a:chOff x="605550" y="2549550"/>
              <a:chExt cx="1561500" cy="1183200"/>
            </a:xfrm>
          </p:grpSpPr>
          <p:sp>
            <p:nvSpPr>
              <p:cNvPr id="71" name="Google Shape;71;p13"/>
              <p:cNvSpPr/>
              <p:nvPr/>
            </p:nvSpPr>
            <p:spPr>
              <a:xfrm>
                <a:off x="605550" y="2549550"/>
                <a:ext cx="1561500" cy="118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-US" altLang="ko" sz="80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Face Detection &amp; Recognizer</a:t>
                </a:r>
                <a:endParaRPr sz="8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669600" y="2801550"/>
                <a:ext cx="592500" cy="257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FaceNetClassifier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(FaceNet.cpp)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669600" y="3223623"/>
                <a:ext cx="592500" cy="257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PBox / BBox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(pBox.h)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74" name="Google Shape;74;p13"/>
              <p:cNvCxnSpPr>
                <a:stCxn id="72" idx="2"/>
                <a:endCxn id="73" idx="0"/>
              </p:cNvCxnSpPr>
              <p:nvPr/>
            </p:nvCxnSpPr>
            <p:spPr>
              <a:xfrm>
                <a:off x="965850" y="3058650"/>
                <a:ext cx="0" cy="1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13"/>
              <p:cNvSpPr/>
              <p:nvPr/>
            </p:nvSpPr>
            <p:spPr>
              <a:xfrm>
                <a:off x="1341449" y="2801550"/>
                <a:ext cx="767100" cy="257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mtCNN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algn="ctr"/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(mtcnn.cpp)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341449" y="3223619"/>
                <a:ext cx="767100" cy="46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altLang="ko" sz="40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Pnet_Engine (pnet_rt.cpp)</a:t>
                </a:r>
                <a:endParaRPr sz="4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altLang="ko" sz="40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Rnet_Engine (rnet_rt.cpp)</a:t>
                </a:r>
                <a:endParaRPr sz="4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altLang="ko" sz="400">
                    <a:solidFill>
                      <a:schemeClr val="dk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Onet_Engine</a:t>
                </a:r>
                <a:endParaRPr sz="4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r>
                  <a:rPr lang="en-US" altLang="ko" sz="400">
                    <a:latin typeface="Verdana" panose="020B0604030504040204" pitchFamily="34" charset="0"/>
                    <a:ea typeface="Verdana" panose="020B0604030504040204" pitchFamily="34" charset="0"/>
                  </a:rPr>
                  <a:t>network (network.cpp)</a:t>
                </a:r>
                <a:endParaRPr sz="4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cxnSp>
            <p:nvCxnSpPr>
              <p:cNvPr id="77" name="Google Shape;77;p13"/>
              <p:cNvCxnSpPr>
                <a:stCxn id="75" idx="2"/>
                <a:endCxn id="76" idx="0"/>
              </p:cNvCxnSpPr>
              <p:nvPr/>
            </p:nvCxnSpPr>
            <p:spPr>
              <a:xfrm>
                <a:off x="1724999" y="3058650"/>
                <a:ext cx="0" cy="1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8" name="Google Shape;78;p13"/>
            <p:cNvCxnSpPr>
              <a:stCxn id="56" idx="1"/>
              <a:endCxn id="71" idx="1"/>
            </p:cNvCxnSpPr>
            <p:nvPr/>
          </p:nvCxnSpPr>
          <p:spPr>
            <a:xfrm flipH="1">
              <a:off x="822367" y="2069094"/>
              <a:ext cx="1458400" cy="2297200"/>
            </a:xfrm>
            <a:prstGeom prst="bentConnector3">
              <a:avLst>
                <a:gd name="adj1" fmla="val 1217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3"/>
            <p:cNvSpPr txBox="1"/>
            <p:nvPr/>
          </p:nvSpPr>
          <p:spPr>
            <a:xfrm>
              <a:off x="729011" y="5187661"/>
              <a:ext cx="2868400" cy="574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-US" altLang="ko" sz="800">
                  <a:solidFill>
                    <a:srgbClr val="6AA84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MTCNN:                Face Detector</a:t>
              </a:r>
              <a:endParaRPr sz="80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800">
                  <a:solidFill>
                    <a:srgbClr val="6AA84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FaceNetClassifier: Face Recognizer</a:t>
              </a:r>
              <a:endParaRPr sz="80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3379767" y="6020094"/>
              <a:ext cx="2744400" cy="415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ko" sz="825" b="1" dirty="0">
                  <a:latin typeface="Verdana" panose="020B0604030504040204" pitchFamily="34" charset="0"/>
                  <a:ea typeface="Verdana" panose="020B0604030504040204" pitchFamily="34" charset="0"/>
                </a:rPr>
                <a:t>GSS (Gate System Server) </a:t>
              </a:r>
              <a:endParaRPr sz="825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03133" y="1090264"/>
            <a:ext cx="2185676" cy="3821243"/>
            <a:chOff x="9118833" y="1340561"/>
            <a:chExt cx="2914234" cy="5094990"/>
          </a:xfrm>
        </p:grpSpPr>
        <p:sp>
          <p:nvSpPr>
            <p:cNvPr id="54" name="Google Shape;54;p13"/>
            <p:cNvSpPr/>
            <p:nvPr/>
          </p:nvSpPr>
          <p:spPr>
            <a:xfrm>
              <a:off x="9118833" y="1340561"/>
              <a:ext cx="2744400" cy="4602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8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9406533" y="1835694"/>
              <a:ext cx="20656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RecvImageTCP.cpp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9352556" y="3187027"/>
              <a:ext cx="21832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altLang="ko" sz="800" dirty="0" err="1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TcpSendImageAsJpeg</a:t>
              </a:r>
              <a:endParaRPr sz="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(TcpSendRecvJpeg.cpp</a:t>
              </a:r>
              <a:r>
                <a:rPr lang="en-US" altLang="ko" sz="800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)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9389281" y="4418661"/>
              <a:ext cx="2183200" cy="466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8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NetworkTCP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(NetworkTcp.cpp)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10242117" y="3873896"/>
              <a:ext cx="1246000" cy="574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Transmit</a:t>
              </a:r>
              <a:endParaRPr sz="8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800" dirty="0">
                  <a:latin typeface="Verdana" panose="020B0604030504040204" pitchFamily="34" charset="0"/>
                  <a:ea typeface="Verdana" panose="020B0604030504040204" pitchFamily="34" charset="0"/>
                </a:rPr>
                <a:t>Image Data </a:t>
              </a:r>
              <a:endParaRPr sz="8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85" name="Google Shape;85;p13"/>
            <p:cNvCxnSpPr/>
            <p:nvPr/>
          </p:nvCxnSpPr>
          <p:spPr>
            <a:xfrm>
              <a:off x="10406056" y="3653845"/>
              <a:ext cx="0" cy="76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>
              <a:stCxn id="81" idx="2"/>
              <a:endCxn id="82" idx="0"/>
            </p:cNvCxnSpPr>
            <p:nvPr/>
          </p:nvCxnSpPr>
          <p:spPr>
            <a:xfrm>
              <a:off x="10439333" y="2302494"/>
              <a:ext cx="4823" cy="8845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" name="Google Shape;89;p13"/>
            <p:cNvSpPr txBox="1"/>
            <p:nvPr/>
          </p:nvSpPr>
          <p:spPr>
            <a:xfrm>
              <a:off x="9288668" y="6020094"/>
              <a:ext cx="2744399" cy="415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altLang="ko" sz="825" b="1" dirty="0">
                  <a:latin typeface="Verdana" panose="020B0604030504040204" pitchFamily="34" charset="0"/>
                  <a:ea typeface="Verdana" panose="020B0604030504040204" pitchFamily="34" charset="0"/>
                </a:rPr>
                <a:t>GSC (Gate System Client)</a:t>
              </a:r>
              <a:endParaRPr sz="825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9" name="제목 1"/>
          <p:cNvSpPr txBox="1">
            <a:spLocks/>
          </p:cNvSpPr>
          <p:nvPr/>
        </p:nvSpPr>
        <p:spPr>
          <a:xfrm>
            <a:off x="436097" y="175437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Secure </a:t>
            </a:r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  <a:endParaRPr lang="ko-KR" altLang="en-US" sz="15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413825" y="2532600"/>
            <a:ext cx="4354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1800"/>
          </a:p>
        </p:txBody>
      </p:sp>
      <p:graphicFrame>
        <p:nvGraphicFramePr>
          <p:cNvPr id="56" name="Google Shape;56;p13"/>
          <p:cNvGraphicFramePr/>
          <p:nvPr>
            <p:extLst/>
          </p:nvPr>
        </p:nvGraphicFramePr>
        <p:xfrm>
          <a:off x="907255" y="884282"/>
          <a:ext cx="6686551" cy="4145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5957"/>
                <a:gridCol w="2221706"/>
                <a:gridCol w="2528888"/>
              </a:tblGrid>
              <a:tr h="33144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Functionality</a:t>
                      </a:r>
                      <a:endParaRPr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Verdana" panose="020B0604030504040204" pitchFamily="34" charset="0"/>
                        </a:rPr>
                        <a:t>Request </a:t>
                      </a:r>
                      <a:r>
                        <a:rPr lang="ko" sz="1000" b="1" dirty="0" smtClean="0">
                          <a:latin typeface="Verdana" panose="020B0604030504040204" pitchFamily="34" charset="0"/>
                        </a:rPr>
                        <a:t>(GSC</a:t>
                      </a:r>
                      <a:r>
                        <a:rPr lang="ko" sz="1000" b="1" dirty="0">
                          <a:latin typeface="Verdana" panose="020B0604030504040204" pitchFamily="34" charset="0"/>
                        </a:rPr>
                        <a:t>)</a:t>
                      </a:r>
                      <a:endParaRPr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Verdana" panose="020B0604030504040204" pitchFamily="34" charset="0"/>
                        </a:rPr>
                        <a:t>Response </a:t>
                      </a:r>
                      <a:r>
                        <a:rPr lang="ko" sz="1000" b="1" dirty="0" smtClean="0">
                          <a:latin typeface="Verdana" panose="020B0604030504040204" pitchFamily="34" charset="0"/>
                        </a:rPr>
                        <a:t>(GSS</a:t>
                      </a:r>
                      <a:r>
                        <a:rPr lang="ko" sz="1000" b="1" dirty="0">
                          <a:latin typeface="Verdana" panose="020B0604030504040204" pitchFamily="34" charset="0"/>
                        </a:rPr>
                        <a:t>)</a:t>
                      </a:r>
                      <a:endParaRPr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2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 smtClean="0">
                          <a:latin typeface="Verdana" panose="020B0604030504040204" pitchFamily="34" charset="0"/>
                        </a:rPr>
                        <a:t>Authenticates</a:t>
                      </a:r>
                      <a:r>
                        <a:rPr lang="en-US" altLang="ko" sz="1000" baseline="0" dirty="0" smtClean="0">
                          <a:latin typeface="Verdana" panose="020B0604030504040204" pitchFamily="34" charset="0"/>
                        </a:rPr>
                        <a:t> the user and run the mode</a:t>
                      </a:r>
                      <a:endParaRPr lang="en-US" altLang="ko" sz="1000" dirty="0" smtClean="0">
                        <a:latin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request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user : [user id]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passwd : [user password]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mode : [ learn | run | test run]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response 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result : [ok/nok]</a:t>
                      </a:r>
                      <a:endParaRPr sz="10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6286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Capture the</a:t>
                      </a:r>
                      <a:r>
                        <a:rPr lang="en-US" altLang="ko" sz="1000" baseline="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face image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request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mode : [capture]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response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result : [ok/nok]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6286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C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ancel </a:t>
                      </a:r>
                      <a:r>
                        <a:rPr lang="en-US" alt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capture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request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mode : [cancel]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response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result : [ok/nok]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7772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Confirm to a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dd </a:t>
                      </a:r>
                      <a:r>
                        <a:rPr lang="en-US" alt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new face</a:t>
                      </a:r>
                      <a:r>
                        <a:rPr lang="en-US" altLang="ko" sz="1000" dirty="0" smtClean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 image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request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mode : [confirm]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name : [name]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response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msgId : [seq number]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result : [ok/nok]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</a:tr>
              <a:tr h="77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 smtClean="0">
                          <a:latin typeface="Verdana" panose="020B0604030504040204" pitchFamily="34" charset="0"/>
                        </a:rPr>
                        <a:t>Tran</a:t>
                      </a:r>
                      <a:r>
                        <a:rPr lang="en-US" altLang="ko" sz="1000" dirty="0" smtClean="0">
                          <a:latin typeface="Verdana" panose="020B0604030504040204" pitchFamily="34" charset="0"/>
                        </a:rPr>
                        <a:t>smit</a:t>
                      </a:r>
                      <a:r>
                        <a:rPr lang="ko" sz="1000" dirty="0" smtClean="0"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altLang="ko" sz="1000" dirty="0" smtClean="0">
                          <a:latin typeface="Verdana" panose="020B0604030504040204" pitchFamily="34" charset="0"/>
                        </a:rPr>
                        <a:t>the </a:t>
                      </a:r>
                      <a:r>
                        <a:rPr lang="ko" sz="1000" dirty="0" smtClean="0">
                          <a:latin typeface="Verdana" panose="020B0604030504040204" pitchFamily="34" charset="0"/>
                        </a:rPr>
                        <a:t>video </a:t>
                      </a:r>
                      <a:r>
                        <a:rPr lang="ko" sz="1000" dirty="0">
                          <a:latin typeface="Verdana" panose="020B0604030504040204" pitchFamily="34" charset="0"/>
                        </a:rPr>
                        <a:t>stream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stream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mode : [ learn | run | test run]</a:t>
                      </a:r>
                      <a:endParaRPr sz="1000" b="1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data length :  [length]</a:t>
                      </a:r>
                      <a:endParaRPr sz="1000" dirty="0">
                        <a:solidFill>
                          <a:schemeClr val="dk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  <a:latin typeface="Verdana" panose="020B0604030504040204" pitchFamily="34" charset="0"/>
                        </a:rPr>
                        <a:t>data :  [raw image data]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" name="Google Shape;90;p15"/>
          <p:cNvSpPr txBox="1"/>
          <p:nvPr/>
        </p:nvSpPr>
        <p:spPr>
          <a:xfrm>
            <a:off x="514678" y="453953"/>
            <a:ext cx="58071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2. Message Protocol</a:t>
            </a:r>
            <a:endParaRPr sz="105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36097" y="175437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Secure Design</a:t>
            </a:r>
            <a:endParaRPr lang="ko-KR" altLang="en-US" sz="15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6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14800" y="1218177"/>
            <a:ext cx="10176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" sz="900">
                <a:solidFill>
                  <a:schemeClr val="dk1"/>
                </a:solidFill>
              </a:rPr>
              <a:t>Message Type</a:t>
            </a:r>
            <a:endParaRPr sz="9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" sz="900">
                <a:solidFill>
                  <a:schemeClr val="dk1"/>
                </a:solidFill>
              </a:rPr>
              <a:t>(2 byte)</a:t>
            </a: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4101633" y="1218177"/>
            <a:ext cx="34857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" sz="900">
                <a:solidFill>
                  <a:schemeClr val="dk1"/>
                </a:solidFill>
              </a:rPr>
              <a:t>Data - Request, Stream</a:t>
            </a:r>
            <a:endParaRPr sz="9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altLang="ko" sz="900">
                <a:solidFill>
                  <a:schemeClr val="dk1"/>
                </a:solidFill>
              </a:rPr>
              <a:t>(1012 byte)</a:t>
            </a:r>
            <a:endParaRPr sz="1800"/>
          </a:p>
        </p:txBody>
      </p:sp>
      <p:sp>
        <p:nvSpPr>
          <p:cNvPr id="64" name="Google Shape;64;p14"/>
          <p:cNvSpPr/>
          <p:nvPr/>
        </p:nvSpPr>
        <p:spPr>
          <a:xfrm>
            <a:off x="1832400" y="1218177"/>
            <a:ext cx="8022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" sz="900">
                <a:solidFill>
                  <a:schemeClr val="dk1"/>
                </a:solidFill>
              </a:rPr>
              <a:t>Message ID</a:t>
            </a:r>
            <a:endParaRPr sz="900">
              <a:solidFill>
                <a:schemeClr val="dk1"/>
              </a:solidFill>
            </a:endParaRPr>
          </a:p>
          <a:p>
            <a:r>
              <a:rPr lang="en-US" altLang="ko" sz="900">
                <a:solidFill>
                  <a:schemeClr val="dk1"/>
                </a:solidFill>
              </a:rPr>
              <a:t>(4 byte)</a:t>
            </a:r>
            <a:endParaRPr sz="1800"/>
          </a:p>
        </p:txBody>
      </p:sp>
      <p:sp>
        <p:nvSpPr>
          <p:cNvPr id="65" name="Google Shape;65;p14"/>
          <p:cNvSpPr/>
          <p:nvPr/>
        </p:nvSpPr>
        <p:spPr>
          <a:xfrm>
            <a:off x="3222283" y="1218177"/>
            <a:ext cx="8793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" sz="900">
                <a:solidFill>
                  <a:schemeClr val="dk1"/>
                </a:solidFill>
              </a:rPr>
              <a:t>Data Length</a:t>
            </a:r>
            <a:endParaRPr sz="900">
              <a:solidFill>
                <a:schemeClr val="dk1"/>
              </a:solidFill>
            </a:endParaRPr>
          </a:p>
          <a:p>
            <a:r>
              <a:rPr lang="en-US" altLang="ko" sz="900">
                <a:solidFill>
                  <a:schemeClr val="dk1"/>
                </a:solidFill>
              </a:rPr>
              <a:t>(4 byte)</a:t>
            </a:r>
            <a:endParaRPr sz="1800"/>
          </a:p>
        </p:txBody>
      </p:sp>
      <p:sp>
        <p:nvSpPr>
          <p:cNvPr id="66" name="Google Shape;66;p14"/>
          <p:cNvSpPr/>
          <p:nvPr/>
        </p:nvSpPr>
        <p:spPr>
          <a:xfrm>
            <a:off x="2634600" y="1218177"/>
            <a:ext cx="5922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" sz="900">
                <a:solidFill>
                  <a:schemeClr val="dk1"/>
                </a:solidFill>
              </a:rPr>
              <a:t>Mode</a:t>
            </a:r>
            <a:endParaRPr sz="900">
              <a:solidFill>
                <a:schemeClr val="dk1"/>
              </a:solidFill>
            </a:endParaRPr>
          </a:p>
          <a:p>
            <a:r>
              <a:rPr lang="en-US" altLang="ko" sz="900">
                <a:solidFill>
                  <a:schemeClr val="dk1"/>
                </a:solidFill>
              </a:rPr>
              <a:t>(2 byte)</a:t>
            </a:r>
            <a:endParaRPr sz="1800"/>
          </a:p>
        </p:txBody>
      </p:sp>
      <p:sp>
        <p:nvSpPr>
          <p:cNvPr id="67" name="Google Shape;67;p14"/>
          <p:cNvSpPr txBox="1"/>
          <p:nvPr/>
        </p:nvSpPr>
        <p:spPr>
          <a:xfrm>
            <a:off x="1724700" y="660787"/>
            <a:ext cx="1017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ko" sz="800" dirty="0"/>
              <a:t>Random Seed</a:t>
            </a:r>
            <a:endParaRPr sz="800" dirty="0"/>
          </a:p>
          <a:p>
            <a:pPr algn="ctr"/>
            <a:r>
              <a:rPr lang="en-US" altLang="ko" sz="800" dirty="0"/>
              <a:t>+ Sequence</a:t>
            </a:r>
            <a:endParaRPr sz="800" dirty="0"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713400" y="2225775"/>
          <a:ext cx="1339500" cy="1234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9750"/>
                <a:gridCol w="669750"/>
              </a:tblGrid>
              <a:tr h="308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Type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Value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Request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0x5501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Response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0x5502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Stream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0x5503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69" name="Google Shape;69;p14"/>
          <p:cNvCxnSpPr>
            <a:stCxn id="62" idx="2"/>
          </p:cNvCxnSpPr>
          <p:nvPr/>
        </p:nvCxnSpPr>
        <p:spPr>
          <a:xfrm flipH="1">
            <a:off x="1313100" y="1618377"/>
            <a:ext cx="10500" cy="6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4"/>
          <p:cNvCxnSpPr>
            <a:stCxn id="64" idx="0"/>
            <a:endCxn id="67" idx="2"/>
          </p:cNvCxnSpPr>
          <p:nvPr/>
        </p:nvCxnSpPr>
        <p:spPr>
          <a:xfrm flipV="1">
            <a:off x="2233500" y="1091644"/>
            <a:ext cx="0" cy="1265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1" name="Google Shape;71;p14"/>
          <p:cNvGraphicFramePr/>
          <p:nvPr/>
        </p:nvGraphicFramePr>
        <p:xfrm>
          <a:off x="2552750" y="1997175"/>
          <a:ext cx="1465875" cy="308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3775"/>
                <a:gridCol w="672100"/>
              </a:tblGrid>
              <a:tr h="3085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Value</a:t>
                      </a:r>
                      <a:endParaRPr sz="800"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Learning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0x3301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Run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0x3302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Test Run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0x3303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Capture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0x3304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Cancel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0x3305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Confirm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0x3306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Result OK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0x3307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Result NOK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0x3308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085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Stream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0x3309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72" name="Google Shape;72;p14"/>
          <p:cNvCxnSpPr>
            <a:stCxn id="66" idx="2"/>
            <a:endCxn id="71" idx="0"/>
          </p:cNvCxnSpPr>
          <p:nvPr/>
        </p:nvCxnSpPr>
        <p:spPr>
          <a:xfrm>
            <a:off x="2930700" y="1618377"/>
            <a:ext cx="354988" cy="3787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3" idx="2"/>
          </p:cNvCxnSpPr>
          <p:nvPr/>
        </p:nvCxnSpPr>
        <p:spPr>
          <a:xfrm>
            <a:off x="5844483" y="1618377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4" name="Google Shape;74;p14"/>
          <p:cNvGrpSpPr/>
          <p:nvPr/>
        </p:nvGrpSpPr>
        <p:grpSpPr>
          <a:xfrm>
            <a:off x="4428425" y="2330775"/>
            <a:ext cx="3087900" cy="400200"/>
            <a:chOff x="4502450" y="2864175"/>
            <a:chExt cx="3087900" cy="400200"/>
          </a:xfrm>
        </p:grpSpPr>
        <p:sp>
          <p:nvSpPr>
            <p:cNvPr id="75" name="Google Shape;75;p14"/>
            <p:cNvSpPr/>
            <p:nvPr/>
          </p:nvSpPr>
          <p:spPr>
            <a:xfrm>
              <a:off x="4502450" y="2864175"/>
              <a:ext cx="7032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ID Length</a:t>
              </a:r>
              <a:endParaRPr sz="900">
                <a:solidFill>
                  <a:schemeClr val="dk1"/>
                </a:solidFill>
              </a:endParaRPr>
            </a:p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(4 byte)</a:t>
              </a:r>
              <a:endParaRPr sz="18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205650" y="2864175"/>
              <a:ext cx="7032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ID buffer</a:t>
              </a:r>
              <a:endParaRPr sz="18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88150" y="2864175"/>
              <a:ext cx="8022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PWD buffer</a:t>
              </a:r>
              <a:endParaRPr sz="18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08850" y="2864175"/>
              <a:ext cx="8793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PWD Length</a:t>
              </a:r>
              <a:endParaRPr sz="900">
                <a:solidFill>
                  <a:schemeClr val="dk1"/>
                </a:solidFill>
              </a:endParaRPr>
            </a:p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(4 byte)</a:t>
              </a:r>
              <a:endParaRPr sz="1800"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4428425" y="3761225"/>
            <a:ext cx="1617900" cy="400200"/>
            <a:chOff x="4428425" y="3368725"/>
            <a:chExt cx="1617900" cy="400200"/>
          </a:xfrm>
        </p:grpSpPr>
        <p:sp>
          <p:nvSpPr>
            <p:cNvPr id="80" name="Google Shape;80;p14"/>
            <p:cNvSpPr/>
            <p:nvPr/>
          </p:nvSpPr>
          <p:spPr>
            <a:xfrm>
              <a:off x="4428425" y="3368725"/>
              <a:ext cx="9147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Name Length</a:t>
              </a:r>
              <a:endParaRPr sz="900">
                <a:solidFill>
                  <a:schemeClr val="dk1"/>
                </a:solidFill>
              </a:endParaRPr>
            </a:p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(4 byte)</a:t>
              </a:r>
              <a:endParaRPr sz="18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43125" y="3368725"/>
              <a:ext cx="703200" cy="400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900">
                  <a:solidFill>
                    <a:schemeClr val="dk1"/>
                  </a:solidFill>
                </a:rPr>
                <a:t>Name buffer</a:t>
              </a:r>
              <a:endParaRPr sz="1800"/>
            </a:p>
          </p:txBody>
        </p:sp>
      </p:grpSp>
      <p:cxnSp>
        <p:nvCxnSpPr>
          <p:cNvPr id="82" name="Google Shape;82;p14"/>
          <p:cNvCxnSpPr>
            <a:endCxn id="80" idx="1"/>
          </p:cNvCxnSpPr>
          <p:nvPr/>
        </p:nvCxnSpPr>
        <p:spPr>
          <a:xfrm>
            <a:off x="4012625" y="3948725"/>
            <a:ext cx="4158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>
            <a:endCxn id="75" idx="1"/>
          </p:cNvCxnSpPr>
          <p:nvPr/>
        </p:nvCxnSpPr>
        <p:spPr>
          <a:xfrm>
            <a:off x="4009625" y="2414475"/>
            <a:ext cx="418800" cy="1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4"/>
          <p:cNvCxnSpPr>
            <a:endCxn id="75" idx="1"/>
          </p:cNvCxnSpPr>
          <p:nvPr/>
        </p:nvCxnSpPr>
        <p:spPr>
          <a:xfrm rot="10800000" flipH="1">
            <a:off x="4005425" y="2530875"/>
            <a:ext cx="423000" cy="1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4"/>
          <p:cNvCxnSpPr>
            <a:endCxn id="75" idx="1"/>
          </p:cNvCxnSpPr>
          <p:nvPr/>
        </p:nvCxnSpPr>
        <p:spPr>
          <a:xfrm rot="10800000" flipH="1">
            <a:off x="4018625" y="2530875"/>
            <a:ext cx="40980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제목 1"/>
          <p:cNvSpPr txBox="1">
            <a:spLocks/>
          </p:cNvSpPr>
          <p:nvPr/>
        </p:nvSpPr>
        <p:spPr>
          <a:xfrm>
            <a:off x="436097" y="175437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Secure Design</a:t>
            </a:r>
            <a:endParaRPr lang="ko-KR" altLang="en-US" sz="1500" b="1">
              <a:latin typeface="Verdana" panose="020B0604030504040204" pitchFamily="34" charset="0"/>
            </a:endParaRPr>
          </a:p>
        </p:txBody>
      </p:sp>
      <p:sp>
        <p:nvSpPr>
          <p:cNvPr id="28" name="Google Shape;90;p15"/>
          <p:cNvSpPr txBox="1"/>
          <p:nvPr/>
        </p:nvSpPr>
        <p:spPr>
          <a:xfrm>
            <a:off x="514678" y="453953"/>
            <a:ext cx="58071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3. Message structure</a:t>
            </a:r>
            <a:endParaRPr sz="1050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089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514678" y="453953"/>
            <a:ext cx="58071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4. Sequence </a:t>
            </a:r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Diagram (Common)</a:t>
            </a:r>
            <a:endParaRPr sz="105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36097" y="175437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Secure Design</a:t>
            </a:r>
            <a:endParaRPr lang="ko-KR" altLang="en-US" sz="1500" b="1">
              <a:latin typeface="Verdan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2887" y="797442"/>
            <a:ext cx="5776800" cy="4351812"/>
            <a:chOff x="1778167" y="1056725"/>
            <a:chExt cx="7702400" cy="5802416"/>
          </a:xfrm>
        </p:grpSpPr>
        <p:grpSp>
          <p:nvGrpSpPr>
            <p:cNvPr id="91" name="Google Shape;91;p15"/>
            <p:cNvGrpSpPr/>
            <p:nvPr/>
          </p:nvGrpSpPr>
          <p:grpSpPr>
            <a:xfrm>
              <a:off x="1786033" y="1056725"/>
              <a:ext cx="1075600" cy="5802416"/>
              <a:chOff x="1332125" y="895475"/>
              <a:chExt cx="806700" cy="4151700"/>
            </a:xfrm>
          </p:grpSpPr>
          <p:sp>
            <p:nvSpPr>
              <p:cNvPr id="92" name="Google Shape;92;p15"/>
              <p:cNvSpPr/>
              <p:nvPr/>
            </p:nvSpPr>
            <p:spPr>
              <a:xfrm>
                <a:off x="1332125" y="895475"/>
                <a:ext cx="8067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1200" dirty="0">
                    <a:latin typeface="Verdana"/>
                    <a:ea typeface="Verdana"/>
                    <a:cs typeface="Verdana"/>
                    <a:sym typeface="Verdana"/>
                  </a:rPr>
                  <a:t>GSC</a:t>
                </a:r>
                <a:endParaRPr sz="1200" dirty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93" name="Google Shape;93;p15"/>
              <p:cNvCxnSpPr>
                <a:stCxn id="92" idx="2"/>
              </p:cNvCxnSpPr>
              <p:nvPr/>
            </p:nvCxnSpPr>
            <p:spPr>
              <a:xfrm>
                <a:off x="1735475" y="1295675"/>
                <a:ext cx="0" cy="37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" name="Google Shape;94;p15"/>
            <p:cNvGrpSpPr/>
            <p:nvPr/>
          </p:nvGrpSpPr>
          <p:grpSpPr>
            <a:xfrm>
              <a:off x="7978867" y="1056725"/>
              <a:ext cx="1075600" cy="5802416"/>
              <a:chOff x="1332125" y="895475"/>
              <a:chExt cx="806700" cy="415170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1332125" y="895475"/>
                <a:ext cx="8067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1200" dirty="0">
                    <a:latin typeface="Verdana"/>
                    <a:ea typeface="Verdana"/>
                    <a:cs typeface="Verdana"/>
                    <a:sym typeface="Verdana"/>
                  </a:rPr>
                  <a:t>GSS</a:t>
                </a:r>
                <a:endParaRPr sz="1200" dirty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96" name="Google Shape;96;p15"/>
              <p:cNvCxnSpPr>
                <a:stCxn id="95" idx="2"/>
              </p:cNvCxnSpPr>
              <p:nvPr/>
            </p:nvCxnSpPr>
            <p:spPr>
              <a:xfrm>
                <a:off x="1735475" y="1295675"/>
                <a:ext cx="0" cy="37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" name="Google Shape;97;p15"/>
            <p:cNvGrpSpPr/>
            <p:nvPr/>
          </p:nvGrpSpPr>
          <p:grpSpPr>
            <a:xfrm>
              <a:off x="2328767" y="2956027"/>
              <a:ext cx="6196800" cy="1107955"/>
              <a:chOff x="1746575" y="2848050"/>
              <a:chExt cx="4647600" cy="830966"/>
            </a:xfrm>
          </p:grpSpPr>
          <p:sp>
            <p:nvSpPr>
              <p:cNvPr id="98" name="Google Shape;98;p15"/>
              <p:cNvSpPr txBox="1"/>
              <p:nvPr/>
            </p:nvSpPr>
            <p:spPr>
              <a:xfrm>
                <a:off x="1791050" y="2848050"/>
                <a:ext cx="4262700" cy="8309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 dirty="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1. Click ‘Connect’ button</a:t>
                </a:r>
                <a:endParaRPr sz="700" b="1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[request]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 err="1">
                    <a:latin typeface="Verdana"/>
                    <a:ea typeface="Verdana"/>
                    <a:cs typeface="Verdana"/>
                    <a:sym typeface="Verdana"/>
                  </a:rPr>
                  <a:t>msgId</a:t>
                </a:r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 : [</a:t>
                </a:r>
                <a:r>
                  <a:rPr lang="en-US" altLang="ko" sz="700" dirty="0" err="1">
                    <a:latin typeface="Verdana"/>
                    <a:ea typeface="Verdana"/>
                    <a:cs typeface="Verdana"/>
                    <a:sym typeface="Verdana"/>
                  </a:rPr>
                  <a:t>seq</a:t>
                </a:r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 number]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user : [user id]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 err="1">
                    <a:latin typeface="Verdana"/>
                    <a:ea typeface="Verdana"/>
                    <a:cs typeface="Verdana"/>
                    <a:sym typeface="Verdana"/>
                  </a:rPr>
                  <a:t>passwd</a:t>
                </a:r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 : [user password]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mode : [ learn | run | test run]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99" name="Google Shape;99;p15"/>
              <p:cNvCxnSpPr/>
              <p:nvPr/>
            </p:nvCxnSpPr>
            <p:spPr>
              <a:xfrm>
                <a:off x="1746575" y="3631550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grpSp>
          <p:nvGrpSpPr>
            <p:cNvPr id="100" name="Google Shape;100;p15"/>
            <p:cNvGrpSpPr/>
            <p:nvPr/>
          </p:nvGrpSpPr>
          <p:grpSpPr>
            <a:xfrm>
              <a:off x="2328768" y="4268592"/>
              <a:ext cx="6446433" cy="820697"/>
              <a:chOff x="1746575" y="3908675"/>
              <a:chExt cx="4834825" cy="615523"/>
            </a:xfrm>
          </p:grpSpPr>
          <p:cxnSp>
            <p:nvCxnSpPr>
              <p:cNvPr id="101" name="Google Shape;101;p15"/>
              <p:cNvCxnSpPr/>
              <p:nvPr/>
            </p:nvCxnSpPr>
            <p:spPr>
              <a:xfrm>
                <a:off x="1746575" y="4472775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sp>
            <p:nvSpPr>
              <p:cNvPr id="102" name="Google Shape;102;p15"/>
              <p:cNvSpPr txBox="1"/>
              <p:nvPr/>
            </p:nvSpPr>
            <p:spPr>
              <a:xfrm>
                <a:off x="5130900" y="3908675"/>
                <a:ext cx="14505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latin typeface="Verdana"/>
                    <a:ea typeface="Verdana"/>
                    <a:cs typeface="Verdana"/>
                    <a:sym typeface="Verdana"/>
                  </a:rPr>
                  <a:t>2. Respo</a:t>
                </a:r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nse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[response]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result : [ok/nok]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2319334" y="5154228"/>
              <a:ext cx="6283967" cy="964327"/>
              <a:chOff x="1746575" y="3804175"/>
              <a:chExt cx="4712975" cy="723245"/>
            </a:xfrm>
          </p:grpSpPr>
          <p:cxnSp>
            <p:nvCxnSpPr>
              <p:cNvPr id="104" name="Google Shape;104;p15"/>
              <p:cNvCxnSpPr/>
              <p:nvPr/>
            </p:nvCxnSpPr>
            <p:spPr>
              <a:xfrm>
                <a:off x="1746575" y="4472775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sp>
            <p:nvSpPr>
              <p:cNvPr id="105" name="Google Shape;105;p15"/>
              <p:cNvSpPr txBox="1"/>
              <p:nvPr/>
            </p:nvSpPr>
            <p:spPr>
              <a:xfrm>
                <a:off x="4848550" y="3804175"/>
                <a:ext cx="1611000" cy="723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 dirty="0">
                    <a:latin typeface="Verdana"/>
                    <a:ea typeface="Verdana"/>
                    <a:cs typeface="Verdana"/>
                    <a:sym typeface="Verdana"/>
                  </a:rPr>
                  <a:t>3. Video Stream</a:t>
                </a:r>
                <a:endParaRPr sz="700" dirty="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[stream]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mode : [ learn | run | test run]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data length :  [length]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 dirty="0">
                    <a:latin typeface="Verdana"/>
                    <a:ea typeface="Verdana"/>
                    <a:cs typeface="Verdana"/>
                    <a:sym typeface="Verdana"/>
                  </a:rPr>
                  <a:t>data :  [raw image data]</a:t>
                </a:r>
                <a:endParaRPr sz="700" dirty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6" name="Google Shape;106;p15"/>
            <p:cNvGrpSpPr/>
            <p:nvPr/>
          </p:nvGrpSpPr>
          <p:grpSpPr>
            <a:xfrm>
              <a:off x="1778167" y="1795118"/>
              <a:ext cx="7702400" cy="1074847"/>
              <a:chOff x="1409825" y="1246325"/>
              <a:chExt cx="5776800" cy="806135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1409825" y="1246325"/>
                <a:ext cx="5700600" cy="806135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1200" dirty="0">
                    <a:latin typeface="Verdana"/>
                    <a:ea typeface="Verdana"/>
                    <a:cs typeface="Verdana"/>
                    <a:sym typeface="Verdana"/>
                  </a:rPr>
                  <a:t>TLS Handshake Procedure</a:t>
                </a:r>
                <a:endParaRPr sz="1200" dirty="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 algn="ctr"/>
                <a:r>
                  <a:rPr lang="en-US" altLang="ko" sz="1200" dirty="0">
                    <a:latin typeface="Verdana"/>
                    <a:ea typeface="Verdana"/>
                    <a:cs typeface="Verdana"/>
                    <a:sym typeface="Verdana"/>
                  </a:rPr>
                  <a:t>(If secure mode selected)</a:t>
                </a:r>
                <a:endParaRPr sz="1200" dirty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08" name="Google Shape;108;p15"/>
              <p:cNvSpPr txBox="1"/>
              <p:nvPr/>
            </p:nvSpPr>
            <p:spPr>
              <a:xfrm>
                <a:off x="6429725" y="1246325"/>
                <a:ext cx="756900" cy="292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i="1" u="sng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Conditional</a:t>
                </a:r>
                <a:endParaRPr sz="1800"/>
              </a:p>
            </p:txBody>
          </p:sp>
        </p:grpSp>
        <p:sp>
          <p:nvSpPr>
            <p:cNvPr id="110" name="직사각형 109"/>
            <p:cNvSpPr/>
            <p:nvPr/>
          </p:nvSpPr>
          <p:spPr>
            <a:xfrm>
              <a:off x="2353971" y="4437440"/>
              <a:ext cx="725776" cy="1656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75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Capture</a:t>
              </a:r>
              <a:endParaRPr lang="ko-KR" altLang="en-US" sz="675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03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55500" y="797442"/>
            <a:ext cx="5989500" cy="4525353"/>
            <a:chOff x="1654867" y="1034476"/>
            <a:chExt cx="7986000" cy="6033804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1654867" y="5101405"/>
              <a:ext cx="7986000" cy="1807009"/>
              <a:chOff x="1317350" y="2368900"/>
              <a:chExt cx="5989500" cy="1249200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1317350" y="2368900"/>
                <a:ext cx="5913300" cy="1249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180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>
                <a:off x="6592250" y="2368900"/>
                <a:ext cx="714600" cy="269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i="1" u="sng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Conditional</a:t>
                </a:r>
                <a:endParaRPr sz="1800" i="1" u="sng"/>
              </a:p>
            </p:txBody>
          </p:sp>
        </p:grpSp>
        <p:grpSp>
          <p:nvGrpSpPr>
            <p:cNvPr id="116" name="Google Shape;116;p16"/>
            <p:cNvGrpSpPr/>
            <p:nvPr/>
          </p:nvGrpSpPr>
          <p:grpSpPr>
            <a:xfrm>
              <a:off x="1654867" y="3333005"/>
              <a:ext cx="7986000" cy="1758208"/>
              <a:chOff x="1317350" y="2368900"/>
              <a:chExt cx="5989500" cy="124920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1317350" y="2368900"/>
                <a:ext cx="5913300" cy="1249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180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>
                <a:off x="6592250" y="2368900"/>
                <a:ext cx="714600" cy="27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i="1" u="sng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Conditional</a:t>
                </a:r>
                <a:endParaRPr sz="1800" i="1" u="sng"/>
              </a:p>
            </p:txBody>
          </p:sp>
        </p:grpSp>
        <p:grpSp>
          <p:nvGrpSpPr>
            <p:cNvPr id="120" name="Google Shape;120;p16"/>
            <p:cNvGrpSpPr/>
            <p:nvPr/>
          </p:nvGrpSpPr>
          <p:grpSpPr>
            <a:xfrm>
              <a:off x="1786033" y="1034476"/>
              <a:ext cx="1075600" cy="6033804"/>
              <a:chOff x="1332125" y="895475"/>
              <a:chExt cx="806700" cy="4151700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1332125" y="895475"/>
                <a:ext cx="8067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1200">
                    <a:latin typeface="Verdana"/>
                    <a:ea typeface="Verdana"/>
                    <a:cs typeface="Verdana"/>
                    <a:sym typeface="Verdana"/>
                  </a:rPr>
                  <a:t>GSC</a:t>
                </a:r>
                <a:endParaRPr sz="120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122" name="Google Shape;122;p16"/>
              <p:cNvCxnSpPr>
                <a:stCxn id="121" idx="2"/>
              </p:cNvCxnSpPr>
              <p:nvPr/>
            </p:nvCxnSpPr>
            <p:spPr>
              <a:xfrm>
                <a:off x="1735475" y="1295675"/>
                <a:ext cx="0" cy="37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3" name="Google Shape;123;p16"/>
            <p:cNvGrpSpPr/>
            <p:nvPr/>
          </p:nvGrpSpPr>
          <p:grpSpPr>
            <a:xfrm>
              <a:off x="7978867" y="1034476"/>
              <a:ext cx="1075600" cy="6033804"/>
              <a:chOff x="1332125" y="895475"/>
              <a:chExt cx="806700" cy="41517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1332125" y="895475"/>
                <a:ext cx="806700" cy="400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1200" dirty="0">
                    <a:latin typeface="Verdana"/>
                    <a:ea typeface="Verdana"/>
                    <a:cs typeface="Verdana"/>
                    <a:sym typeface="Verdana"/>
                  </a:rPr>
                  <a:t>GSS</a:t>
                </a:r>
                <a:endParaRPr sz="1200" dirty="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125" name="Google Shape;125;p16"/>
              <p:cNvCxnSpPr>
                <a:stCxn id="124" idx="2"/>
              </p:cNvCxnSpPr>
              <p:nvPr/>
            </p:nvCxnSpPr>
            <p:spPr>
              <a:xfrm>
                <a:off x="1735475" y="1295675"/>
                <a:ext cx="0" cy="37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" name="Google Shape;126;p16"/>
            <p:cNvGrpSpPr/>
            <p:nvPr/>
          </p:nvGrpSpPr>
          <p:grpSpPr>
            <a:xfrm>
              <a:off x="2328767" y="1700944"/>
              <a:ext cx="6196800" cy="820697"/>
              <a:chOff x="1746575" y="1330477"/>
              <a:chExt cx="4647600" cy="615523"/>
            </a:xfrm>
          </p:grpSpPr>
          <p:sp>
            <p:nvSpPr>
              <p:cNvPr id="127" name="Google Shape;127;p16"/>
              <p:cNvSpPr txBox="1"/>
              <p:nvPr/>
            </p:nvSpPr>
            <p:spPr>
              <a:xfrm>
                <a:off x="1791050" y="1330477"/>
                <a:ext cx="42627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1. Click ‘Capture’ button</a:t>
                </a:r>
                <a:endParaRPr sz="7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request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mode : [capture]</a:t>
                </a:r>
                <a:endParaRPr sz="700" b="1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128" name="Google Shape;128;p16"/>
              <p:cNvCxnSpPr/>
              <p:nvPr/>
            </p:nvCxnSpPr>
            <p:spPr>
              <a:xfrm>
                <a:off x="1746575" y="1878950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</p:grpSp>
        <p:grpSp>
          <p:nvGrpSpPr>
            <p:cNvPr id="129" name="Google Shape;129;p16"/>
            <p:cNvGrpSpPr/>
            <p:nvPr/>
          </p:nvGrpSpPr>
          <p:grpSpPr>
            <a:xfrm>
              <a:off x="2328768" y="2419739"/>
              <a:ext cx="6548033" cy="820697"/>
              <a:chOff x="1746575" y="2098172"/>
              <a:chExt cx="4911025" cy="615523"/>
            </a:xfrm>
          </p:grpSpPr>
          <p:cxnSp>
            <p:nvCxnSpPr>
              <p:cNvPr id="130" name="Google Shape;130;p16"/>
              <p:cNvCxnSpPr/>
              <p:nvPr/>
            </p:nvCxnSpPr>
            <p:spPr>
              <a:xfrm>
                <a:off x="1746575" y="2643975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sp>
            <p:nvSpPr>
              <p:cNvPr id="131" name="Google Shape;131;p16"/>
              <p:cNvSpPr txBox="1"/>
              <p:nvPr/>
            </p:nvSpPr>
            <p:spPr>
              <a:xfrm>
                <a:off x="5207100" y="2098172"/>
                <a:ext cx="14505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latin typeface="Verdana"/>
                    <a:ea typeface="Verdana"/>
                    <a:cs typeface="Verdana"/>
                    <a:sym typeface="Verdana"/>
                  </a:rPr>
                  <a:t>2. Respo</a:t>
                </a:r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nse</a:t>
                </a:r>
                <a:endParaRPr sz="7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response 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pPr>
                  <a:buClr>
                    <a:schemeClr val="dk1"/>
                  </a:buClr>
                  <a:buSzPts val="1100"/>
                </a:pPr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result : [ok/nok]</a:t>
                </a:r>
                <a:endParaRPr sz="700" b="1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2" name="Google Shape;132;p16"/>
            <p:cNvGrpSpPr/>
            <p:nvPr/>
          </p:nvGrpSpPr>
          <p:grpSpPr>
            <a:xfrm>
              <a:off x="2328768" y="4156974"/>
              <a:ext cx="6548033" cy="820697"/>
              <a:chOff x="1746575" y="3643987"/>
              <a:chExt cx="4911025" cy="615523"/>
            </a:xfrm>
          </p:grpSpPr>
          <p:cxnSp>
            <p:nvCxnSpPr>
              <p:cNvPr id="133" name="Google Shape;133;p16"/>
              <p:cNvCxnSpPr/>
              <p:nvPr/>
            </p:nvCxnSpPr>
            <p:spPr>
              <a:xfrm>
                <a:off x="1746575" y="4186775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sp>
            <p:nvSpPr>
              <p:cNvPr id="134" name="Google Shape;134;p16"/>
              <p:cNvSpPr txBox="1"/>
              <p:nvPr/>
            </p:nvSpPr>
            <p:spPr>
              <a:xfrm>
                <a:off x="5207100" y="3643987"/>
                <a:ext cx="14505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latin typeface="Verdana"/>
                    <a:ea typeface="Verdana"/>
                    <a:cs typeface="Verdana"/>
                    <a:sym typeface="Verdana"/>
                  </a:rPr>
                  <a:t>4-1. Respo</a:t>
                </a:r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nse</a:t>
                </a:r>
                <a:endParaRPr sz="7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[response]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result : [ok/nok]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5" name="Google Shape;135;p16"/>
            <p:cNvGrpSpPr/>
            <p:nvPr/>
          </p:nvGrpSpPr>
          <p:grpSpPr>
            <a:xfrm>
              <a:off x="2328767" y="3329640"/>
              <a:ext cx="6196800" cy="820697"/>
              <a:chOff x="1746575" y="3099687"/>
              <a:chExt cx="4647600" cy="615523"/>
            </a:xfrm>
          </p:grpSpPr>
          <p:cxnSp>
            <p:nvCxnSpPr>
              <p:cNvPr id="136" name="Google Shape;136;p16"/>
              <p:cNvCxnSpPr/>
              <p:nvPr/>
            </p:nvCxnSpPr>
            <p:spPr>
              <a:xfrm>
                <a:off x="1746575" y="3650350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37" name="Google Shape;137;p16"/>
              <p:cNvSpPr txBox="1"/>
              <p:nvPr/>
            </p:nvSpPr>
            <p:spPr>
              <a:xfrm>
                <a:off x="1791050" y="3099687"/>
                <a:ext cx="22425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3-1. Click ‘Cancel’ button</a:t>
                </a:r>
                <a:endParaRPr sz="7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[request]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mode : [cancel]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8" name="Google Shape;138;p16"/>
            <p:cNvGrpSpPr/>
            <p:nvPr/>
          </p:nvGrpSpPr>
          <p:grpSpPr>
            <a:xfrm>
              <a:off x="2311932" y="6040605"/>
              <a:ext cx="6548033" cy="820697"/>
              <a:chOff x="1746575" y="3621785"/>
              <a:chExt cx="4911025" cy="615523"/>
            </a:xfrm>
          </p:grpSpPr>
          <p:cxnSp>
            <p:nvCxnSpPr>
              <p:cNvPr id="139" name="Google Shape;139;p16"/>
              <p:cNvCxnSpPr/>
              <p:nvPr/>
            </p:nvCxnSpPr>
            <p:spPr>
              <a:xfrm>
                <a:off x="1746575" y="4186775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sp>
            <p:nvSpPr>
              <p:cNvPr id="140" name="Google Shape;140;p16"/>
              <p:cNvSpPr txBox="1"/>
              <p:nvPr/>
            </p:nvSpPr>
            <p:spPr>
              <a:xfrm>
                <a:off x="5207100" y="3621785"/>
                <a:ext cx="1450500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latin typeface="Verdana"/>
                    <a:ea typeface="Verdana"/>
                    <a:cs typeface="Verdana"/>
                    <a:sym typeface="Verdana"/>
                  </a:rPr>
                  <a:t>4-2 Respo</a:t>
                </a:r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nse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[response]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latin typeface="Verdana"/>
                    <a:ea typeface="Verdana"/>
                    <a:cs typeface="Verdana"/>
                    <a:sym typeface="Verdana"/>
                  </a:rPr>
                  <a:t>result : [ok/nok]</a:t>
                </a:r>
                <a:endParaRPr sz="700"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2311931" y="5084989"/>
              <a:ext cx="6196800" cy="964327"/>
              <a:chOff x="1746575" y="2981275"/>
              <a:chExt cx="4647600" cy="723246"/>
            </a:xfrm>
          </p:grpSpPr>
          <p:cxnSp>
            <p:nvCxnSpPr>
              <p:cNvPr id="142" name="Google Shape;142;p16"/>
              <p:cNvCxnSpPr/>
              <p:nvPr/>
            </p:nvCxnSpPr>
            <p:spPr>
              <a:xfrm>
                <a:off x="1746575" y="3650350"/>
                <a:ext cx="4647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3" name="Google Shape;143;p16"/>
              <p:cNvSpPr txBox="1"/>
              <p:nvPr/>
            </p:nvSpPr>
            <p:spPr>
              <a:xfrm>
                <a:off x="1791050" y="2981275"/>
                <a:ext cx="2242500" cy="723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altLang="ko" sz="7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3-2. Click ‘Confirm’ button</a:t>
                </a:r>
                <a:endParaRPr sz="7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[request]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msgId : [seq number]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mode : [confirm]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  <a:p>
                <a:r>
                  <a:rPr lang="en-US" altLang="ko" sz="70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name : [name]</a:t>
                </a:r>
                <a:endParaRPr sz="7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  <p:sp>
        <p:nvSpPr>
          <p:cNvPr id="33" name="Google Shape;90;p15"/>
          <p:cNvSpPr txBox="1"/>
          <p:nvPr/>
        </p:nvSpPr>
        <p:spPr>
          <a:xfrm>
            <a:off x="514678" y="453953"/>
            <a:ext cx="58071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5. Sequence </a:t>
            </a:r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Diagram </a:t>
            </a:r>
            <a:r>
              <a:rPr lang="en-US" altLang="ko" sz="1050" dirty="0">
                <a:latin typeface="Verdana"/>
                <a:ea typeface="Verdana"/>
                <a:cs typeface="Verdana"/>
                <a:sym typeface="Verdana"/>
              </a:rPr>
              <a:t>(Learning mode)</a:t>
            </a:r>
            <a:endParaRPr sz="105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36097" y="175437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Secure Design</a:t>
            </a:r>
            <a:endParaRPr lang="ko-KR" altLang="en-US" sz="15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175100" y="12402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Code </a:t>
            </a:r>
            <a:r>
              <a:rPr lang="ko" dirty="0"/>
              <a:t>Flow of GSS</a:t>
            </a:r>
            <a:endParaRPr dirty="0"/>
          </a:p>
        </p:txBody>
      </p:sp>
      <p:cxnSp>
        <p:nvCxnSpPr>
          <p:cNvPr id="163" name="Google Shape;163;p15"/>
          <p:cNvCxnSpPr>
            <a:stCxn id="164" idx="0"/>
            <a:endCxn id="165" idx="2"/>
          </p:cNvCxnSpPr>
          <p:nvPr/>
        </p:nvCxnSpPr>
        <p:spPr>
          <a:xfrm rot="5400000">
            <a:off x="1372825" y="1430450"/>
            <a:ext cx="3905400" cy="2474100"/>
          </a:xfrm>
          <a:prstGeom prst="bentConnector5">
            <a:avLst>
              <a:gd name="adj1" fmla="val -6097"/>
              <a:gd name="adj2" fmla="val 61870"/>
              <a:gd name="adj3" fmla="val 1060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Google Shape;166;p15"/>
          <p:cNvCxnSpPr>
            <a:stCxn id="167" idx="2"/>
            <a:endCxn id="168" idx="0"/>
          </p:cNvCxnSpPr>
          <p:nvPr/>
        </p:nvCxnSpPr>
        <p:spPr>
          <a:xfrm>
            <a:off x="2088400" y="2107063"/>
            <a:ext cx="0" cy="15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5"/>
          <p:cNvSpPr txBox="1"/>
          <p:nvPr/>
        </p:nvSpPr>
        <p:spPr>
          <a:xfrm>
            <a:off x="5069501" y="1778125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170" name="Google Shape;170;p15"/>
          <p:cNvSpPr txBox="1"/>
          <p:nvPr/>
        </p:nvSpPr>
        <p:spPr>
          <a:xfrm>
            <a:off x="7334506" y="4614023"/>
            <a:ext cx="185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AA84F"/>
                </a:solidFill>
              </a:rPr>
              <a:t>MTCNN:                Face Detector</a:t>
            </a:r>
            <a:endParaRPr sz="8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6AA84F"/>
                </a:solidFill>
              </a:rPr>
              <a:t>FaceNetClassifier: Face Recognizer</a:t>
            </a:r>
            <a:endParaRPr sz="800">
              <a:solidFill>
                <a:srgbClr val="6AA84F"/>
              </a:solidFill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977875" y="7148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TCP/TLS Listen Socket Initialization</a:t>
            </a:r>
            <a:endParaRPr sz="800"/>
          </a:p>
        </p:txBody>
      </p:sp>
      <p:sp>
        <p:nvSpPr>
          <p:cNvPr id="171" name="Google Shape;171;p15"/>
          <p:cNvSpPr/>
          <p:nvPr/>
        </p:nvSpPr>
        <p:spPr>
          <a:xfrm>
            <a:off x="1503700" y="37859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Webcam &amp; Video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Initialization</a:t>
            </a:r>
            <a:endParaRPr sz="800"/>
          </a:p>
        </p:txBody>
      </p:sp>
      <p:sp>
        <p:nvSpPr>
          <p:cNvPr id="172" name="Google Shape;172;p15"/>
          <p:cNvSpPr/>
          <p:nvPr/>
        </p:nvSpPr>
        <p:spPr>
          <a:xfrm>
            <a:off x="1503700" y="28001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Load Image &amp; name database</a:t>
            </a:r>
            <a:endParaRPr sz="800"/>
          </a:p>
        </p:txBody>
      </p:sp>
      <p:sp>
        <p:nvSpPr>
          <p:cNvPr id="168" name="Google Shape;168;p15"/>
          <p:cNvSpPr/>
          <p:nvPr/>
        </p:nvSpPr>
        <p:spPr>
          <a:xfrm>
            <a:off x="1503700" y="22604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FaceNet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Initialization</a:t>
            </a:r>
            <a:endParaRPr sz="800"/>
          </a:p>
        </p:txBody>
      </p:sp>
      <p:sp>
        <p:nvSpPr>
          <p:cNvPr id="173" name="Google Shape;173;p15"/>
          <p:cNvSpPr/>
          <p:nvPr/>
        </p:nvSpPr>
        <p:spPr>
          <a:xfrm>
            <a:off x="157775" y="24015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Decrypt database to files w/encryption key</a:t>
            </a:r>
            <a:endParaRPr sz="800"/>
          </a:p>
        </p:txBody>
      </p:sp>
      <p:sp>
        <p:nvSpPr>
          <p:cNvPr id="174" name="Google Shape;174;p15"/>
          <p:cNvSpPr/>
          <p:nvPr/>
        </p:nvSpPr>
        <p:spPr>
          <a:xfrm>
            <a:off x="157775" y="29487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Call ForwardAddFace with files</a:t>
            </a:r>
            <a:endParaRPr sz="800"/>
          </a:p>
        </p:txBody>
      </p:sp>
      <p:sp>
        <p:nvSpPr>
          <p:cNvPr id="175" name="Google Shape;175;p15"/>
          <p:cNvSpPr/>
          <p:nvPr/>
        </p:nvSpPr>
        <p:spPr>
          <a:xfrm>
            <a:off x="157775" y="349582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Delete files </a:t>
            </a:r>
            <a:endParaRPr sz="800"/>
          </a:p>
        </p:txBody>
      </p:sp>
      <p:sp>
        <p:nvSpPr>
          <p:cNvPr id="167" name="Google Shape;167;p15"/>
          <p:cNvSpPr/>
          <p:nvPr/>
        </p:nvSpPr>
        <p:spPr>
          <a:xfrm>
            <a:off x="1503700" y="1756963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MTCNN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Initialization</a:t>
            </a:r>
            <a:endParaRPr sz="800"/>
          </a:p>
        </p:txBody>
      </p:sp>
      <p:sp>
        <p:nvSpPr>
          <p:cNvPr id="165" name="Google Shape;165;p15"/>
          <p:cNvSpPr/>
          <p:nvPr/>
        </p:nvSpPr>
        <p:spPr>
          <a:xfrm>
            <a:off x="1503700" y="42700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Open Test-Video file</a:t>
            </a:r>
            <a:endParaRPr sz="800"/>
          </a:p>
        </p:txBody>
      </p:sp>
      <p:sp>
        <p:nvSpPr>
          <p:cNvPr id="176" name="Google Shape;176;p15"/>
          <p:cNvSpPr/>
          <p:nvPr/>
        </p:nvSpPr>
        <p:spPr>
          <a:xfrm>
            <a:off x="7941875" y="1901513"/>
            <a:ext cx="8367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Learning mode</a:t>
            </a:r>
            <a:endParaRPr sz="800"/>
          </a:p>
        </p:txBody>
      </p:sp>
      <p:sp>
        <p:nvSpPr>
          <p:cNvPr id="177" name="Google Shape;177;p15"/>
          <p:cNvSpPr/>
          <p:nvPr/>
        </p:nvSpPr>
        <p:spPr>
          <a:xfrm>
            <a:off x="3977875" y="24953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Accept TCP/TLS Socket connection</a:t>
            </a:r>
            <a:endParaRPr sz="800"/>
          </a:p>
        </p:txBody>
      </p:sp>
      <p:sp>
        <p:nvSpPr>
          <p:cNvPr id="178" name="Google Shape;178;p15"/>
          <p:cNvSpPr/>
          <p:nvPr/>
        </p:nvSpPr>
        <p:spPr>
          <a:xfrm>
            <a:off x="4941675" y="46553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Send Stream to TCP/TLS socket</a:t>
            </a:r>
            <a:endParaRPr sz="800"/>
          </a:p>
        </p:txBody>
      </p:sp>
      <p:sp>
        <p:nvSpPr>
          <p:cNvPr id="179" name="Google Shape;179;p15"/>
          <p:cNvSpPr/>
          <p:nvPr/>
        </p:nvSpPr>
        <p:spPr>
          <a:xfrm>
            <a:off x="1503700" y="7201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Open Log file to write</a:t>
            </a:r>
            <a:endParaRPr sz="800"/>
          </a:p>
        </p:txBody>
      </p:sp>
      <p:sp>
        <p:nvSpPr>
          <p:cNvPr id="180" name="Google Shape;180;p15"/>
          <p:cNvSpPr/>
          <p:nvPr/>
        </p:nvSpPr>
        <p:spPr>
          <a:xfrm>
            <a:off x="157775" y="12168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Write log to file</a:t>
            </a:r>
            <a:endParaRPr sz="800"/>
          </a:p>
        </p:txBody>
      </p:sp>
      <p:cxnSp>
        <p:nvCxnSpPr>
          <p:cNvPr id="181" name="Google Shape;181;p15"/>
          <p:cNvCxnSpPr>
            <a:stCxn id="168" idx="2"/>
            <a:endCxn id="172" idx="0"/>
          </p:cNvCxnSpPr>
          <p:nvPr/>
        </p:nvCxnSpPr>
        <p:spPr>
          <a:xfrm>
            <a:off x="2088400" y="2610500"/>
            <a:ext cx="0" cy="1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5"/>
          <p:cNvCxnSpPr>
            <a:stCxn id="172" idx="2"/>
            <a:endCxn id="183" idx="0"/>
          </p:cNvCxnSpPr>
          <p:nvPr/>
        </p:nvCxnSpPr>
        <p:spPr>
          <a:xfrm>
            <a:off x="2088400" y="3150200"/>
            <a:ext cx="0" cy="1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5"/>
          <p:cNvCxnSpPr>
            <a:stCxn id="185" idx="2"/>
            <a:endCxn id="167" idx="0"/>
          </p:cNvCxnSpPr>
          <p:nvPr/>
        </p:nvCxnSpPr>
        <p:spPr>
          <a:xfrm>
            <a:off x="2088388" y="1566900"/>
            <a:ext cx="0" cy="1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15"/>
          <p:cNvSpPr/>
          <p:nvPr/>
        </p:nvSpPr>
        <p:spPr>
          <a:xfrm>
            <a:off x="1503700" y="33019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Load Certificate</a:t>
            </a:r>
            <a:endParaRPr sz="800"/>
          </a:p>
        </p:txBody>
      </p:sp>
      <p:cxnSp>
        <p:nvCxnSpPr>
          <p:cNvPr id="186" name="Google Shape;186;p15"/>
          <p:cNvCxnSpPr>
            <a:stCxn id="173" idx="2"/>
            <a:endCxn id="174" idx="0"/>
          </p:cNvCxnSpPr>
          <p:nvPr/>
        </p:nvCxnSpPr>
        <p:spPr>
          <a:xfrm>
            <a:off x="742475" y="2751675"/>
            <a:ext cx="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5"/>
          <p:cNvCxnSpPr>
            <a:stCxn id="174" idx="2"/>
            <a:endCxn id="175" idx="0"/>
          </p:cNvCxnSpPr>
          <p:nvPr/>
        </p:nvCxnSpPr>
        <p:spPr>
          <a:xfrm>
            <a:off x="742475" y="3298800"/>
            <a:ext cx="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5"/>
          <p:cNvCxnSpPr>
            <a:stCxn id="172" idx="1"/>
            <a:endCxn id="173" idx="3"/>
          </p:cNvCxnSpPr>
          <p:nvPr/>
        </p:nvCxnSpPr>
        <p:spPr>
          <a:xfrm rot="10800000">
            <a:off x="1327300" y="2576750"/>
            <a:ext cx="1764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5"/>
          <p:cNvCxnSpPr>
            <a:stCxn id="172" idx="1"/>
            <a:endCxn id="175" idx="3"/>
          </p:cNvCxnSpPr>
          <p:nvPr/>
        </p:nvCxnSpPr>
        <p:spPr>
          <a:xfrm flipH="1">
            <a:off x="1327300" y="2975150"/>
            <a:ext cx="176400" cy="6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90" name="Google Shape;190;p15"/>
          <p:cNvCxnSpPr>
            <a:stCxn id="179" idx="2"/>
            <a:endCxn id="185" idx="0"/>
          </p:cNvCxnSpPr>
          <p:nvPr/>
        </p:nvCxnSpPr>
        <p:spPr>
          <a:xfrm>
            <a:off x="2088400" y="1070250"/>
            <a:ext cx="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5"/>
          <p:cNvSpPr/>
          <p:nvPr/>
        </p:nvSpPr>
        <p:spPr>
          <a:xfrm>
            <a:off x="1503688" y="12168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Ask Encryption key</a:t>
            </a:r>
            <a:endParaRPr sz="800"/>
          </a:p>
        </p:txBody>
      </p:sp>
      <p:cxnSp>
        <p:nvCxnSpPr>
          <p:cNvPr id="191" name="Google Shape;191;p15"/>
          <p:cNvCxnSpPr>
            <a:stCxn id="192" idx="2"/>
            <a:endCxn id="193" idx="0"/>
          </p:cNvCxnSpPr>
          <p:nvPr/>
        </p:nvCxnSpPr>
        <p:spPr>
          <a:xfrm>
            <a:off x="4562575" y="1679425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5"/>
          <p:cNvCxnSpPr>
            <a:stCxn id="183" idx="2"/>
            <a:endCxn id="171" idx="0"/>
          </p:cNvCxnSpPr>
          <p:nvPr/>
        </p:nvCxnSpPr>
        <p:spPr>
          <a:xfrm>
            <a:off x="2088400" y="3652000"/>
            <a:ext cx="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5"/>
          <p:cNvCxnSpPr>
            <a:stCxn id="171" idx="2"/>
            <a:endCxn id="165" idx="0"/>
          </p:cNvCxnSpPr>
          <p:nvPr/>
        </p:nvCxnSpPr>
        <p:spPr>
          <a:xfrm>
            <a:off x="2088400" y="4136075"/>
            <a:ext cx="0" cy="1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15"/>
          <p:cNvSpPr/>
          <p:nvPr/>
        </p:nvSpPr>
        <p:spPr>
          <a:xfrm>
            <a:off x="3879475" y="1213225"/>
            <a:ext cx="13662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Terminate loop?</a:t>
            </a:r>
            <a:endParaRPr sz="700">
              <a:highlight>
                <a:schemeClr val="lt1"/>
              </a:highlight>
            </a:endParaRPr>
          </a:p>
        </p:txBody>
      </p:sp>
      <p:cxnSp>
        <p:nvCxnSpPr>
          <p:cNvPr id="196" name="Google Shape;196;p15"/>
          <p:cNvCxnSpPr>
            <a:stCxn id="164" idx="2"/>
            <a:endCxn id="192" idx="0"/>
          </p:cNvCxnSpPr>
          <p:nvPr/>
        </p:nvCxnSpPr>
        <p:spPr>
          <a:xfrm>
            <a:off x="4562575" y="10649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15"/>
          <p:cNvSpPr/>
          <p:nvPr/>
        </p:nvSpPr>
        <p:spPr>
          <a:xfrm>
            <a:off x="3879475" y="1827750"/>
            <a:ext cx="13662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Requested TCP/TLS connection?</a:t>
            </a:r>
            <a:endParaRPr sz="700">
              <a:highlight>
                <a:schemeClr val="lt1"/>
              </a:highlight>
            </a:endParaRPr>
          </a:p>
        </p:txBody>
      </p:sp>
      <p:cxnSp>
        <p:nvCxnSpPr>
          <p:cNvPr id="197" name="Google Shape;197;p15"/>
          <p:cNvCxnSpPr>
            <a:stCxn id="193" idx="2"/>
            <a:endCxn id="177" idx="0"/>
          </p:cNvCxnSpPr>
          <p:nvPr/>
        </p:nvCxnSpPr>
        <p:spPr>
          <a:xfrm>
            <a:off x="4562575" y="2293950"/>
            <a:ext cx="0" cy="2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15"/>
          <p:cNvSpPr/>
          <p:nvPr/>
        </p:nvSpPr>
        <p:spPr>
          <a:xfrm>
            <a:off x="6281825" y="7428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Receive Request from TLS socket</a:t>
            </a:r>
            <a:endParaRPr sz="800"/>
          </a:p>
        </p:txBody>
      </p:sp>
      <p:sp>
        <p:nvSpPr>
          <p:cNvPr id="199" name="Google Shape;199;p15"/>
          <p:cNvSpPr/>
          <p:nvPr/>
        </p:nvSpPr>
        <p:spPr>
          <a:xfrm>
            <a:off x="3879475" y="3046750"/>
            <a:ext cx="13662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Recieved data from TLS connection?</a:t>
            </a:r>
            <a:endParaRPr sz="700">
              <a:highlight>
                <a:schemeClr val="lt1"/>
              </a:highlight>
            </a:endParaRPr>
          </a:p>
        </p:txBody>
      </p:sp>
      <p:cxnSp>
        <p:nvCxnSpPr>
          <p:cNvPr id="200" name="Google Shape;200;p15"/>
          <p:cNvCxnSpPr>
            <a:stCxn id="177" idx="2"/>
            <a:endCxn id="199" idx="0"/>
          </p:cNvCxnSpPr>
          <p:nvPr/>
        </p:nvCxnSpPr>
        <p:spPr>
          <a:xfrm>
            <a:off x="4562575" y="2845400"/>
            <a:ext cx="0" cy="2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5"/>
          <p:cNvCxnSpPr>
            <a:stCxn id="192" idx="3"/>
            <a:endCxn id="193" idx="3"/>
          </p:cNvCxnSpPr>
          <p:nvPr/>
        </p:nvCxnSpPr>
        <p:spPr>
          <a:xfrm>
            <a:off x="5245675" y="1446325"/>
            <a:ext cx="600" cy="614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2" name="Google Shape;202;p15"/>
          <p:cNvSpPr txBox="1"/>
          <p:nvPr/>
        </p:nvSpPr>
        <p:spPr>
          <a:xfrm>
            <a:off x="4148276" y="2182613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203" name="Google Shape;203;p15"/>
          <p:cNvSpPr txBox="1"/>
          <p:nvPr/>
        </p:nvSpPr>
        <p:spPr>
          <a:xfrm>
            <a:off x="4148276" y="1599613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cxnSp>
        <p:nvCxnSpPr>
          <p:cNvPr id="204" name="Google Shape;204;p15"/>
          <p:cNvCxnSpPr>
            <a:stCxn id="198" idx="2"/>
            <a:endCxn id="205" idx="0"/>
          </p:cNvCxnSpPr>
          <p:nvPr/>
        </p:nvCxnSpPr>
        <p:spPr>
          <a:xfrm>
            <a:off x="6866525" y="1092900"/>
            <a:ext cx="0" cy="1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15"/>
          <p:cNvSpPr txBox="1"/>
          <p:nvPr/>
        </p:nvSpPr>
        <p:spPr>
          <a:xfrm>
            <a:off x="7391351" y="1781900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207" name="Google Shape;207;p15"/>
          <p:cNvSpPr txBox="1"/>
          <p:nvPr/>
        </p:nvSpPr>
        <p:spPr>
          <a:xfrm>
            <a:off x="4148276" y="3433275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sp>
        <p:nvSpPr>
          <p:cNvPr id="208" name="Google Shape;208;p15"/>
          <p:cNvSpPr/>
          <p:nvPr/>
        </p:nvSpPr>
        <p:spPr>
          <a:xfrm>
            <a:off x="3977875" y="37097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Send video stream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if authenticated is ok</a:t>
            </a:r>
            <a:endParaRPr sz="800"/>
          </a:p>
        </p:txBody>
      </p:sp>
      <p:cxnSp>
        <p:nvCxnSpPr>
          <p:cNvPr id="209" name="Google Shape;209;p15"/>
          <p:cNvCxnSpPr>
            <a:stCxn id="199" idx="2"/>
            <a:endCxn id="208" idx="0"/>
          </p:cNvCxnSpPr>
          <p:nvPr/>
        </p:nvCxnSpPr>
        <p:spPr>
          <a:xfrm>
            <a:off x="4562575" y="3512950"/>
            <a:ext cx="0" cy="1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5"/>
          <p:cNvSpPr/>
          <p:nvPr/>
        </p:nvSpPr>
        <p:spPr>
          <a:xfrm>
            <a:off x="6281825" y="12704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Decode command</a:t>
            </a:r>
            <a:endParaRPr sz="800"/>
          </a:p>
        </p:txBody>
      </p:sp>
      <p:sp>
        <p:nvSpPr>
          <p:cNvPr id="210" name="Google Shape;210;p15"/>
          <p:cNvSpPr/>
          <p:nvPr/>
        </p:nvSpPr>
        <p:spPr>
          <a:xfrm>
            <a:off x="6232625" y="1843463"/>
            <a:ext cx="12678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Learning mode?</a:t>
            </a:r>
            <a:endParaRPr sz="700">
              <a:highlight>
                <a:schemeClr val="lt1"/>
              </a:highlight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6232625" y="2545625"/>
            <a:ext cx="12678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Run mode?</a:t>
            </a:r>
            <a:endParaRPr sz="700">
              <a:highlight>
                <a:schemeClr val="lt1"/>
              </a:highlight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6232625" y="3228750"/>
            <a:ext cx="12678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Test</a:t>
            </a:r>
            <a:endParaRPr sz="700"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mode?</a:t>
            </a:r>
            <a:endParaRPr sz="700">
              <a:highlight>
                <a:schemeClr val="lt1"/>
              </a:highlight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7978725" y="2603675"/>
            <a:ext cx="8367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Run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mode</a:t>
            </a:r>
            <a:endParaRPr sz="800"/>
          </a:p>
        </p:txBody>
      </p:sp>
      <p:sp>
        <p:nvSpPr>
          <p:cNvPr id="214" name="Google Shape;214;p15"/>
          <p:cNvSpPr/>
          <p:nvPr/>
        </p:nvSpPr>
        <p:spPr>
          <a:xfrm>
            <a:off x="7978725" y="3286800"/>
            <a:ext cx="8367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Test mode</a:t>
            </a:r>
            <a:endParaRPr sz="800"/>
          </a:p>
        </p:txBody>
      </p:sp>
      <p:cxnSp>
        <p:nvCxnSpPr>
          <p:cNvPr id="215" name="Google Shape;215;p15"/>
          <p:cNvCxnSpPr>
            <a:stCxn id="205" idx="2"/>
            <a:endCxn id="210" idx="0"/>
          </p:cNvCxnSpPr>
          <p:nvPr/>
        </p:nvCxnSpPr>
        <p:spPr>
          <a:xfrm>
            <a:off x="6866525" y="1620575"/>
            <a:ext cx="0" cy="22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15"/>
          <p:cNvCxnSpPr>
            <a:stCxn id="210" idx="2"/>
            <a:endCxn id="211" idx="0"/>
          </p:cNvCxnSpPr>
          <p:nvPr/>
        </p:nvCxnSpPr>
        <p:spPr>
          <a:xfrm>
            <a:off x="6866525" y="2309663"/>
            <a:ext cx="0" cy="2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5"/>
          <p:cNvCxnSpPr>
            <a:stCxn id="211" idx="2"/>
            <a:endCxn id="212" idx="0"/>
          </p:cNvCxnSpPr>
          <p:nvPr/>
        </p:nvCxnSpPr>
        <p:spPr>
          <a:xfrm>
            <a:off x="6866525" y="3011825"/>
            <a:ext cx="0" cy="21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5"/>
          <p:cNvCxnSpPr>
            <a:stCxn id="210" idx="3"/>
            <a:endCxn id="176" idx="2"/>
          </p:cNvCxnSpPr>
          <p:nvPr/>
        </p:nvCxnSpPr>
        <p:spPr>
          <a:xfrm>
            <a:off x="7500425" y="2076563"/>
            <a:ext cx="44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5"/>
          <p:cNvCxnSpPr>
            <a:stCxn id="211" idx="3"/>
            <a:endCxn id="213" idx="2"/>
          </p:cNvCxnSpPr>
          <p:nvPr/>
        </p:nvCxnSpPr>
        <p:spPr>
          <a:xfrm>
            <a:off x="7500425" y="2778725"/>
            <a:ext cx="47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15"/>
          <p:cNvCxnSpPr>
            <a:stCxn id="212" idx="3"/>
            <a:endCxn id="214" idx="2"/>
          </p:cNvCxnSpPr>
          <p:nvPr/>
        </p:nvCxnSpPr>
        <p:spPr>
          <a:xfrm>
            <a:off x="7500425" y="3461850"/>
            <a:ext cx="47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15"/>
          <p:cNvCxnSpPr>
            <a:stCxn id="198" idx="0"/>
            <a:endCxn id="199" idx="3"/>
          </p:cNvCxnSpPr>
          <p:nvPr/>
        </p:nvCxnSpPr>
        <p:spPr>
          <a:xfrm rot="5400000">
            <a:off x="4787525" y="1200900"/>
            <a:ext cx="2537100" cy="1620900"/>
          </a:xfrm>
          <a:prstGeom prst="bentConnector4">
            <a:avLst>
              <a:gd name="adj1" fmla="val -9386"/>
              <a:gd name="adj2" fmla="val 680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2" name="Google Shape;222;p15"/>
          <p:cNvCxnSpPr>
            <a:stCxn id="223" idx="0"/>
            <a:endCxn id="208" idx="3"/>
          </p:cNvCxnSpPr>
          <p:nvPr/>
        </p:nvCxnSpPr>
        <p:spPr>
          <a:xfrm rot="5400000" flipH="1">
            <a:off x="5207025" y="3825113"/>
            <a:ext cx="259500" cy="379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24" name="Google Shape;224;p15"/>
          <p:cNvCxnSpPr>
            <a:stCxn id="199" idx="0"/>
            <a:endCxn id="212" idx="2"/>
          </p:cNvCxnSpPr>
          <p:nvPr/>
        </p:nvCxnSpPr>
        <p:spPr>
          <a:xfrm rot="-5400000" flipH="1">
            <a:off x="5390425" y="2218900"/>
            <a:ext cx="648300" cy="2304000"/>
          </a:xfrm>
          <a:prstGeom prst="bentConnector5">
            <a:avLst>
              <a:gd name="adj1" fmla="val -19663"/>
              <a:gd name="adj2" fmla="val 61060"/>
              <a:gd name="adj3" fmla="val 1367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5" name="Google Shape;225;p15"/>
          <p:cNvSpPr txBox="1"/>
          <p:nvPr/>
        </p:nvSpPr>
        <p:spPr>
          <a:xfrm>
            <a:off x="7391351" y="2467225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226" name="Google Shape;226;p15"/>
          <p:cNvSpPr txBox="1"/>
          <p:nvPr/>
        </p:nvSpPr>
        <p:spPr>
          <a:xfrm>
            <a:off x="7391351" y="3044838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cxnSp>
        <p:nvCxnSpPr>
          <p:cNvPr id="227" name="Google Shape;227;p15"/>
          <p:cNvCxnSpPr>
            <a:stCxn id="192" idx="1"/>
            <a:endCxn id="208" idx="2"/>
          </p:cNvCxnSpPr>
          <p:nvPr/>
        </p:nvCxnSpPr>
        <p:spPr>
          <a:xfrm>
            <a:off x="3879475" y="1446325"/>
            <a:ext cx="683100" cy="2613600"/>
          </a:xfrm>
          <a:prstGeom prst="bentConnector4">
            <a:avLst>
              <a:gd name="adj1" fmla="val -34859"/>
              <a:gd name="adj2" fmla="val 1091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28" name="Google Shape;228;p15"/>
          <p:cNvSpPr txBox="1"/>
          <p:nvPr/>
        </p:nvSpPr>
        <p:spPr>
          <a:xfrm>
            <a:off x="5118763" y="2988138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223" name="Google Shape;223;p15"/>
          <p:cNvSpPr/>
          <p:nvPr/>
        </p:nvSpPr>
        <p:spPr>
          <a:xfrm>
            <a:off x="4941675" y="4144463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Encode Stream</a:t>
            </a:r>
            <a:endParaRPr sz="800"/>
          </a:p>
        </p:txBody>
      </p:sp>
      <p:cxnSp>
        <p:nvCxnSpPr>
          <p:cNvPr id="229" name="Google Shape;229;p15"/>
          <p:cNvCxnSpPr>
            <a:stCxn id="223" idx="2"/>
            <a:endCxn id="178" idx="0"/>
          </p:cNvCxnSpPr>
          <p:nvPr/>
        </p:nvCxnSpPr>
        <p:spPr>
          <a:xfrm>
            <a:off x="5526375" y="4494563"/>
            <a:ext cx="0" cy="1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79275" y="4270055"/>
            <a:ext cx="1169400" cy="48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Load Video image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Call FaceDetection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Call FaceRecognition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175100" y="124025"/>
            <a:ext cx="420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Code </a:t>
            </a:r>
            <a:r>
              <a:rPr lang="ko" dirty="0"/>
              <a:t>Flow of GSS for each mode</a:t>
            </a:r>
            <a:endParaRPr dirty="0"/>
          </a:p>
        </p:txBody>
      </p:sp>
      <p:sp>
        <p:nvSpPr>
          <p:cNvPr id="236" name="Google Shape;236;p16"/>
          <p:cNvSpPr/>
          <p:nvPr/>
        </p:nvSpPr>
        <p:spPr>
          <a:xfrm>
            <a:off x="7730300" y="728200"/>
            <a:ext cx="8367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Learning mode</a:t>
            </a:r>
            <a:endParaRPr sz="800"/>
          </a:p>
        </p:txBody>
      </p:sp>
      <p:sp>
        <p:nvSpPr>
          <p:cNvPr id="237" name="Google Shape;237;p16"/>
          <p:cNvSpPr/>
          <p:nvPr/>
        </p:nvSpPr>
        <p:spPr>
          <a:xfrm>
            <a:off x="1677800" y="641575"/>
            <a:ext cx="8367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Run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mode</a:t>
            </a:r>
            <a:endParaRPr sz="800"/>
          </a:p>
        </p:txBody>
      </p:sp>
      <p:sp>
        <p:nvSpPr>
          <p:cNvPr id="238" name="Google Shape;238;p16"/>
          <p:cNvSpPr/>
          <p:nvPr/>
        </p:nvSpPr>
        <p:spPr>
          <a:xfrm>
            <a:off x="5064400" y="652000"/>
            <a:ext cx="8367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Test mode</a:t>
            </a:r>
            <a:endParaRPr sz="800"/>
          </a:p>
        </p:txBody>
      </p:sp>
      <p:sp>
        <p:nvSpPr>
          <p:cNvPr id="239" name="Google Shape;239;p16"/>
          <p:cNvSpPr/>
          <p:nvPr/>
        </p:nvSpPr>
        <p:spPr>
          <a:xfrm>
            <a:off x="7815450" y="43536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Capture and keep the video image</a:t>
            </a:r>
            <a:endParaRPr sz="800"/>
          </a:p>
        </p:txBody>
      </p:sp>
      <p:sp>
        <p:nvSpPr>
          <p:cNvPr id="240" name="Google Shape;240;p16"/>
          <p:cNvSpPr/>
          <p:nvPr/>
        </p:nvSpPr>
        <p:spPr>
          <a:xfrm>
            <a:off x="7815450" y="39328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Release the kept video image</a:t>
            </a:r>
            <a:endParaRPr sz="800"/>
          </a:p>
        </p:txBody>
      </p:sp>
      <p:sp>
        <p:nvSpPr>
          <p:cNvPr id="241" name="Google Shape;241;p16"/>
          <p:cNvSpPr/>
          <p:nvPr/>
        </p:nvSpPr>
        <p:spPr>
          <a:xfrm>
            <a:off x="7730300" y="27796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Call AddNewFace</a:t>
            </a:r>
            <a:endParaRPr sz="800"/>
          </a:p>
        </p:txBody>
      </p:sp>
      <p:sp>
        <p:nvSpPr>
          <p:cNvPr id="242" name="Google Shape;242;p16"/>
          <p:cNvSpPr/>
          <p:nvPr/>
        </p:nvSpPr>
        <p:spPr>
          <a:xfrm>
            <a:off x="76200" y="388082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Send Response to TCP/TLS socket</a:t>
            </a:r>
            <a:endParaRPr sz="800"/>
          </a:p>
        </p:txBody>
      </p:sp>
      <p:sp>
        <p:nvSpPr>
          <p:cNvPr id="243" name="Google Shape;243;p16"/>
          <p:cNvSpPr/>
          <p:nvPr/>
        </p:nvSpPr>
        <p:spPr>
          <a:xfrm>
            <a:off x="1511450" y="12007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Authentication 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w/ Id &amp; Password</a:t>
            </a:r>
            <a:endParaRPr sz="800"/>
          </a:p>
        </p:txBody>
      </p:sp>
      <p:sp>
        <p:nvSpPr>
          <p:cNvPr id="244" name="Google Shape;244;p16"/>
          <p:cNvSpPr/>
          <p:nvPr/>
        </p:nvSpPr>
        <p:spPr>
          <a:xfrm>
            <a:off x="76200" y="33133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Encode Response</a:t>
            </a:r>
            <a:endParaRPr sz="800"/>
          </a:p>
        </p:txBody>
      </p:sp>
      <p:sp>
        <p:nvSpPr>
          <p:cNvPr id="245" name="Google Shape;245;p16"/>
          <p:cNvSpPr/>
          <p:nvPr/>
        </p:nvSpPr>
        <p:spPr>
          <a:xfrm>
            <a:off x="1368200" y="1801225"/>
            <a:ext cx="14559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Authenticated?</a:t>
            </a:r>
            <a:endParaRPr sz="700">
              <a:highlight>
                <a:schemeClr val="lt1"/>
              </a:highlight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511450" y="24971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Change status as authenticated</a:t>
            </a:r>
            <a:endParaRPr sz="800"/>
          </a:p>
        </p:txBody>
      </p:sp>
      <p:sp>
        <p:nvSpPr>
          <p:cNvPr id="247" name="Google Shape;247;p16"/>
          <p:cNvSpPr/>
          <p:nvPr/>
        </p:nvSpPr>
        <p:spPr>
          <a:xfrm>
            <a:off x="1511450" y="358277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Send Response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as Ok/Nok</a:t>
            </a:r>
            <a:endParaRPr sz="800"/>
          </a:p>
        </p:txBody>
      </p:sp>
      <p:cxnSp>
        <p:nvCxnSpPr>
          <p:cNvPr id="248" name="Google Shape;248;p16"/>
          <p:cNvCxnSpPr>
            <a:stCxn id="247" idx="1"/>
            <a:endCxn id="244" idx="3"/>
          </p:cNvCxnSpPr>
          <p:nvPr/>
        </p:nvCxnSpPr>
        <p:spPr>
          <a:xfrm rot="10800000">
            <a:off x="1245650" y="3488425"/>
            <a:ext cx="265800" cy="2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16"/>
          <p:cNvCxnSpPr>
            <a:stCxn id="244" idx="2"/>
            <a:endCxn id="242" idx="0"/>
          </p:cNvCxnSpPr>
          <p:nvPr/>
        </p:nvCxnSpPr>
        <p:spPr>
          <a:xfrm>
            <a:off x="660900" y="366345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6"/>
          <p:cNvCxnSpPr>
            <a:stCxn id="242" idx="3"/>
            <a:endCxn id="247" idx="1"/>
          </p:cNvCxnSpPr>
          <p:nvPr/>
        </p:nvCxnSpPr>
        <p:spPr>
          <a:xfrm rot="10800000" flipH="1">
            <a:off x="1245600" y="3757675"/>
            <a:ext cx="265800" cy="2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16"/>
          <p:cNvSpPr/>
          <p:nvPr/>
        </p:nvSpPr>
        <p:spPr>
          <a:xfrm>
            <a:off x="1778600" y="4174525"/>
            <a:ext cx="6351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Back</a:t>
            </a:r>
            <a:endParaRPr sz="800"/>
          </a:p>
        </p:txBody>
      </p:sp>
      <p:cxnSp>
        <p:nvCxnSpPr>
          <p:cNvPr id="252" name="Google Shape;252;p16"/>
          <p:cNvCxnSpPr>
            <a:stCxn id="237" idx="4"/>
            <a:endCxn id="243" idx="0"/>
          </p:cNvCxnSpPr>
          <p:nvPr/>
        </p:nvCxnSpPr>
        <p:spPr>
          <a:xfrm>
            <a:off x="2096150" y="991675"/>
            <a:ext cx="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6"/>
          <p:cNvCxnSpPr>
            <a:stCxn id="243" idx="2"/>
            <a:endCxn id="245" idx="0"/>
          </p:cNvCxnSpPr>
          <p:nvPr/>
        </p:nvCxnSpPr>
        <p:spPr>
          <a:xfrm>
            <a:off x="2096150" y="1550875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6"/>
          <p:cNvCxnSpPr>
            <a:stCxn id="245" idx="2"/>
            <a:endCxn id="246" idx="0"/>
          </p:cNvCxnSpPr>
          <p:nvPr/>
        </p:nvCxnSpPr>
        <p:spPr>
          <a:xfrm>
            <a:off x="2096150" y="2267425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16"/>
          <p:cNvCxnSpPr>
            <a:stCxn id="246" idx="2"/>
            <a:endCxn id="247" idx="0"/>
          </p:cNvCxnSpPr>
          <p:nvPr/>
        </p:nvCxnSpPr>
        <p:spPr>
          <a:xfrm>
            <a:off x="2096150" y="2847250"/>
            <a:ext cx="0" cy="7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16"/>
          <p:cNvCxnSpPr>
            <a:stCxn id="247" idx="2"/>
            <a:endCxn id="251" idx="0"/>
          </p:cNvCxnSpPr>
          <p:nvPr/>
        </p:nvCxnSpPr>
        <p:spPr>
          <a:xfrm>
            <a:off x="2096150" y="3932875"/>
            <a:ext cx="0" cy="2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16"/>
          <p:cNvSpPr/>
          <p:nvPr/>
        </p:nvSpPr>
        <p:spPr>
          <a:xfrm>
            <a:off x="1511450" y="3001863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Change status as ‘Run’ mode</a:t>
            </a:r>
            <a:endParaRPr sz="800"/>
          </a:p>
        </p:txBody>
      </p:sp>
      <p:sp>
        <p:nvSpPr>
          <p:cNvPr id="258" name="Google Shape;258;p16"/>
          <p:cNvSpPr txBox="1"/>
          <p:nvPr/>
        </p:nvSpPr>
        <p:spPr>
          <a:xfrm>
            <a:off x="2647926" y="1801375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cxnSp>
        <p:nvCxnSpPr>
          <p:cNvPr id="259" name="Google Shape;259;p16"/>
          <p:cNvCxnSpPr>
            <a:stCxn id="247" idx="0"/>
            <a:endCxn id="245" idx="3"/>
          </p:cNvCxnSpPr>
          <p:nvPr/>
        </p:nvCxnSpPr>
        <p:spPr>
          <a:xfrm rot="-5400000">
            <a:off x="1686050" y="2444575"/>
            <a:ext cx="1548300" cy="728100"/>
          </a:xfrm>
          <a:prstGeom prst="bentConnector4">
            <a:avLst>
              <a:gd name="adj1" fmla="val 10636"/>
              <a:gd name="adj2" fmla="val 1326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60" name="Google Shape;260;p16"/>
          <p:cNvSpPr txBox="1"/>
          <p:nvPr/>
        </p:nvSpPr>
        <p:spPr>
          <a:xfrm>
            <a:off x="1719651" y="2170413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  <p:sp>
        <p:nvSpPr>
          <p:cNvPr id="261" name="Google Shape;261;p16"/>
          <p:cNvSpPr/>
          <p:nvPr/>
        </p:nvSpPr>
        <p:spPr>
          <a:xfrm>
            <a:off x="3462788" y="393250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Send Response to TCP/TLS socket</a:t>
            </a:r>
            <a:endParaRPr sz="800"/>
          </a:p>
        </p:txBody>
      </p:sp>
      <p:sp>
        <p:nvSpPr>
          <p:cNvPr id="262" name="Google Shape;262;p16"/>
          <p:cNvSpPr/>
          <p:nvPr/>
        </p:nvSpPr>
        <p:spPr>
          <a:xfrm>
            <a:off x="4898038" y="12524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Authentication </a:t>
            </a:r>
            <a:endParaRPr sz="8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w/ Id &amp; Password</a:t>
            </a:r>
            <a:endParaRPr sz="800"/>
          </a:p>
        </p:txBody>
      </p:sp>
      <p:sp>
        <p:nvSpPr>
          <p:cNvPr id="263" name="Google Shape;263;p16"/>
          <p:cNvSpPr/>
          <p:nvPr/>
        </p:nvSpPr>
        <p:spPr>
          <a:xfrm>
            <a:off x="3462788" y="336502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Encode Response</a:t>
            </a:r>
            <a:endParaRPr sz="800"/>
          </a:p>
        </p:txBody>
      </p:sp>
      <p:sp>
        <p:nvSpPr>
          <p:cNvPr id="264" name="Google Shape;264;p16"/>
          <p:cNvSpPr/>
          <p:nvPr/>
        </p:nvSpPr>
        <p:spPr>
          <a:xfrm>
            <a:off x="4754788" y="1852900"/>
            <a:ext cx="1455900" cy="466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highlight>
                  <a:schemeClr val="lt1"/>
                </a:highlight>
              </a:rPr>
              <a:t>Authenticated?</a:t>
            </a:r>
            <a:endParaRPr sz="700">
              <a:highlight>
                <a:schemeClr val="lt1"/>
              </a:highlight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898038" y="2548825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Change status as authenticated</a:t>
            </a:r>
            <a:endParaRPr sz="800"/>
          </a:p>
        </p:txBody>
      </p:sp>
      <p:sp>
        <p:nvSpPr>
          <p:cNvPr id="266" name="Google Shape;266;p16"/>
          <p:cNvSpPr/>
          <p:nvPr/>
        </p:nvSpPr>
        <p:spPr>
          <a:xfrm>
            <a:off x="4898038" y="363445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Send Response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as Ok/Nok</a:t>
            </a:r>
            <a:endParaRPr sz="800"/>
          </a:p>
        </p:txBody>
      </p:sp>
      <p:cxnSp>
        <p:nvCxnSpPr>
          <p:cNvPr id="267" name="Google Shape;267;p16"/>
          <p:cNvCxnSpPr>
            <a:stCxn id="266" idx="1"/>
            <a:endCxn id="263" idx="3"/>
          </p:cNvCxnSpPr>
          <p:nvPr/>
        </p:nvCxnSpPr>
        <p:spPr>
          <a:xfrm rot="10800000">
            <a:off x="4632238" y="3540100"/>
            <a:ext cx="265800" cy="2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16"/>
          <p:cNvCxnSpPr>
            <a:stCxn id="263" idx="2"/>
            <a:endCxn id="261" idx="0"/>
          </p:cNvCxnSpPr>
          <p:nvPr/>
        </p:nvCxnSpPr>
        <p:spPr>
          <a:xfrm>
            <a:off x="4047488" y="371512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16"/>
          <p:cNvCxnSpPr>
            <a:stCxn id="261" idx="3"/>
            <a:endCxn id="266" idx="1"/>
          </p:cNvCxnSpPr>
          <p:nvPr/>
        </p:nvCxnSpPr>
        <p:spPr>
          <a:xfrm rot="10800000" flipH="1">
            <a:off x="4632188" y="3809350"/>
            <a:ext cx="265800" cy="29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16"/>
          <p:cNvSpPr/>
          <p:nvPr/>
        </p:nvSpPr>
        <p:spPr>
          <a:xfrm>
            <a:off x="5165188" y="4270450"/>
            <a:ext cx="635100" cy="350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Back</a:t>
            </a:r>
            <a:endParaRPr sz="800"/>
          </a:p>
        </p:txBody>
      </p:sp>
      <p:cxnSp>
        <p:nvCxnSpPr>
          <p:cNvPr id="271" name="Google Shape;271;p16"/>
          <p:cNvCxnSpPr>
            <a:stCxn id="238" idx="4"/>
            <a:endCxn id="262" idx="0"/>
          </p:cNvCxnSpPr>
          <p:nvPr/>
        </p:nvCxnSpPr>
        <p:spPr>
          <a:xfrm>
            <a:off x="5482750" y="1002100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6"/>
          <p:cNvCxnSpPr>
            <a:stCxn id="262" idx="2"/>
            <a:endCxn id="264" idx="0"/>
          </p:cNvCxnSpPr>
          <p:nvPr/>
        </p:nvCxnSpPr>
        <p:spPr>
          <a:xfrm>
            <a:off x="5482738" y="1602550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16"/>
          <p:cNvCxnSpPr>
            <a:stCxn id="264" idx="2"/>
            <a:endCxn id="265" idx="0"/>
          </p:cNvCxnSpPr>
          <p:nvPr/>
        </p:nvCxnSpPr>
        <p:spPr>
          <a:xfrm>
            <a:off x="5482738" y="2319100"/>
            <a:ext cx="0" cy="22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16"/>
          <p:cNvCxnSpPr>
            <a:stCxn id="265" idx="2"/>
            <a:endCxn id="266" idx="0"/>
          </p:cNvCxnSpPr>
          <p:nvPr/>
        </p:nvCxnSpPr>
        <p:spPr>
          <a:xfrm>
            <a:off x="5482738" y="2898925"/>
            <a:ext cx="0" cy="7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16"/>
          <p:cNvCxnSpPr>
            <a:stCxn id="266" idx="2"/>
            <a:endCxn id="270" idx="0"/>
          </p:cNvCxnSpPr>
          <p:nvPr/>
        </p:nvCxnSpPr>
        <p:spPr>
          <a:xfrm>
            <a:off x="5482738" y="3984550"/>
            <a:ext cx="0" cy="2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16"/>
          <p:cNvSpPr/>
          <p:nvPr/>
        </p:nvSpPr>
        <p:spPr>
          <a:xfrm>
            <a:off x="4898038" y="3053538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Change status as Test’ mode</a:t>
            </a:r>
            <a:endParaRPr sz="800"/>
          </a:p>
        </p:txBody>
      </p:sp>
      <p:sp>
        <p:nvSpPr>
          <p:cNvPr id="277" name="Google Shape;277;p16"/>
          <p:cNvSpPr txBox="1"/>
          <p:nvPr/>
        </p:nvSpPr>
        <p:spPr>
          <a:xfrm>
            <a:off x="6034513" y="1853050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</a:t>
            </a:r>
            <a:endParaRPr sz="800"/>
          </a:p>
        </p:txBody>
      </p:sp>
      <p:cxnSp>
        <p:nvCxnSpPr>
          <p:cNvPr id="278" name="Google Shape;278;p16"/>
          <p:cNvCxnSpPr>
            <a:stCxn id="266" idx="0"/>
            <a:endCxn id="264" idx="3"/>
          </p:cNvCxnSpPr>
          <p:nvPr/>
        </p:nvCxnSpPr>
        <p:spPr>
          <a:xfrm rot="-5400000">
            <a:off x="5072638" y="2496250"/>
            <a:ext cx="1548300" cy="728100"/>
          </a:xfrm>
          <a:prstGeom prst="bentConnector4">
            <a:avLst>
              <a:gd name="adj1" fmla="val 9388"/>
              <a:gd name="adj2" fmla="val 1326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9" name="Google Shape;279;p16"/>
          <p:cNvSpPr txBox="1"/>
          <p:nvPr/>
        </p:nvSpPr>
        <p:spPr>
          <a:xfrm>
            <a:off x="5106238" y="2222088"/>
            <a:ext cx="414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Yes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"/>
          <p:cNvSpPr txBox="1">
            <a:spLocks/>
          </p:cNvSpPr>
          <p:nvPr/>
        </p:nvSpPr>
        <p:spPr>
          <a:xfrm>
            <a:off x="408039" y="234230"/>
            <a:ext cx="7886700" cy="6220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Secure </a:t>
            </a:r>
            <a:r>
              <a:rPr lang="en-US" altLang="ko-KR" sz="1500" b="1" dirty="0">
                <a:latin typeface="Verdana" panose="020B0604030504040204" pitchFamily="34" charset="0"/>
                <a:ea typeface="Verdana" panose="020B0604030504040204" pitchFamily="34" charset="0"/>
              </a:rPr>
              <a:t>Design</a:t>
            </a:r>
            <a:endParaRPr lang="ko-KR" altLang="en-US" sz="1500" b="1" dirty="0">
              <a:latin typeface="Verdana" panose="020B0604030504040204" pitchFamily="34" charset="0"/>
            </a:endParaRPr>
          </a:p>
        </p:txBody>
      </p:sp>
      <p:sp>
        <p:nvSpPr>
          <p:cNvPr id="64" name="Google Shape;102;p14"/>
          <p:cNvSpPr txBox="1"/>
          <p:nvPr/>
        </p:nvSpPr>
        <p:spPr>
          <a:xfrm>
            <a:off x="550779" y="405057"/>
            <a:ext cx="42024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1050" dirty="0">
                <a:latin typeface="Verdana" panose="020B0604030504040204" pitchFamily="34" charset="0"/>
                <a:ea typeface="Verdana" panose="020B0604030504040204" pitchFamily="34" charset="0"/>
              </a:rPr>
              <a:t>6. Secure </a:t>
            </a:r>
            <a:r>
              <a:rPr lang="en-US" altLang="ko" sz="1050" dirty="0">
                <a:latin typeface="Verdana" panose="020B0604030504040204" pitchFamily="34" charset="0"/>
                <a:ea typeface="Verdana" panose="020B0604030504040204" pitchFamily="34" charset="0"/>
              </a:rPr>
              <a:t>SW Architecture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8" name="Google Shape;134;p14"/>
          <p:cNvSpPr/>
          <p:nvPr/>
        </p:nvSpPr>
        <p:spPr>
          <a:xfrm>
            <a:off x="2704482" y="2334086"/>
            <a:ext cx="661200" cy="350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88" dirty="0">
                <a:latin typeface="Verdana" panose="020B0604030504040204" pitchFamily="34" charset="0"/>
                <a:ea typeface="Verdana" panose="020B0604030504040204" pitchFamily="34" charset="0"/>
              </a:rPr>
              <a:t>TLS</a:t>
            </a:r>
            <a:endParaRPr sz="788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Google Shape;144;p14"/>
          <p:cNvSpPr txBox="1"/>
          <p:nvPr/>
        </p:nvSpPr>
        <p:spPr>
          <a:xfrm>
            <a:off x="4979476" y="4847332"/>
            <a:ext cx="2058300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ko" sz="825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825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Google Shape;130;p14"/>
          <p:cNvSpPr/>
          <p:nvPr/>
        </p:nvSpPr>
        <p:spPr>
          <a:xfrm>
            <a:off x="265528" y="795617"/>
            <a:ext cx="2407274" cy="390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5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Google Shape;131;p14"/>
          <p:cNvSpPr/>
          <p:nvPr/>
        </p:nvSpPr>
        <p:spPr>
          <a:xfrm>
            <a:off x="513159" y="1057435"/>
            <a:ext cx="1543213" cy="252876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UI (Dialog)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7" name="Google Shape;135;p14"/>
          <p:cNvSpPr txBox="1"/>
          <p:nvPr/>
        </p:nvSpPr>
        <p:spPr>
          <a:xfrm>
            <a:off x="437959" y="4847332"/>
            <a:ext cx="2058300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altLang="ko" sz="825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825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8" name="Google Shape;145;p14"/>
          <p:cNvGrpSpPr/>
          <p:nvPr/>
        </p:nvGrpSpPr>
        <p:grpSpPr>
          <a:xfrm>
            <a:off x="292816" y="3921821"/>
            <a:ext cx="1983900" cy="573600"/>
            <a:chOff x="4833252" y="4382550"/>
            <a:chExt cx="1983900" cy="573600"/>
          </a:xfrm>
        </p:grpSpPr>
        <p:sp>
          <p:nvSpPr>
            <p:cNvPr id="99" name="Google Shape;146;p14"/>
            <p:cNvSpPr/>
            <p:nvPr/>
          </p:nvSpPr>
          <p:spPr>
            <a:xfrm>
              <a:off x="4833252" y="4382550"/>
              <a:ext cx="1983900" cy="573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5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00" name="Google Shape;147;p14"/>
            <p:cNvGrpSpPr/>
            <p:nvPr/>
          </p:nvGrpSpPr>
          <p:grpSpPr>
            <a:xfrm>
              <a:off x="4969149" y="4494300"/>
              <a:ext cx="1712100" cy="350100"/>
              <a:chOff x="7077249" y="4813650"/>
              <a:chExt cx="1712100" cy="350100"/>
            </a:xfrm>
          </p:grpSpPr>
          <p:sp>
            <p:nvSpPr>
              <p:cNvPr id="101" name="Google Shape;148;p14"/>
              <p:cNvSpPr/>
              <p:nvPr/>
            </p:nvSpPr>
            <p:spPr>
              <a:xfrm>
                <a:off x="7977849" y="4813650"/>
                <a:ext cx="811500" cy="350100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75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TLS</a:t>
                </a:r>
                <a:endParaRPr sz="75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03" name="Google Shape;149;p14"/>
              <p:cNvSpPr/>
              <p:nvPr/>
            </p:nvSpPr>
            <p:spPr>
              <a:xfrm>
                <a:off x="7077249" y="4813650"/>
                <a:ext cx="811500" cy="35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ko" sz="750" dirty="0">
                    <a:latin typeface="Verdana" panose="020B0604030504040204" pitchFamily="34" charset="0"/>
                    <a:ea typeface="Verdana" panose="020B0604030504040204" pitchFamily="34" charset="0"/>
                  </a:rPr>
                  <a:t>TCP</a:t>
                </a:r>
                <a:endParaRPr sz="75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104" name="Google Shape;143;p14"/>
          <p:cNvSpPr/>
          <p:nvPr/>
        </p:nvSpPr>
        <p:spPr>
          <a:xfrm>
            <a:off x="758731" y="3162641"/>
            <a:ext cx="105998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Command</a:t>
            </a:r>
          </a:p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5" name="Google Shape;153;p14"/>
          <p:cNvCxnSpPr>
            <a:endCxn id="99" idx="0"/>
          </p:cNvCxnSpPr>
          <p:nvPr/>
        </p:nvCxnSpPr>
        <p:spPr>
          <a:xfrm>
            <a:off x="1284766" y="3512740"/>
            <a:ext cx="0" cy="4090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13;p14"/>
          <p:cNvSpPr/>
          <p:nvPr/>
        </p:nvSpPr>
        <p:spPr>
          <a:xfrm>
            <a:off x="1353398" y="2133368"/>
            <a:ext cx="84090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7" name="Google Shape;142;p14"/>
          <p:cNvCxnSpPr>
            <a:stCxn id="106" idx="2"/>
            <a:endCxn id="104" idx="0"/>
          </p:cNvCxnSpPr>
          <p:nvPr/>
        </p:nvCxnSpPr>
        <p:spPr>
          <a:xfrm rot="5400000">
            <a:off x="1191699" y="2580491"/>
            <a:ext cx="679174" cy="4851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34;p14"/>
          <p:cNvSpPr/>
          <p:nvPr/>
        </p:nvSpPr>
        <p:spPr>
          <a:xfrm>
            <a:off x="2709176" y="2836143"/>
            <a:ext cx="661200" cy="350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88" dirty="0">
                <a:latin typeface="Verdana" panose="020B0604030504040204" pitchFamily="34" charset="0"/>
                <a:ea typeface="Verdana" panose="020B0604030504040204" pitchFamily="34" charset="0"/>
              </a:rPr>
              <a:t>TCP</a:t>
            </a:r>
            <a:endParaRPr sz="788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9" name="Google Shape;94;p14"/>
          <p:cNvSpPr/>
          <p:nvPr/>
        </p:nvSpPr>
        <p:spPr>
          <a:xfrm>
            <a:off x="3445314" y="806343"/>
            <a:ext cx="5185546" cy="405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0" name="Google Shape;95;p14"/>
          <p:cNvSpPr/>
          <p:nvPr/>
        </p:nvSpPr>
        <p:spPr>
          <a:xfrm>
            <a:off x="5091323" y="1748345"/>
            <a:ext cx="23955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>
                <a:latin typeface="Verdana" panose="020B0604030504040204" pitchFamily="34" charset="0"/>
                <a:ea typeface="Verdana" panose="020B0604030504040204" pitchFamily="34" charset="0"/>
              </a:rPr>
              <a:t>main.cpp</a:t>
            </a:r>
            <a:endParaRPr sz="75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1" name="Google Shape;96;p14"/>
          <p:cNvSpPr/>
          <p:nvPr/>
        </p:nvSpPr>
        <p:spPr>
          <a:xfrm>
            <a:off x="4045997" y="2298490"/>
            <a:ext cx="1169400" cy="35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>
                <a:latin typeface="Verdana" panose="020B0604030504040204" pitchFamily="34" charset="0"/>
                <a:ea typeface="Verdana" panose="020B0604030504040204" pitchFamily="34" charset="0"/>
              </a:rPr>
              <a:t>videoStreamer</a:t>
            </a:r>
            <a:endParaRPr sz="75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750">
                <a:latin typeface="Verdana" panose="020B0604030504040204" pitchFamily="34" charset="0"/>
                <a:ea typeface="Verdana" panose="020B0604030504040204" pitchFamily="34" charset="0"/>
              </a:rPr>
              <a:t>(videoStreamer.cpp)</a:t>
            </a:r>
            <a:endParaRPr sz="75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2" name="Google Shape;97;p14"/>
          <p:cNvCxnSpPr>
            <a:stCxn id="110" idx="1"/>
            <a:endCxn id="111" idx="1"/>
          </p:cNvCxnSpPr>
          <p:nvPr/>
        </p:nvCxnSpPr>
        <p:spPr>
          <a:xfrm rot="10800000" flipV="1">
            <a:off x="4045997" y="1923395"/>
            <a:ext cx="1045326" cy="550145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03;p14"/>
          <p:cNvGrpSpPr/>
          <p:nvPr/>
        </p:nvGrpSpPr>
        <p:grpSpPr>
          <a:xfrm>
            <a:off x="4046024" y="2836144"/>
            <a:ext cx="1169251" cy="1607141"/>
            <a:chOff x="605550" y="2527261"/>
            <a:chExt cx="1561500" cy="1183200"/>
          </a:xfrm>
        </p:grpSpPr>
        <p:sp>
          <p:nvSpPr>
            <p:cNvPr id="114" name="Google Shape;104;p14"/>
            <p:cNvSpPr/>
            <p:nvPr/>
          </p:nvSpPr>
          <p:spPr>
            <a:xfrm>
              <a:off x="605550" y="2527261"/>
              <a:ext cx="1561500" cy="1183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altLang="ko" sz="75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Face Detection &amp; Recognizer</a:t>
              </a:r>
              <a:endParaRPr sz="75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5" name="Google Shape;105;p14"/>
            <p:cNvSpPr/>
            <p:nvPr/>
          </p:nvSpPr>
          <p:spPr>
            <a:xfrm>
              <a:off x="669600" y="2801550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450" dirty="0" err="1">
                  <a:latin typeface="Verdana" panose="020B0604030504040204" pitchFamily="34" charset="0"/>
                  <a:ea typeface="Verdana" panose="020B0604030504040204" pitchFamily="34" charset="0"/>
                </a:rPr>
                <a:t>FaceNetClassifier</a:t>
              </a:r>
              <a:endParaRPr sz="45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450" dirty="0">
                  <a:latin typeface="Verdana" panose="020B0604030504040204" pitchFamily="34" charset="0"/>
                  <a:ea typeface="Verdana" panose="020B0604030504040204" pitchFamily="34" charset="0"/>
                </a:rPr>
                <a:t>(FaceNet.cpp)</a:t>
              </a:r>
              <a:endParaRPr sz="45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16" name="Google Shape;106;p14"/>
            <p:cNvSpPr/>
            <p:nvPr/>
          </p:nvSpPr>
          <p:spPr>
            <a:xfrm>
              <a:off x="669600" y="3223623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450">
                  <a:latin typeface="Verdana" panose="020B0604030504040204" pitchFamily="34" charset="0"/>
                  <a:ea typeface="Verdana" panose="020B0604030504040204" pitchFamily="34" charset="0"/>
                </a:rPr>
                <a:t>PBox / BBox</a:t>
              </a:r>
              <a:endParaRPr sz="45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450">
                  <a:latin typeface="Verdana" panose="020B0604030504040204" pitchFamily="34" charset="0"/>
                  <a:ea typeface="Verdana" panose="020B0604030504040204" pitchFamily="34" charset="0"/>
                </a:rPr>
                <a:t>(pBox.h)</a:t>
              </a:r>
              <a:endParaRPr sz="45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7" name="Google Shape;107;p14"/>
            <p:cNvCxnSpPr>
              <a:stCxn id="115" idx="2"/>
              <a:endCxn id="116" idx="0"/>
            </p:cNvCxnSpPr>
            <p:nvPr/>
          </p:nvCxnSpPr>
          <p:spPr>
            <a:xfrm>
              <a:off x="965850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08;p14"/>
            <p:cNvSpPr/>
            <p:nvPr/>
          </p:nvSpPr>
          <p:spPr>
            <a:xfrm>
              <a:off x="1341449" y="2801550"/>
              <a:ext cx="7671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ko" sz="450">
                  <a:latin typeface="Verdana" panose="020B0604030504040204" pitchFamily="34" charset="0"/>
                  <a:ea typeface="Verdana" panose="020B0604030504040204" pitchFamily="34" charset="0"/>
                </a:rPr>
                <a:t>mtCNN</a:t>
              </a:r>
              <a:endParaRPr sz="45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450">
                  <a:latin typeface="Verdana" panose="020B0604030504040204" pitchFamily="34" charset="0"/>
                  <a:ea typeface="Verdana" panose="020B0604030504040204" pitchFamily="34" charset="0"/>
                </a:rPr>
                <a:t>(mtcnn.cpp)</a:t>
              </a:r>
              <a:endParaRPr sz="45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20" name="Google Shape;109;p14"/>
            <p:cNvSpPr/>
            <p:nvPr/>
          </p:nvSpPr>
          <p:spPr>
            <a:xfrm>
              <a:off x="1341449" y="3223619"/>
              <a:ext cx="767100" cy="469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altLang="ko" sz="45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Pnet_Engine (pnet_rt.cpp)</a:t>
              </a:r>
              <a:endParaRPr sz="45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45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Rnet_Engine (rnet_rt.cpp)</a:t>
              </a:r>
              <a:endParaRPr sz="45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45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Onet_Engine</a:t>
              </a:r>
              <a:endParaRPr sz="45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450">
                  <a:latin typeface="Verdana" panose="020B0604030504040204" pitchFamily="34" charset="0"/>
                  <a:ea typeface="Verdana" panose="020B0604030504040204" pitchFamily="34" charset="0"/>
                </a:rPr>
                <a:t>network (network.cpp)</a:t>
              </a:r>
              <a:endParaRPr sz="45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21" name="Google Shape;110;p14"/>
            <p:cNvCxnSpPr>
              <a:stCxn id="119" idx="2"/>
              <a:endCxn id="120" idx="0"/>
            </p:cNvCxnSpPr>
            <p:nvPr/>
          </p:nvCxnSpPr>
          <p:spPr>
            <a:xfrm>
              <a:off x="1724999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13;p14"/>
          <p:cNvSpPr/>
          <p:nvPr/>
        </p:nvSpPr>
        <p:spPr>
          <a:xfrm>
            <a:off x="4167500" y="1072028"/>
            <a:ext cx="84090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4" name="Google Shape;114;p14"/>
          <p:cNvSpPr/>
          <p:nvPr/>
        </p:nvSpPr>
        <p:spPr>
          <a:xfrm>
            <a:off x="7264482" y="1084619"/>
            <a:ext cx="934500" cy="3387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Crypto module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5" name="Google Shape;115;p14"/>
          <p:cNvSpPr/>
          <p:nvPr/>
        </p:nvSpPr>
        <p:spPr>
          <a:xfrm>
            <a:off x="5879810" y="3654686"/>
            <a:ext cx="84090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User id/pw</a:t>
            </a:r>
          </a:p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Authenticator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6" name="Google Shape;116;p14"/>
          <p:cNvSpPr/>
          <p:nvPr/>
        </p:nvSpPr>
        <p:spPr>
          <a:xfrm>
            <a:off x="5879810" y="4269857"/>
            <a:ext cx="84090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Privilege </a:t>
            </a:r>
            <a:endParaRPr lang="en-US" altLang="ko" sz="7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Authorization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7" name="Google Shape;117;p14"/>
          <p:cNvSpPr/>
          <p:nvPr/>
        </p:nvSpPr>
        <p:spPr>
          <a:xfrm>
            <a:off x="7125550" y="3231826"/>
            <a:ext cx="1073432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Command </a:t>
            </a:r>
            <a:endParaRPr lang="en-US" altLang="ko" sz="75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750" dirty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28" name="Google Shape;119;p14"/>
          <p:cNvCxnSpPr>
            <a:stCxn id="110" idx="1"/>
            <a:endCxn id="114" idx="1"/>
          </p:cNvCxnSpPr>
          <p:nvPr/>
        </p:nvCxnSpPr>
        <p:spPr>
          <a:xfrm rot="10800000" flipV="1">
            <a:off x="4046024" y="1923395"/>
            <a:ext cx="1045299" cy="1716319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0;p14"/>
          <p:cNvCxnSpPr>
            <a:stCxn id="123" idx="2"/>
            <a:endCxn id="110" idx="0"/>
          </p:cNvCxnSpPr>
          <p:nvPr/>
        </p:nvCxnSpPr>
        <p:spPr>
          <a:xfrm rot="16200000" flipH="1">
            <a:off x="5275403" y="734675"/>
            <a:ext cx="326218" cy="17011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21;p14"/>
          <p:cNvCxnSpPr>
            <a:stCxn id="124" idx="2"/>
            <a:endCxn id="110" idx="0"/>
          </p:cNvCxnSpPr>
          <p:nvPr/>
        </p:nvCxnSpPr>
        <p:spPr>
          <a:xfrm rot="5400000">
            <a:off x="6847889" y="864502"/>
            <a:ext cx="325026" cy="14426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24;p14"/>
          <p:cNvCxnSpPr>
            <a:stCxn id="127" idx="0"/>
          </p:cNvCxnSpPr>
          <p:nvPr/>
        </p:nvCxnSpPr>
        <p:spPr>
          <a:xfrm rot="16200000" flipV="1">
            <a:off x="6595441" y="2165000"/>
            <a:ext cx="1099137" cy="10345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25;p14"/>
          <p:cNvCxnSpPr>
            <a:stCxn id="125" idx="2"/>
            <a:endCxn id="126" idx="0"/>
          </p:cNvCxnSpPr>
          <p:nvPr/>
        </p:nvCxnSpPr>
        <p:spPr>
          <a:xfrm>
            <a:off x="6300260" y="4004786"/>
            <a:ext cx="0" cy="2650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29;p14"/>
          <p:cNvSpPr txBox="1"/>
          <p:nvPr/>
        </p:nvSpPr>
        <p:spPr>
          <a:xfrm>
            <a:off x="3833645" y="4424264"/>
            <a:ext cx="200215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" sz="800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MTCNN:                Face Detector</a:t>
            </a:r>
            <a:endParaRPr sz="800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" sz="800" dirty="0" err="1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FaceNetClassifier</a:t>
            </a:r>
            <a:r>
              <a:rPr lang="en-US" altLang="ko" sz="800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Face Recognizer</a:t>
            </a:r>
            <a:endParaRPr sz="800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4" name="Google Shape;112;p14"/>
          <p:cNvSpPr/>
          <p:nvPr/>
        </p:nvSpPr>
        <p:spPr>
          <a:xfrm>
            <a:off x="7125550" y="4291295"/>
            <a:ext cx="1073433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50" dirty="0">
                <a:latin typeface="Verdana" panose="020B0604030504040204" pitchFamily="34" charset="0"/>
                <a:ea typeface="Verdana" panose="020B0604030504040204" pitchFamily="34" charset="0"/>
              </a:rPr>
              <a:t>TCP/TLS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0" name="Google Shape;115;p14"/>
          <p:cNvSpPr/>
          <p:nvPr/>
        </p:nvSpPr>
        <p:spPr>
          <a:xfrm>
            <a:off x="5874575" y="3055811"/>
            <a:ext cx="84090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750" dirty="0">
                <a:latin typeface="Verdana" panose="020B0604030504040204" pitchFamily="34" charset="0"/>
                <a:ea typeface="Verdana" panose="020B0604030504040204" pitchFamily="34" charset="0"/>
              </a:rPr>
              <a:t>System user validator</a:t>
            </a:r>
            <a:endParaRPr sz="7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5" name="Google Shape;125;p14"/>
          <p:cNvCxnSpPr>
            <a:stCxn id="150" idx="2"/>
            <a:endCxn id="125" idx="0"/>
          </p:cNvCxnSpPr>
          <p:nvPr/>
        </p:nvCxnSpPr>
        <p:spPr>
          <a:xfrm>
            <a:off x="6295025" y="3405912"/>
            <a:ext cx="5236" cy="2487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13;p14"/>
          <p:cNvSpPr/>
          <p:nvPr/>
        </p:nvSpPr>
        <p:spPr>
          <a:xfrm>
            <a:off x="390819" y="2133368"/>
            <a:ext cx="840900" cy="35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750" dirty="0">
                <a:latin typeface="Verdana" panose="020B0604030504040204" pitchFamily="34" charset="0"/>
                <a:ea typeface="Verdana" panose="020B0604030504040204" pitchFamily="34" charset="0"/>
              </a:rPr>
              <a:t>Log-in </a:t>
            </a:r>
            <a:r>
              <a:rPr lang="en-US" altLang="ko-KR" sz="750" dirty="0"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70" name="Google Shape;142;p14"/>
          <p:cNvCxnSpPr>
            <a:stCxn id="169" idx="2"/>
            <a:endCxn id="104" idx="0"/>
          </p:cNvCxnSpPr>
          <p:nvPr/>
        </p:nvCxnSpPr>
        <p:spPr>
          <a:xfrm rot="16200000" flipH="1">
            <a:off x="710409" y="2584328"/>
            <a:ext cx="679174" cy="4774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42;p14"/>
          <p:cNvCxnSpPr>
            <a:stCxn id="96" idx="2"/>
            <a:endCxn id="106" idx="0"/>
          </p:cNvCxnSpPr>
          <p:nvPr/>
        </p:nvCxnSpPr>
        <p:spPr>
          <a:xfrm rot="16200000" flipH="1">
            <a:off x="1117779" y="1477297"/>
            <a:ext cx="823057" cy="4890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42;p14"/>
          <p:cNvCxnSpPr>
            <a:stCxn id="169" idx="0"/>
            <a:endCxn id="96" idx="2"/>
          </p:cNvCxnSpPr>
          <p:nvPr/>
        </p:nvCxnSpPr>
        <p:spPr>
          <a:xfrm rot="5400000" flipH="1" flipV="1">
            <a:off x="636489" y="1485092"/>
            <a:ext cx="823057" cy="4734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25;p14"/>
          <p:cNvCxnSpPr>
            <a:stCxn id="127" idx="2"/>
          </p:cNvCxnSpPr>
          <p:nvPr/>
        </p:nvCxnSpPr>
        <p:spPr>
          <a:xfrm>
            <a:off x="7662266" y="3581926"/>
            <a:ext cx="0" cy="7093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원통 173"/>
          <p:cNvSpPr/>
          <p:nvPr/>
        </p:nvSpPr>
        <p:spPr>
          <a:xfrm>
            <a:off x="5983809" y="1091913"/>
            <a:ext cx="573553" cy="354913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DB</a:t>
            </a:r>
            <a:endParaRPr lang="ko-KR" altLang="en-US" sz="75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75" name="Google Shape;153;p14"/>
          <p:cNvCxnSpPr>
            <a:stCxn id="124" idx="1"/>
          </p:cNvCxnSpPr>
          <p:nvPr/>
        </p:nvCxnSpPr>
        <p:spPr>
          <a:xfrm flipH="1">
            <a:off x="6557361" y="1253969"/>
            <a:ext cx="7071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42;p14"/>
          <p:cNvCxnSpPr>
            <a:endCxn id="150" idx="1"/>
          </p:cNvCxnSpPr>
          <p:nvPr/>
        </p:nvCxnSpPr>
        <p:spPr>
          <a:xfrm rot="16200000" flipH="1">
            <a:off x="5676226" y="3032512"/>
            <a:ext cx="244021" cy="15267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42;p14"/>
          <p:cNvCxnSpPr/>
          <p:nvPr/>
        </p:nvCxnSpPr>
        <p:spPr>
          <a:xfrm rot="5400000">
            <a:off x="1712552" y="3533987"/>
            <a:ext cx="532818" cy="4663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직사각형 177"/>
          <p:cNvSpPr/>
          <p:nvPr/>
        </p:nvSpPr>
        <p:spPr>
          <a:xfrm>
            <a:off x="4472093" y="2577269"/>
            <a:ext cx="2215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 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4472093" y="2577269"/>
            <a:ext cx="22153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 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76829" y="1955612"/>
            <a:ext cx="11096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Validation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8275" y="3315470"/>
            <a:ext cx="8417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552736" y="887490"/>
            <a:ext cx="9700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by AES256 CBC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860093" y="4411761"/>
            <a:ext cx="11096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348994" y="4241087"/>
            <a:ext cx="110965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691592" y="2930012"/>
            <a:ext cx="8417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289069" y="4002556"/>
            <a:ext cx="9700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PBKDF2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87" name="Google Shape;287;p17"/>
          <p:cNvSpPr/>
          <p:nvPr/>
        </p:nvSpPr>
        <p:spPr>
          <a:xfrm>
            <a:off x="5397435" y="2758555"/>
            <a:ext cx="755791" cy="210913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Server</a:t>
            </a:r>
          </a:p>
          <a:p>
            <a:pPr algn="ctr"/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Key</a:t>
            </a:r>
            <a:endParaRPr sz="75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288;p17"/>
          <p:cNvSpPr/>
          <p:nvPr/>
        </p:nvSpPr>
        <p:spPr>
          <a:xfrm>
            <a:off x="5382889" y="2499485"/>
            <a:ext cx="779297" cy="23858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Server </a:t>
            </a:r>
            <a:endParaRPr lang="en-US" altLang="ko" sz="75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75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298;p17"/>
          <p:cNvSpPr/>
          <p:nvPr/>
        </p:nvSpPr>
        <p:spPr>
          <a:xfrm>
            <a:off x="1861517" y="3299598"/>
            <a:ext cx="775590" cy="212626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Team2 CA </a:t>
            </a:r>
            <a:endParaRPr lang="en-US" altLang="ko" sz="750" dirty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750" dirty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75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1731466" y="1834322"/>
            <a:ext cx="10616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131314" y="797394"/>
            <a:ext cx="10616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886793" y="2286342"/>
            <a:ext cx="9276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Signed by Team2 Root CA 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022311" y="2622438"/>
            <a:ext cx="89018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with Passphrase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835345" y="4614123"/>
            <a:ext cx="22925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Administrator : [ learning | run | Test run]</a:t>
            </a:r>
          </a:p>
          <a:p>
            <a:r>
              <a:rPr lang="en-US" altLang="ko-KR" sz="75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: [Run]</a:t>
            </a:r>
            <a:endParaRPr lang="ko-KR" altLang="en-US" sz="75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1151</Words>
  <Application>Microsoft Office PowerPoint</Application>
  <PresentationFormat>화면 슬라이드 쇼(16:9)</PresentationFormat>
  <Paragraphs>362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맑은 고딕</vt:lpstr>
      <vt:lpstr>Arial</vt:lpstr>
      <vt:lpstr>Times New Roman</vt:lpstr>
      <vt:lpstr>Verdana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정희정/책임연구원/TV Intelligent Service팀(lorin.jeoung@lge.com)</cp:lastModifiedBy>
  <cp:revision>2</cp:revision>
  <dcterms:modified xsi:type="dcterms:W3CDTF">2021-06-24T02:20:55Z</dcterms:modified>
</cp:coreProperties>
</file>