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4" r:id="rId9"/>
    <p:sldId id="263"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3C42-F5E1-4576-A0A6-7A79A9EBA9EB}"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2282C-9608-45D4-B1EA-31DEDED5C4A2}" type="slidenum">
              <a:rPr lang="en-GB" smtClean="0"/>
              <a:t>‹#›</a:t>
            </a:fld>
            <a:endParaRPr lang="en-GB"/>
          </a:p>
        </p:txBody>
      </p:sp>
    </p:spTree>
    <p:extLst>
      <p:ext uri="{BB962C8B-B14F-4D97-AF65-F5344CB8AC3E}">
        <p14:creationId xmlns:p14="http://schemas.microsoft.com/office/powerpoint/2010/main" val="34567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3</a:t>
            </a:fld>
            <a:endParaRPr lang="en-GB"/>
          </a:p>
        </p:txBody>
      </p:sp>
    </p:spTree>
    <p:extLst>
      <p:ext uri="{BB962C8B-B14F-4D97-AF65-F5344CB8AC3E}">
        <p14:creationId xmlns:p14="http://schemas.microsoft.com/office/powerpoint/2010/main" val="35565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4</a:t>
            </a:fld>
            <a:endParaRPr lang="en-GB"/>
          </a:p>
        </p:txBody>
      </p:sp>
    </p:spTree>
    <p:extLst>
      <p:ext uri="{BB962C8B-B14F-4D97-AF65-F5344CB8AC3E}">
        <p14:creationId xmlns:p14="http://schemas.microsoft.com/office/powerpoint/2010/main" val="26512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9A6B-1137-4498-8557-5D379BC36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ED35C9-4915-44EA-BF70-6CBDD53BF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64882D-7AFC-48EE-B489-4D9EA3DB76A6}"/>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246007EC-7450-4FF1-ADBD-AFFC42A2E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C8616-0B62-4C64-B3C3-9F1E3149D8F9}"/>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7470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6FB5-DB29-45AB-ABE8-A4731EB92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CE0C0-3069-4A70-8B55-95C3A79CA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BFF665-C386-4522-A179-2756C319DAE0}"/>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7A7533D6-49C6-4CFA-B97D-0F5665DBF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61736-31D1-440A-A307-E3F58BCCF84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8488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08D07-F1C7-41ED-B3FC-A2153E0FD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81AA6E-A97E-4F82-8156-69528D7F4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1FEB7-4B83-47B5-8788-4C4C07ED95E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03C2E996-C28C-44A0-A059-9202CCF8D8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3AB18-42BA-4933-9B33-10A404FF628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4078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FFA-6AC2-4F24-9991-C473B3543F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384632-81CA-4946-B7EB-79CC1005F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C8DCB-5A0C-49D5-8D3B-E18DE562869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D6B1EB7E-3694-428A-AB0E-606596DAC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999A0F-245A-41B8-B305-673F88FB4071}"/>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292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1CD-62E4-43B6-B3F1-E5D490D62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87A8BE-B307-479E-B43C-2B157562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EB9C0-3E5F-4418-BF7F-1376EABEDC9D}"/>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4D7FAE18-087D-4B56-BE17-522A05D63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CBD169-5914-466E-B5C0-4F97053DCA20}"/>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416908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BB2-3D2F-438F-A6F5-DF6E4B986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FFD01C-13A3-434C-9783-92590E34C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5CDEC3-CB49-4AA0-A671-306089721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14004C-BDFF-458D-9831-577F7E88110E}"/>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04FFCD0D-9B79-4B88-9A43-07C4730B7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DF0356-EA81-4225-BCD9-11B51FCA796A}"/>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999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66A4-BE9C-4B5F-8FCF-7EDEAF5DC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BCD24A-CE82-415B-8AD3-D723D6DE6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E0D9C-8D56-44E3-9ECA-83B1DA998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190CFC-A4BD-43DC-8498-A59C9F95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8167-9BB1-4117-81EA-DE0E1BBAA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4353604-DD47-41F8-A03F-25892DDA0D9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8" name="Footer Placeholder 7">
            <a:extLst>
              <a:ext uri="{FF2B5EF4-FFF2-40B4-BE49-F238E27FC236}">
                <a16:creationId xmlns:a16="http://schemas.microsoft.com/office/drawing/2014/main" id="{D713C20E-8A8D-4806-848F-6AE8C63B75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73E36E-4DDB-4F95-895A-EA64327BD55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3222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EF8C-3DB9-4F27-96EC-BD8A050FC4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5CFADA-4081-4953-9925-461411E29EE4}"/>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4" name="Footer Placeholder 3">
            <a:extLst>
              <a:ext uri="{FF2B5EF4-FFF2-40B4-BE49-F238E27FC236}">
                <a16:creationId xmlns:a16="http://schemas.microsoft.com/office/drawing/2014/main" id="{A45FB179-6E3D-4C67-99F8-FD0C804B7E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0BA9A1-0796-48FF-8184-2A698065865C}"/>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58439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26205-E2AA-4642-AF89-5487F11ECAE7}"/>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3" name="Footer Placeholder 2">
            <a:extLst>
              <a:ext uri="{FF2B5EF4-FFF2-40B4-BE49-F238E27FC236}">
                <a16:creationId xmlns:a16="http://schemas.microsoft.com/office/drawing/2014/main" id="{2D98B5E2-DFB3-46FE-9007-C5F4646D2B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0CEA3D-F98E-4A5D-8063-194513AAE8AE}"/>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52880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DE0B-539C-4478-A700-59355BD4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21B19-A72F-40AA-A287-E5A419231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2ECBC3-2DD5-49E5-B080-D131C780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6B7-27CF-43F3-8776-2E3FD1D4F1AA}"/>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FB1B26EA-D648-4BAD-86FC-F28ACA6A7F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638503-0E06-4853-95C4-3D7FED58C80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8651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BCD-FE58-4463-A6E8-1127CF2BA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565E84-D6FE-4B97-BE3E-B2C92A1C4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793FB0-F102-44EA-9CBF-19478FFA8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E9509-F090-4E13-84A8-DE728219720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E7956325-152A-4ACD-8701-8F120D59C4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7B871E-72B7-4AEA-BA25-4E5089C70EF7}"/>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826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A4EAF-29A5-417C-A8B5-8B6CBD28F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6C5CEE-2E2D-4C5D-8B0D-DD376A43F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F4702-7B5C-4AB9-A155-FA1E03330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55D98B88-45E8-4DBF-A542-3866E5BBD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5CACF1-61FF-4D87-9D18-B5B7F13D4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AA87A-A764-442B-8800-E4CA1D8D56AC}" type="slidenum">
              <a:rPr lang="en-GB" smtClean="0"/>
              <a:t>‹#›</a:t>
            </a:fld>
            <a:endParaRPr lang="en-GB"/>
          </a:p>
        </p:txBody>
      </p:sp>
    </p:spTree>
    <p:extLst>
      <p:ext uri="{BB962C8B-B14F-4D97-AF65-F5344CB8AC3E}">
        <p14:creationId xmlns:p14="http://schemas.microsoft.com/office/powerpoint/2010/main" val="3734370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rm.com/documentation/ddi0432/c/programmers-model/instruction-set-summary" TargetMode="External"/><Relationship Id="rId2" Type="http://schemas.openxmlformats.org/officeDocument/2006/relationships/hyperlink" Target="https://developer.arm.com/documentation/dui0497/a/the-cortex-m0-instruction-set/instruction-set-summary?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li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le14/rust-el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apstone-rust/capston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rm.com/documentation/ddi0432/c/programmers-model/instruction-set-summ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479-5A25-4270-A1FE-8600E4CE3D24}"/>
              </a:ext>
            </a:extLst>
          </p:cNvPr>
          <p:cNvSpPr>
            <a:spLocks noGrp="1"/>
          </p:cNvSpPr>
          <p:nvPr>
            <p:ph type="ctrTitle"/>
          </p:nvPr>
        </p:nvSpPr>
        <p:spPr/>
        <p:txBody>
          <a:bodyPr/>
          <a:lstStyle/>
          <a:p>
            <a:r>
              <a:rPr lang="en-GB" dirty="0"/>
              <a:t>Processor Assignment</a:t>
            </a:r>
          </a:p>
        </p:txBody>
      </p:sp>
      <p:sp>
        <p:nvSpPr>
          <p:cNvPr id="3" name="Subtitle 2">
            <a:extLst>
              <a:ext uri="{FF2B5EF4-FFF2-40B4-BE49-F238E27FC236}">
                <a16:creationId xmlns:a16="http://schemas.microsoft.com/office/drawing/2014/main" id="{77292423-A167-4CEA-95C7-03E95A712774}"/>
              </a:ext>
            </a:extLst>
          </p:cNvPr>
          <p:cNvSpPr>
            <a:spLocks noGrp="1"/>
          </p:cNvSpPr>
          <p:nvPr>
            <p:ph type="subTitle" idx="1"/>
          </p:nvPr>
        </p:nvSpPr>
        <p:spPr/>
        <p:txBody>
          <a:bodyPr/>
          <a:lstStyle/>
          <a:p>
            <a:r>
              <a:rPr lang="en-GB" dirty="0"/>
              <a:t>COMS30046 - Advanced Computer Architecture</a:t>
            </a:r>
          </a:p>
          <a:p>
            <a:endParaRPr lang="en-GB" dirty="0"/>
          </a:p>
          <a:p>
            <a:r>
              <a:rPr lang="en-GB" dirty="0"/>
              <a:t>Jacob Daniel Halsey</a:t>
            </a:r>
          </a:p>
        </p:txBody>
      </p:sp>
    </p:spTree>
    <p:extLst>
      <p:ext uri="{BB962C8B-B14F-4D97-AF65-F5344CB8AC3E}">
        <p14:creationId xmlns:p14="http://schemas.microsoft.com/office/powerpoint/2010/main" val="236664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EA218-7E74-431A-82D8-20DB9DB50549}"/>
              </a:ext>
            </a:extLst>
          </p:cNvPr>
          <p:cNvSpPr>
            <a:spLocks noGrp="1"/>
          </p:cNvSpPr>
          <p:nvPr>
            <p:ph type="title"/>
          </p:nvPr>
        </p:nvSpPr>
        <p:spPr/>
        <p:txBody>
          <a:bodyPr/>
          <a:lstStyle/>
          <a:p>
            <a:r>
              <a:rPr lang="en-GB" dirty="0"/>
              <a:t>Experiments</a:t>
            </a:r>
          </a:p>
        </p:txBody>
      </p:sp>
      <p:sp>
        <p:nvSpPr>
          <p:cNvPr id="5" name="Text Placeholder 4">
            <a:extLst>
              <a:ext uri="{FF2B5EF4-FFF2-40B4-BE49-F238E27FC236}">
                <a16:creationId xmlns:a16="http://schemas.microsoft.com/office/drawing/2014/main" id="{F2086EAB-179D-4F73-9B1D-7F216566141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946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89707" y="711200"/>
            <a:ext cx="10515600" cy="5435600"/>
          </a:xfrm>
        </p:spPr>
        <p:txBody>
          <a:bodyPr>
            <a:normAutofit lnSpcReduction="10000"/>
          </a:bodyPr>
          <a:lstStyle/>
          <a:p>
            <a:pPr marL="0" indent="0">
              <a:buNone/>
            </a:pPr>
            <a:r>
              <a:rPr lang="en-GB" dirty="0"/>
              <a:t>Hypothesis: Using a 3 stage pipeline will reduce the total cycles by up to a maximum factor of 3. The less taken branches the closer it will be to the maximum of 3 (a taken branch flushes the pipeline).</a:t>
            </a:r>
          </a:p>
          <a:p>
            <a:pPr marL="0" indent="0">
              <a:buNone/>
            </a:pPr>
            <a:r>
              <a:rPr lang="en-GB" dirty="0"/>
              <a:t>Experiment: I wrote two versions of the same function, one with and one without an unrolled loop, so that the unrolled has a lower number of branches taken. I tested both with and without the pipeline enabled.</a:t>
            </a:r>
          </a:p>
          <a:p>
            <a:pPr marL="0" indent="0">
              <a:buNone/>
            </a:pPr>
            <a:endParaRPr lang="en-GB" dirty="0"/>
          </a:p>
          <a:p>
            <a:pPr marL="0" indent="0">
              <a:buNone/>
            </a:pPr>
            <a:endParaRPr lang="en-GB" dirty="0"/>
          </a:p>
          <a:p>
            <a:pPr marL="0" indent="0">
              <a:buNone/>
            </a:pPr>
            <a:endParaRPr lang="en-GB" dirty="0"/>
          </a:p>
          <a:p>
            <a:pPr marL="0" indent="0">
              <a:buNone/>
            </a:pPr>
            <a:r>
              <a:rPr lang="en-GB" dirty="0"/>
              <a:t>Result: Both programs did result in a reduction of cycles, but of less than 3x. The version with less taken branches had a very small improvement in the cycle reduction when enabling the pipelined mode.</a:t>
            </a:r>
          </a:p>
        </p:txBody>
      </p:sp>
      <p:graphicFrame>
        <p:nvGraphicFramePr>
          <p:cNvPr id="5" name="Table 4">
            <a:extLst>
              <a:ext uri="{FF2B5EF4-FFF2-40B4-BE49-F238E27FC236}">
                <a16:creationId xmlns:a16="http://schemas.microsoft.com/office/drawing/2014/main" id="{F599E938-98B3-4946-B648-B7F1D5749B2B}"/>
              </a:ext>
            </a:extLst>
          </p:cNvPr>
          <p:cNvGraphicFramePr>
            <a:graphicFrameLocks noGrp="1"/>
          </p:cNvGraphicFramePr>
          <p:nvPr>
            <p:extLst>
              <p:ext uri="{D42A27DB-BD31-4B8C-83A1-F6EECF244321}">
                <p14:modId xmlns:p14="http://schemas.microsoft.com/office/powerpoint/2010/main" val="4178991436"/>
              </p:ext>
            </p:extLst>
          </p:nvPr>
        </p:nvGraphicFramePr>
        <p:xfrm>
          <a:off x="838200" y="3122856"/>
          <a:ext cx="10515600" cy="1131643"/>
        </p:xfrm>
        <a:graphic>
          <a:graphicData uri="http://schemas.openxmlformats.org/drawingml/2006/table">
            <a:tbl>
              <a:tblPr/>
              <a:tblGrid>
                <a:gridCol w="1752600">
                  <a:extLst>
                    <a:ext uri="{9D8B030D-6E8A-4147-A177-3AD203B41FA5}">
                      <a16:colId xmlns:a16="http://schemas.microsoft.com/office/drawing/2014/main" val="817624562"/>
                    </a:ext>
                  </a:extLst>
                </a:gridCol>
                <a:gridCol w="1752600">
                  <a:extLst>
                    <a:ext uri="{9D8B030D-6E8A-4147-A177-3AD203B41FA5}">
                      <a16:colId xmlns:a16="http://schemas.microsoft.com/office/drawing/2014/main" val="507680696"/>
                    </a:ext>
                  </a:extLst>
                </a:gridCol>
                <a:gridCol w="1752600">
                  <a:extLst>
                    <a:ext uri="{9D8B030D-6E8A-4147-A177-3AD203B41FA5}">
                      <a16:colId xmlns:a16="http://schemas.microsoft.com/office/drawing/2014/main" val="831206348"/>
                    </a:ext>
                  </a:extLst>
                </a:gridCol>
                <a:gridCol w="1752600">
                  <a:extLst>
                    <a:ext uri="{9D8B030D-6E8A-4147-A177-3AD203B41FA5}">
                      <a16:colId xmlns:a16="http://schemas.microsoft.com/office/drawing/2014/main" val="3198983261"/>
                    </a:ext>
                  </a:extLst>
                </a:gridCol>
                <a:gridCol w="1752600">
                  <a:extLst>
                    <a:ext uri="{9D8B030D-6E8A-4147-A177-3AD203B41FA5}">
                      <a16:colId xmlns:a16="http://schemas.microsoft.com/office/drawing/2014/main" val="4266044807"/>
                    </a:ext>
                  </a:extLst>
                </a:gridCol>
                <a:gridCol w="1752600">
                  <a:extLst>
                    <a:ext uri="{9D8B030D-6E8A-4147-A177-3AD203B41FA5}">
                      <a16:colId xmlns:a16="http://schemas.microsoft.com/office/drawing/2014/main" val="2335363580"/>
                    </a:ext>
                  </a:extLst>
                </a:gridCol>
              </a:tblGrid>
              <a:tr h="520915">
                <a:tc>
                  <a:txBody>
                    <a:bodyPr/>
                    <a:lstStyle/>
                    <a:p>
                      <a:r>
                        <a:rPr lang="en-GB" sz="1400" b="1">
                          <a:effectLst/>
                        </a:rPr>
                        <a:t>Program</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dirty="0">
                          <a:effectLst/>
                        </a:rPr>
                        <a:t>Instructions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Branches Taken</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Non-Pipelined Cycles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Pipelined Cycles</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Factor</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76953063"/>
                  </a:ext>
                </a:extLst>
              </a:tr>
              <a:tr h="305364">
                <a:tc>
                  <a:txBody>
                    <a:bodyPr/>
                    <a:lstStyle/>
                    <a:p>
                      <a:r>
                        <a:rPr lang="en-GB" sz="1400">
                          <a:effectLst/>
                        </a:rPr>
                        <a:t>Bitcount</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1611</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100</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5467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2447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2.234</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3007872"/>
                  </a:ext>
                </a:extLst>
              </a:tr>
              <a:tr h="305364">
                <a:tc>
                  <a:txBody>
                    <a:bodyPr/>
                    <a:lstStyle/>
                    <a:p>
                      <a:r>
                        <a:rPr lang="en-GB" sz="1400">
                          <a:effectLst/>
                        </a:rPr>
                        <a:t>Bitcount Unrolled</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1067</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56</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3649</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1629</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2.240</a:t>
                      </a:r>
                    </a:p>
                  </a:txBody>
                  <a:tcPr marL="97297" marR="97297" marT="44906" marB="4490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29050902"/>
                  </a:ext>
                </a:extLst>
              </a:tr>
            </a:tbl>
          </a:graphicData>
        </a:graphic>
      </p:graphicFrame>
    </p:spTree>
    <p:extLst>
      <p:ext uri="{BB962C8B-B14F-4D97-AF65-F5344CB8AC3E}">
        <p14:creationId xmlns:p14="http://schemas.microsoft.com/office/powerpoint/2010/main" val="193029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89707" y="711200"/>
            <a:ext cx="10515600" cy="5435600"/>
          </a:xfrm>
        </p:spPr>
        <p:txBody>
          <a:bodyPr>
            <a:normAutofit lnSpcReduction="10000"/>
          </a:bodyPr>
          <a:lstStyle/>
          <a:p>
            <a:pPr marL="0" indent="0">
              <a:buNone/>
            </a:pPr>
            <a:r>
              <a:rPr lang="en-GB" dirty="0"/>
              <a:t>Hypothesis: Adding an execution unit / reservation station will increase the instructions per cycle rate, each time by a decreasing amount, until reaching zero.</a:t>
            </a:r>
          </a:p>
          <a:p>
            <a:pPr marL="0" indent="0">
              <a:buNone/>
            </a:pPr>
            <a:r>
              <a:rPr lang="en-GB" dirty="0"/>
              <a:t>Experiment: I ran the test2.elf program (which contains a large variety of instructions and patterns) with different numbers of execution units: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 As expected the first increase in units leads to a larger reduction in processor cycles, but this then diminishes until we reach a limit where we cannot run any more instructions in parallel.</a:t>
            </a:r>
          </a:p>
        </p:txBody>
      </p:sp>
      <p:graphicFrame>
        <p:nvGraphicFramePr>
          <p:cNvPr id="4" name="Table 3">
            <a:extLst>
              <a:ext uri="{FF2B5EF4-FFF2-40B4-BE49-F238E27FC236}">
                <a16:creationId xmlns:a16="http://schemas.microsoft.com/office/drawing/2014/main" id="{0CB0FF62-3D9B-412B-852B-49FA47FA7761}"/>
              </a:ext>
            </a:extLst>
          </p:cNvPr>
          <p:cNvGraphicFramePr>
            <a:graphicFrameLocks noGrp="1"/>
          </p:cNvGraphicFramePr>
          <p:nvPr>
            <p:extLst>
              <p:ext uri="{D42A27DB-BD31-4B8C-83A1-F6EECF244321}">
                <p14:modId xmlns:p14="http://schemas.microsoft.com/office/powerpoint/2010/main" val="4003382702"/>
              </p:ext>
            </p:extLst>
          </p:nvPr>
        </p:nvGraphicFramePr>
        <p:xfrm>
          <a:off x="838200" y="2999946"/>
          <a:ext cx="10515600" cy="1666794"/>
        </p:xfrm>
        <a:graphic>
          <a:graphicData uri="http://schemas.openxmlformats.org/drawingml/2006/table">
            <a:tbl>
              <a:tblPr/>
              <a:tblGrid>
                <a:gridCol w="1314450">
                  <a:extLst>
                    <a:ext uri="{9D8B030D-6E8A-4147-A177-3AD203B41FA5}">
                      <a16:colId xmlns:a16="http://schemas.microsoft.com/office/drawing/2014/main" val="2626647368"/>
                    </a:ext>
                  </a:extLst>
                </a:gridCol>
                <a:gridCol w="1314450">
                  <a:extLst>
                    <a:ext uri="{9D8B030D-6E8A-4147-A177-3AD203B41FA5}">
                      <a16:colId xmlns:a16="http://schemas.microsoft.com/office/drawing/2014/main" val="2698415921"/>
                    </a:ext>
                  </a:extLst>
                </a:gridCol>
                <a:gridCol w="1314450">
                  <a:extLst>
                    <a:ext uri="{9D8B030D-6E8A-4147-A177-3AD203B41FA5}">
                      <a16:colId xmlns:a16="http://schemas.microsoft.com/office/drawing/2014/main" val="779408045"/>
                    </a:ext>
                  </a:extLst>
                </a:gridCol>
                <a:gridCol w="1314450">
                  <a:extLst>
                    <a:ext uri="{9D8B030D-6E8A-4147-A177-3AD203B41FA5}">
                      <a16:colId xmlns:a16="http://schemas.microsoft.com/office/drawing/2014/main" val="3867601744"/>
                    </a:ext>
                  </a:extLst>
                </a:gridCol>
                <a:gridCol w="1314450">
                  <a:extLst>
                    <a:ext uri="{9D8B030D-6E8A-4147-A177-3AD203B41FA5}">
                      <a16:colId xmlns:a16="http://schemas.microsoft.com/office/drawing/2014/main" val="233928624"/>
                    </a:ext>
                  </a:extLst>
                </a:gridCol>
                <a:gridCol w="1314450">
                  <a:extLst>
                    <a:ext uri="{9D8B030D-6E8A-4147-A177-3AD203B41FA5}">
                      <a16:colId xmlns:a16="http://schemas.microsoft.com/office/drawing/2014/main" val="1133357772"/>
                    </a:ext>
                  </a:extLst>
                </a:gridCol>
                <a:gridCol w="1314450">
                  <a:extLst>
                    <a:ext uri="{9D8B030D-6E8A-4147-A177-3AD203B41FA5}">
                      <a16:colId xmlns:a16="http://schemas.microsoft.com/office/drawing/2014/main" val="2151131576"/>
                    </a:ext>
                  </a:extLst>
                </a:gridCol>
                <a:gridCol w="1314450">
                  <a:extLst>
                    <a:ext uri="{9D8B030D-6E8A-4147-A177-3AD203B41FA5}">
                      <a16:colId xmlns:a16="http://schemas.microsoft.com/office/drawing/2014/main" val="3501183444"/>
                    </a:ext>
                  </a:extLst>
                </a:gridCol>
              </a:tblGrid>
              <a:tr h="525402">
                <a:tc>
                  <a:txBody>
                    <a:bodyPr/>
                    <a:lstStyle/>
                    <a:p>
                      <a:r>
                        <a:rPr lang="en-GB" sz="1400" b="1">
                          <a:effectLst/>
                        </a:rPr>
                        <a:t>Stations / Units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5</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1078981"/>
                  </a:ext>
                </a:extLst>
              </a:tr>
              <a:tr h="307995">
                <a:tc>
                  <a:txBody>
                    <a:bodyPr/>
                    <a:lstStyle/>
                    <a:p>
                      <a:r>
                        <a:rPr lang="en-GB" sz="1400">
                          <a:effectLst/>
                        </a:rPr>
                        <a:t>Cycles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34294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30847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29924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29793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29780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29772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29772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2355272"/>
                  </a:ext>
                </a:extLst>
              </a:tr>
              <a:tr h="307995">
                <a:tc>
                  <a:txBody>
                    <a:bodyPr/>
                    <a:lstStyle/>
                    <a:p>
                      <a:r>
                        <a:rPr lang="en-GB" sz="1400">
                          <a:effectLst/>
                        </a:rPr>
                        <a:t>Change</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GB" sz="1400">
                        <a:effectLst/>
                      </a:endParaRP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-3447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-923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-131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-8</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0796710"/>
                  </a:ext>
                </a:extLst>
              </a:tr>
              <a:tr h="525402">
                <a:tc>
                  <a:txBody>
                    <a:bodyPr/>
                    <a:lstStyle/>
                    <a:p>
                      <a:r>
                        <a:rPr lang="en-GB" sz="1400">
                          <a:effectLst/>
                        </a:rPr>
                        <a:t>Instructions / Cycle</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0.581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0.646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56669445"/>
                  </a:ext>
                </a:extLst>
              </a:tr>
            </a:tbl>
          </a:graphicData>
        </a:graphic>
      </p:graphicFrame>
    </p:spTree>
    <p:extLst>
      <p:ext uri="{BB962C8B-B14F-4D97-AF65-F5344CB8AC3E}">
        <p14:creationId xmlns:p14="http://schemas.microsoft.com/office/powerpoint/2010/main" val="31114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5DA3-ADB6-4770-B3ED-A426601832BE}"/>
              </a:ext>
            </a:extLst>
          </p:cNvPr>
          <p:cNvSpPr>
            <a:spLocks noGrp="1"/>
          </p:cNvSpPr>
          <p:nvPr>
            <p:ph type="title"/>
          </p:nvPr>
        </p:nvSpPr>
        <p:spPr/>
        <p:txBody>
          <a:bodyPr/>
          <a:lstStyle/>
          <a:p>
            <a:r>
              <a:rPr lang="en-GB" dirty="0"/>
              <a:t>The Instruction Set</a:t>
            </a:r>
          </a:p>
        </p:txBody>
      </p:sp>
      <p:sp>
        <p:nvSpPr>
          <p:cNvPr id="3" name="Content Placeholder 2">
            <a:extLst>
              <a:ext uri="{FF2B5EF4-FFF2-40B4-BE49-F238E27FC236}">
                <a16:creationId xmlns:a16="http://schemas.microsoft.com/office/drawing/2014/main" id="{51FAF465-2353-42A8-A2EF-05135BF7BB46}"/>
              </a:ext>
            </a:extLst>
          </p:cNvPr>
          <p:cNvSpPr>
            <a:spLocks noGrp="1"/>
          </p:cNvSpPr>
          <p:nvPr>
            <p:ph idx="1"/>
          </p:nvPr>
        </p:nvSpPr>
        <p:spPr/>
        <p:txBody>
          <a:bodyPr>
            <a:normAutofit/>
          </a:bodyPr>
          <a:lstStyle/>
          <a:p>
            <a:r>
              <a:rPr lang="en-GB" dirty="0"/>
              <a:t>I have chosen to simulate (a subset) of the </a:t>
            </a:r>
            <a:r>
              <a:rPr lang="en-GB" dirty="0">
                <a:hlinkClick r:id="rId2"/>
              </a:rPr>
              <a:t>ARM Cortex-M0 Thumb instruction set</a:t>
            </a:r>
            <a:r>
              <a:rPr lang="en-GB" dirty="0"/>
              <a:t>.</a:t>
            </a:r>
          </a:p>
          <a:p>
            <a:r>
              <a:rPr lang="en-GB" dirty="0"/>
              <a:t>I have implemented 41 of the 56 supported instructions.</a:t>
            </a:r>
          </a:p>
          <a:p>
            <a:r>
              <a:rPr lang="en-GB" dirty="0"/>
              <a:t>Each instruction takes (roughly) the same number of cycles as it would on the </a:t>
            </a:r>
            <a:r>
              <a:rPr lang="en-GB" dirty="0">
                <a:hlinkClick r:id="rId3"/>
              </a:rPr>
              <a:t>Cortex-M0</a:t>
            </a:r>
            <a:endParaRPr lang="en-GB" dirty="0"/>
          </a:p>
          <a:p>
            <a:r>
              <a:rPr lang="en-GB" dirty="0"/>
              <a:t>In addition I have also repurposed the SVC (supervisor call) instruction as a means of communicating between the running program and the simulator:</a:t>
            </a:r>
          </a:p>
          <a:p>
            <a:pPr lvl="1"/>
            <a:r>
              <a:rPr lang="en-GB" dirty="0"/>
              <a:t>SVC #1 to exit (Exit code in R0)</a:t>
            </a:r>
          </a:p>
          <a:p>
            <a:pPr lvl="1"/>
            <a:r>
              <a:rPr lang="en-GB" dirty="0"/>
              <a:t>SVC #2 to print (Address in R0, length in R1) </a:t>
            </a:r>
          </a:p>
        </p:txBody>
      </p:sp>
    </p:spTree>
    <p:extLst>
      <p:ext uri="{BB962C8B-B14F-4D97-AF65-F5344CB8AC3E}">
        <p14:creationId xmlns:p14="http://schemas.microsoft.com/office/powerpoint/2010/main" val="27349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FA65-A13C-4A63-806D-D28FBE696B50}"/>
              </a:ext>
            </a:extLst>
          </p:cNvPr>
          <p:cNvSpPr>
            <a:spLocks noGrp="1"/>
          </p:cNvSpPr>
          <p:nvPr>
            <p:ph type="title"/>
          </p:nvPr>
        </p:nvSpPr>
        <p:spPr/>
        <p:txBody>
          <a:bodyPr/>
          <a:lstStyle/>
          <a:p>
            <a:r>
              <a:rPr lang="en-GB" dirty="0"/>
              <a:t>The Programs - Toolchain</a:t>
            </a:r>
          </a:p>
        </p:txBody>
      </p:sp>
      <p:sp>
        <p:nvSpPr>
          <p:cNvPr id="3" name="Content Placeholder 2">
            <a:extLst>
              <a:ext uri="{FF2B5EF4-FFF2-40B4-BE49-F238E27FC236}">
                <a16:creationId xmlns:a16="http://schemas.microsoft.com/office/drawing/2014/main" id="{B9DB297F-9E69-4A31-987F-C4DF8A8C9B2D}"/>
              </a:ext>
            </a:extLst>
          </p:cNvPr>
          <p:cNvSpPr>
            <a:spLocks noGrp="1"/>
          </p:cNvSpPr>
          <p:nvPr>
            <p:ph idx="1"/>
          </p:nvPr>
        </p:nvSpPr>
        <p:spPr/>
        <p:txBody>
          <a:bodyPr/>
          <a:lstStyle/>
          <a:p>
            <a:r>
              <a:rPr lang="en-GB" dirty="0"/>
              <a:t>The simulator can support any simple C program, by using:</a:t>
            </a:r>
          </a:p>
          <a:p>
            <a:endParaRPr lang="en-GB" dirty="0"/>
          </a:p>
          <a:p>
            <a:r>
              <a:rPr lang="en-GB" dirty="0"/>
              <a:t>By default GCC will attempt to link with the </a:t>
            </a:r>
            <a:r>
              <a:rPr lang="en-GB" dirty="0" err="1">
                <a:hlinkClick r:id="rId3"/>
              </a:rPr>
              <a:t>Newlib</a:t>
            </a:r>
            <a:r>
              <a:rPr lang="en-GB" dirty="0"/>
              <a:t> implementation of the C standard library.</a:t>
            </a:r>
          </a:p>
          <a:p>
            <a:r>
              <a:rPr lang="en-GB" sz="2400" dirty="0" err="1">
                <a:latin typeface="Consolas" panose="020B0609020204030204" pitchFamily="49" charset="0"/>
              </a:rPr>
              <a:t>sim.c</a:t>
            </a:r>
            <a:r>
              <a:rPr lang="en-GB" sz="2400" dirty="0">
                <a:latin typeface="Consolas" panose="020B0609020204030204" pitchFamily="49" charset="0"/>
              </a:rPr>
              <a:t> </a:t>
            </a:r>
            <a:r>
              <a:rPr lang="en-GB" dirty="0"/>
              <a:t>contains implementations of a few system calls to enable </a:t>
            </a:r>
            <a:r>
              <a:rPr lang="en-GB" dirty="0" err="1"/>
              <a:t>newlib</a:t>
            </a:r>
            <a:r>
              <a:rPr lang="en-GB" dirty="0"/>
              <a:t> to function in this environment – including </a:t>
            </a:r>
            <a:r>
              <a:rPr lang="en-GB" sz="2400" dirty="0">
                <a:latin typeface="Consolas" panose="020B0609020204030204" pitchFamily="49" charset="0"/>
              </a:rPr>
              <a:t>_exit()</a:t>
            </a:r>
            <a:r>
              <a:rPr lang="en-GB" dirty="0"/>
              <a:t>, </a:t>
            </a:r>
            <a:r>
              <a:rPr lang="en-GB" sz="2400" dirty="0">
                <a:latin typeface="Consolas" panose="020B0609020204030204" pitchFamily="49" charset="0"/>
              </a:rPr>
              <a:t>_write()</a:t>
            </a:r>
            <a:r>
              <a:rPr lang="en-GB" dirty="0"/>
              <a:t>, and </a:t>
            </a:r>
            <a:r>
              <a:rPr lang="en-GB" sz="2400" dirty="0">
                <a:latin typeface="Consolas" panose="020B0609020204030204" pitchFamily="49" charset="0"/>
              </a:rPr>
              <a:t>_</a:t>
            </a:r>
            <a:r>
              <a:rPr lang="en-GB" sz="2400" dirty="0" err="1">
                <a:latin typeface="Consolas" panose="020B0609020204030204" pitchFamily="49" charset="0"/>
              </a:rPr>
              <a:t>sbrk</a:t>
            </a:r>
            <a:r>
              <a:rPr lang="en-GB" sz="2400" dirty="0">
                <a:latin typeface="Consolas" panose="020B0609020204030204" pitchFamily="49" charset="0"/>
              </a:rPr>
              <a:t>() </a:t>
            </a:r>
            <a:r>
              <a:rPr lang="en-GB" dirty="0"/>
              <a:t>using a small statically allocated heap.</a:t>
            </a:r>
          </a:p>
          <a:p>
            <a:r>
              <a:rPr lang="en-GB" dirty="0" err="1"/>
              <a:t>Newlib</a:t>
            </a:r>
            <a:r>
              <a:rPr lang="en-GB" dirty="0"/>
              <a:t> also initialises the stack pointer to the address of the </a:t>
            </a:r>
            <a:r>
              <a:rPr lang="en-GB" sz="2400" dirty="0">
                <a:latin typeface="Consolas" panose="020B0609020204030204" pitchFamily="49" charset="0"/>
              </a:rPr>
              <a:t>_stack </a:t>
            </a:r>
            <a:r>
              <a:rPr lang="en-GB" dirty="0"/>
              <a:t>symbol, defined in the default linker script as </a:t>
            </a:r>
            <a:r>
              <a:rPr lang="en-GB" sz="2400" dirty="0">
                <a:latin typeface="Consolas" panose="020B0609020204030204" pitchFamily="49" charset="0"/>
              </a:rPr>
              <a:t>0x80000.</a:t>
            </a:r>
          </a:p>
        </p:txBody>
      </p:sp>
      <p:sp>
        <p:nvSpPr>
          <p:cNvPr id="6" name="Rectangle 2">
            <a:extLst>
              <a:ext uri="{FF2B5EF4-FFF2-40B4-BE49-F238E27FC236}">
                <a16:creationId xmlns:a16="http://schemas.microsoft.com/office/drawing/2014/main" id="{167B75C5-9B6F-432D-8E9A-50B7CBC1276D}"/>
              </a:ext>
            </a:extLst>
          </p:cNvPr>
          <p:cNvSpPr>
            <a:spLocks noChangeArrowheads="1"/>
          </p:cNvSpPr>
          <p:nvPr/>
        </p:nvSpPr>
        <p:spPr bwMode="auto">
          <a:xfrm>
            <a:off x="838200" y="2348990"/>
            <a:ext cx="935306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onsolas" panose="020B0609020204030204" pitchFamily="49" charset="0"/>
              </a:rPr>
              <a:t>arm-none-</a:t>
            </a:r>
            <a:r>
              <a:rPr kumimoji="0" lang="en-US" altLang="en-US" sz="1400" b="0" i="0" u="none" strike="noStrike" cap="none" normalizeH="0" baseline="0" dirty="0" err="1">
                <a:ln>
                  <a:noFill/>
                </a:ln>
                <a:solidFill>
                  <a:srgbClr val="080808"/>
                </a:solidFill>
                <a:effectLst/>
                <a:latin typeface="Consolas" panose="020B0609020204030204" pitchFamily="49" charset="0"/>
              </a:rPr>
              <a:t>eabi</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80808"/>
                </a:solidFill>
                <a:effectLst/>
                <a:latin typeface="Consolas" panose="020B0609020204030204" pitchFamily="49" charset="0"/>
              </a:rPr>
              <a:t>gcc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mthumb</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mcpu</a:t>
            </a:r>
            <a:r>
              <a:rPr kumimoji="0" lang="en-US" altLang="en-US" sz="1400" b="0" i="0" u="none" strike="noStrike" cap="none" normalizeH="0" baseline="0" dirty="0">
                <a:ln>
                  <a:noFill/>
                </a:ln>
                <a:solidFill>
                  <a:srgbClr val="080808"/>
                </a:solidFill>
                <a:effectLst/>
                <a:latin typeface="Consolas" panose="020B0609020204030204" pitchFamily="49" charset="0"/>
              </a:rPr>
              <a:t>=cortex-m0 -</a:t>
            </a:r>
            <a:r>
              <a:rPr kumimoji="0" lang="en-US" altLang="en-US" sz="1400" b="0" i="0" u="none" strike="noStrike" cap="none" normalizeH="0" baseline="0" dirty="0" err="1">
                <a:ln>
                  <a:noFill/>
                </a:ln>
                <a:solidFill>
                  <a:srgbClr val="080808"/>
                </a:solidFill>
                <a:effectLst/>
                <a:latin typeface="Consolas" panose="020B0609020204030204" pitchFamily="49" charset="0"/>
              </a:rPr>
              <a:t>ffreestanding</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sim.c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example.c</a:t>
            </a:r>
            <a:r>
              <a:rPr kumimoji="0" lang="en-US" altLang="en-US" sz="1400" b="0" i="0" u="none" strike="noStrike" cap="none" normalizeH="0" baseline="0" dirty="0">
                <a:ln>
                  <a:noFill/>
                </a:ln>
                <a:solidFill>
                  <a:srgbClr val="080808"/>
                </a:solidFill>
                <a:effectLst/>
                <a:latin typeface="Consolas" panose="020B0609020204030204" pitchFamily="49" charset="0"/>
              </a:rPr>
              <a:t> –o </a:t>
            </a:r>
            <a:r>
              <a:rPr kumimoji="0" lang="en-US" altLang="en-US" sz="1400" b="0" i="0" u="none" strike="noStrike" cap="none" normalizeH="0" baseline="0" dirty="0" err="1">
                <a:ln>
                  <a:noFill/>
                </a:ln>
                <a:solidFill>
                  <a:srgbClr val="080808"/>
                </a:solidFill>
                <a:effectLst/>
                <a:latin typeface="Consolas" panose="020B0609020204030204" pitchFamily="49" charset="0"/>
              </a:rPr>
              <a:t>example.elf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8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FBE4-F504-47FD-B164-4798A16436CD}"/>
              </a:ext>
            </a:extLst>
          </p:cNvPr>
          <p:cNvSpPr>
            <a:spLocks noGrp="1"/>
          </p:cNvSpPr>
          <p:nvPr>
            <p:ph type="title"/>
          </p:nvPr>
        </p:nvSpPr>
        <p:spPr/>
        <p:txBody>
          <a:bodyPr/>
          <a:lstStyle/>
          <a:p>
            <a:r>
              <a:rPr lang="en-GB" dirty="0"/>
              <a:t>The Programs – Binaries &amp; Memory</a:t>
            </a:r>
          </a:p>
        </p:txBody>
      </p:sp>
      <p:sp>
        <p:nvSpPr>
          <p:cNvPr id="3" name="Content Placeholder 2">
            <a:extLst>
              <a:ext uri="{FF2B5EF4-FFF2-40B4-BE49-F238E27FC236}">
                <a16:creationId xmlns:a16="http://schemas.microsoft.com/office/drawing/2014/main" id="{7FE9693B-D0A3-46B0-8E7B-D083F40259F5}"/>
              </a:ext>
            </a:extLst>
          </p:cNvPr>
          <p:cNvSpPr>
            <a:spLocks noGrp="1"/>
          </p:cNvSpPr>
          <p:nvPr>
            <p:ph idx="1"/>
          </p:nvPr>
        </p:nvSpPr>
        <p:spPr>
          <a:xfrm>
            <a:off x="838200" y="1505193"/>
            <a:ext cx="10515600" cy="4987681"/>
          </a:xfrm>
        </p:spPr>
        <p:txBody>
          <a:bodyPr>
            <a:normAutofit/>
          </a:bodyPr>
          <a:lstStyle/>
          <a:p>
            <a:r>
              <a:rPr lang="en-GB" sz="2400" dirty="0">
                <a:latin typeface="Consolas" panose="020B0609020204030204" pitchFamily="49" charset="0"/>
              </a:rPr>
              <a:t>memory.rs </a:t>
            </a:r>
            <a:r>
              <a:rPr lang="en-GB" dirty="0"/>
              <a:t>simulates a 32-bit address space, made up of “pages” mapped to particular address ranges within that space.</a:t>
            </a:r>
          </a:p>
          <a:p>
            <a:r>
              <a:rPr lang="en-GB" dirty="0"/>
              <a:t>I am using the </a:t>
            </a:r>
            <a:r>
              <a:rPr lang="en-GB" dirty="0">
                <a:hlinkClick r:id="rId3"/>
              </a:rPr>
              <a:t>rust-elf</a:t>
            </a:r>
            <a:r>
              <a:rPr lang="en-GB" dirty="0"/>
              <a:t> library to parse the ELF binary files.</a:t>
            </a:r>
          </a:p>
          <a:p>
            <a:r>
              <a:rPr lang="en-GB" dirty="0"/>
              <a:t>At launch each of the </a:t>
            </a:r>
            <a:r>
              <a:rPr lang="en-GB" sz="2400" dirty="0">
                <a:latin typeface="Consolas" panose="020B0609020204030204" pitchFamily="49" charset="0"/>
              </a:rPr>
              <a:t>PT_LOAD </a:t>
            </a:r>
            <a:r>
              <a:rPr lang="en-GB" dirty="0"/>
              <a:t>program headers in the ELF has its data loaded as a “page” into the virtual memory, along with its specified write flag. These will correspond to:</a:t>
            </a:r>
          </a:p>
          <a:p>
            <a:pPr lvl="1"/>
            <a:r>
              <a:rPr lang="en-GB" dirty="0"/>
              <a:t>The text and data segments (code &amp; constants) as read only</a:t>
            </a:r>
          </a:p>
          <a:p>
            <a:pPr lvl="1"/>
            <a:r>
              <a:rPr lang="en-GB" dirty="0"/>
              <a:t>The static variables as read/write</a:t>
            </a:r>
          </a:p>
          <a:p>
            <a:r>
              <a:rPr lang="en-GB" dirty="0"/>
              <a:t>An additional “page” is created for use as a stack (starting from the </a:t>
            </a:r>
            <a:r>
              <a:rPr lang="en-GB" sz="2400" dirty="0">
                <a:latin typeface="Consolas" panose="020B0609020204030204" pitchFamily="49" charset="0"/>
              </a:rPr>
              <a:t>0x80000</a:t>
            </a:r>
            <a:r>
              <a:rPr lang="en-GB" sz="2800" dirty="0">
                <a:latin typeface="Consolas" panose="020B0609020204030204" pitchFamily="49" charset="0"/>
              </a:rPr>
              <a:t> </a:t>
            </a:r>
            <a:r>
              <a:rPr lang="en-GB" dirty="0"/>
              <a:t>address to match </a:t>
            </a:r>
            <a:r>
              <a:rPr lang="en-GB" dirty="0" err="1"/>
              <a:t>Newlib</a:t>
            </a:r>
            <a:r>
              <a:rPr lang="en-GB" dirty="0"/>
              <a:t>).</a:t>
            </a:r>
          </a:p>
          <a:p>
            <a:r>
              <a:rPr lang="en-GB" dirty="0"/>
              <a:t>I am using the </a:t>
            </a:r>
            <a:r>
              <a:rPr lang="en-GB" dirty="0">
                <a:hlinkClick r:id="rId4"/>
              </a:rPr>
              <a:t>capstone-</a:t>
            </a:r>
            <a:r>
              <a:rPr lang="en-GB" dirty="0" err="1">
                <a:hlinkClick r:id="rId4"/>
              </a:rPr>
              <a:t>rs</a:t>
            </a:r>
            <a:r>
              <a:rPr lang="en-GB" dirty="0"/>
              <a:t> library to decode the ARM instructions.</a:t>
            </a:r>
          </a:p>
          <a:p>
            <a:endParaRPr lang="en-GB" dirty="0"/>
          </a:p>
        </p:txBody>
      </p:sp>
    </p:spTree>
    <p:extLst>
      <p:ext uri="{BB962C8B-B14F-4D97-AF65-F5344CB8AC3E}">
        <p14:creationId xmlns:p14="http://schemas.microsoft.com/office/powerpoint/2010/main" val="31254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Scalar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1303216" y="3416162"/>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5374972"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9446729"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677712" y="14902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03216" y="2662099"/>
            <a:ext cx="145366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38200" y="49905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4" name="Rectangle 13">
            <a:extLst>
              <a:ext uri="{FF2B5EF4-FFF2-40B4-BE49-F238E27FC236}">
                <a16:creationId xmlns:a16="http://schemas.microsoft.com/office/drawing/2014/main" id="{A81C4A86-B720-4359-A8DE-7E835E9DAEA3}"/>
              </a:ext>
            </a:extLst>
          </p:cNvPr>
          <p:cNvSpPr/>
          <p:nvPr/>
        </p:nvSpPr>
        <p:spPr>
          <a:xfrm>
            <a:off x="4909956" y="26620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6" name="Rectangle 15">
            <a:extLst>
              <a:ext uri="{FF2B5EF4-FFF2-40B4-BE49-F238E27FC236}">
                <a16:creationId xmlns:a16="http://schemas.microsoft.com/office/drawing/2014/main" id="{B955A64D-A630-40CF-8465-97B624ED65AF}"/>
              </a:ext>
            </a:extLst>
          </p:cNvPr>
          <p:cNvSpPr/>
          <p:nvPr/>
        </p:nvSpPr>
        <p:spPr>
          <a:xfrm>
            <a:off x="9217120" y="266209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sp>
        <p:nvSpPr>
          <p:cNvPr id="17" name="Rectangle 16">
            <a:extLst>
              <a:ext uri="{FF2B5EF4-FFF2-40B4-BE49-F238E27FC236}">
                <a16:creationId xmlns:a16="http://schemas.microsoft.com/office/drawing/2014/main" id="{F0E6E019-F9E9-403D-B34A-A0C68DAD618B}"/>
              </a:ext>
            </a:extLst>
          </p:cNvPr>
          <p:cNvSpPr/>
          <p:nvPr/>
        </p:nvSpPr>
        <p:spPr>
          <a:xfrm>
            <a:off x="5145362" y="499841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cxnSp>
        <p:nvCxnSpPr>
          <p:cNvPr id="19" name="Straight Arrow Connector 18">
            <a:extLst>
              <a:ext uri="{FF2B5EF4-FFF2-40B4-BE49-F238E27FC236}">
                <a16:creationId xmlns:a16="http://schemas.microsoft.com/office/drawing/2014/main" id="{3E94BB95-693C-422C-9C01-8557DA02C002}"/>
              </a:ext>
            </a:extLst>
          </p:cNvPr>
          <p:cNvCxnSpPr>
            <a:cxnSpLocks/>
            <a:stCxn id="12" idx="2"/>
            <a:endCxn id="4" idx="0"/>
          </p:cNvCxnSpPr>
          <p:nvPr/>
        </p:nvCxnSpPr>
        <p:spPr>
          <a:xfrm>
            <a:off x="2030047" y="309976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2DEE6-3239-4C59-819F-CA731041968D}"/>
              </a:ext>
            </a:extLst>
          </p:cNvPr>
          <p:cNvCxnSpPr>
            <a:stCxn id="4" idx="2"/>
            <a:endCxn id="13" idx="0"/>
          </p:cNvCxnSpPr>
          <p:nvPr/>
        </p:nvCxnSpPr>
        <p:spPr>
          <a:xfrm flipH="1">
            <a:off x="2030046" y="4674439"/>
            <a:ext cx="1" cy="316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50C3D76A-FA9E-4401-B08E-CBA2EE0068DE}"/>
              </a:ext>
            </a:extLst>
          </p:cNvPr>
          <p:cNvSpPr/>
          <p:nvPr/>
        </p:nvSpPr>
        <p:spPr>
          <a:xfrm>
            <a:off x="1303216" y="1799021"/>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cxnSp>
        <p:nvCxnSpPr>
          <p:cNvPr id="26" name="Straight Arrow Connector 25">
            <a:extLst>
              <a:ext uri="{FF2B5EF4-FFF2-40B4-BE49-F238E27FC236}">
                <a16:creationId xmlns:a16="http://schemas.microsoft.com/office/drawing/2014/main" id="{04821547-F0E8-4D74-95B5-A441802B5752}"/>
              </a:ext>
            </a:extLst>
          </p:cNvPr>
          <p:cNvCxnSpPr>
            <a:stCxn id="14" idx="2"/>
            <a:endCxn id="6" idx="0"/>
          </p:cNvCxnSpPr>
          <p:nvPr/>
        </p:nvCxnSpPr>
        <p:spPr>
          <a:xfrm>
            <a:off x="6101802" y="3099759"/>
            <a:ext cx="1"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D43883-C2EE-4FF5-9D30-302E7510107B}"/>
              </a:ext>
            </a:extLst>
          </p:cNvPr>
          <p:cNvCxnSpPr>
            <a:stCxn id="6" idx="2"/>
            <a:endCxn id="17" idx="0"/>
          </p:cNvCxnSpPr>
          <p:nvPr/>
        </p:nvCxnSpPr>
        <p:spPr>
          <a:xfrm flipH="1">
            <a:off x="6101801" y="4674438"/>
            <a:ext cx="2" cy="32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06A0D2B-55DE-439D-AC51-29D15B03F89A}"/>
              </a:ext>
            </a:extLst>
          </p:cNvPr>
          <p:cNvCxnSpPr>
            <a:stCxn id="16" idx="2"/>
            <a:endCxn id="7" idx="0"/>
          </p:cNvCxnSpPr>
          <p:nvPr/>
        </p:nvCxnSpPr>
        <p:spPr>
          <a:xfrm>
            <a:off x="10173559" y="3099758"/>
            <a:ext cx="1" cy="3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Circular 36">
            <a:extLst>
              <a:ext uri="{FF2B5EF4-FFF2-40B4-BE49-F238E27FC236}">
                <a16:creationId xmlns:a16="http://schemas.microsoft.com/office/drawing/2014/main" id="{C4ED1E5E-0B08-49FC-A62D-63BD7C910EF3}"/>
              </a:ext>
            </a:extLst>
          </p:cNvPr>
          <p:cNvSpPr/>
          <p:nvPr/>
        </p:nvSpPr>
        <p:spPr>
          <a:xfrm rot="16200000">
            <a:off x="9018128" y="3688861"/>
            <a:ext cx="593970" cy="6885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0" name="Arrow: Right 39">
            <a:extLst>
              <a:ext uri="{FF2B5EF4-FFF2-40B4-BE49-F238E27FC236}">
                <a16:creationId xmlns:a16="http://schemas.microsoft.com/office/drawing/2014/main" id="{51AB9B22-E10E-4643-A1F4-530A88ACBA90}"/>
              </a:ext>
            </a:extLst>
          </p:cNvPr>
          <p:cNvSpPr/>
          <p:nvPr/>
        </p:nvSpPr>
        <p:spPr>
          <a:xfrm>
            <a:off x="5369169" y="1799020"/>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1" name="TextBox 40">
            <a:extLst>
              <a:ext uri="{FF2B5EF4-FFF2-40B4-BE49-F238E27FC236}">
                <a16:creationId xmlns:a16="http://schemas.microsoft.com/office/drawing/2014/main" id="{98D54EFB-94A5-4E2E-898D-79B9A2F43B2D}"/>
              </a:ext>
            </a:extLst>
          </p:cNvPr>
          <p:cNvSpPr txBox="1"/>
          <p:nvPr/>
        </p:nvSpPr>
        <p:spPr>
          <a:xfrm>
            <a:off x="8060332" y="3860633"/>
            <a:ext cx="1148441" cy="369332"/>
          </a:xfrm>
          <a:prstGeom prst="rect">
            <a:avLst/>
          </a:prstGeom>
          <a:noFill/>
        </p:spPr>
        <p:txBody>
          <a:bodyPr wrap="square" rtlCol="0">
            <a:spAutoFit/>
          </a:bodyPr>
          <a:lstStyle/>
          <a:p>
            <a:r>
              <a:rPr lang="en-GB" dirty="0"/>
              <a:t>X Cycles</a:t>
            </a:r>
          </a:p>
        </p:txBody>
      </p:sp>
      <p:cxnSp>
        <p:nvCxnSpPr>
          <p:cNvPr id="45" name="Connector: Curved 44">
            <a:extLst>
              <a:ext uri="{FF2B5EF4-FFF2-40B4-BE49-F238E27FC236}">
                <a16:creationId xmlns:a16="http://schemas.microsoft.com/office/drawing/2014/main" id="{39DB0D36-469F-4EDA-8456-418670C571F5}"/>
              </a:ext>
            </a:extLst>
          </p:cNvPr>
          <p:cNvCxnSpPr>
            <a:stCxn id="7" idx="2"/>
            <a:endCxn id="12" idx="3"/>
          </p:cNvCxnSpPr>
          <p:nvPr/>
        </p:nvCxnSpPr>
        <p:spPr>
          <a:xfrm rot="5400000" flipH="1">
            <a:off x="5568465" y="69343"/>
            <a:ext cx="1793508" cy="7416683"/>
          </a:xfrm>
          <a:prstGeom prst="curvedConnector4">
            <a:avLst>
              <a:gd name="adj1" fmla="val -12746"/>
              <a:gd name="adj2" fmla="val 549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55E4DFE-2D2B-41E6-8413-AF4E66BBAED2}"/>
              </a:ext>
            </a:extLst>
          </p:cNvPr>
          <p:cNvCxnSpPr>
            <a:stCxn id="4" idx="1"/>
            <a:endCxn id="12" idx="1"/>
          </p:cNvCxnSpPr>
          <p:nvPr/>
        </p:nvCxnSpPr>
        <p:spPr>
          <a:xfrm rot="10800000">
            <a:off x="1303216" y="2880931"/>
            <a:ext cx="12700" cy="116437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B2349A1-C418-464D-8550-ACAC0231BFF0}"/>
              </a:ext>
            </a:extLst>
          </p:cNvPr>
          <p:cNvSpPr txBox="1"/>
          <p:nvPr/>
        </p:nvSpPr>
        <p:spPr>
          <a:xfrm>
            <a:off x="144732" y="3008243"/>
            <a:ext cx="939682" cy="769441"/>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7956209" y="4926339"/>
            <a:ext cx="1320640" cy="769441"/>
          </a:xfrm>
          <a:prstGeom prst="rect">
            <a:avLst/>
          </a:prstGeom>
          <a:noFill/>
        </p:spPr>
        <p:txBody>
          <a:bodyPr wrap="square" rtlCol="0">
            <a:spAutoFit/>
          </a:bodyPr>
          <a:lstStyle/>
          <a:p>
            <a:r>
              <a:rPr lang="en-GB" sz="1100" dirty="0"/>
              <a:t>Executing a branch will cause the next address to be changed</a:t>
            </a:r>
          </a:p>
        </p:txBody>
      </p:sp>
    </p:spTree>
    <p:extLst>
      <p:ext uri="{BB962C8B-B14F-4D97-AF65-F5344CB8AC3E}">
        <p14:creationId xmlns:p14="http://schemas.microsoft.com/office/powerpoint/2010/main" val="29538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879C-46B7-402F-AD39-3813B0BB3135}"/>
              </a:ext>
            </a:extLst>
          </p:cNvPr>
          <p:cNvSpPr>
            <a:spLocks noGrp="1"/>
          </p:cNvSpPr>
          <p:nvPr>
            <p:ph type="title"/>
          </p:nvPr>
        </p:nvSpPr>
        <p:spPr/>
        <p:txBody>
          <a:bodyPr/>
          <a:lstStyle/>
          <a:p>
            <a:r>
              <a:rPr lang="en-GB" dirty="0"/>
              <a:t>Pipelined Simulator</a:t>
            </a:r>
          </a:p>
        </p:txBody>
      </p:sp>
      <p:sp>
        <p:nvSpPr>
          <p:cNvPr id="3" name="Content Placeholder 2">
            <a:extLst>
              <a:ext uri="{FF2B5EF4-FFF2-40B4-BE49-F238E27FC236}">
                <a16:creationId xmlns:a16="http://schemas.microsoft.com/office/drawing/2014/main" id="{5C29294C-FE85-498D-AEED-DA00B5482DE0}"/>
              </a:ext>
            </a:extLst>
          </p:cNvPr>
          <p:cNvSpPr>
            <a:spLocks noGrp="1"/>
          </p:cNvSpPr>
          <p:nvPr>
            <p:ph idx="1"/>
          </p:nvPr>
        </p:nvSpPr>
        <p:spPr>
          <a:xfrm>
            <a:off x="838200" y="1578708"/>
            <a:ext cx="10515600" cy="4767384"/>
          </a:xfrm>
        </p:spPr>
        <p:txBody>
          <a:bodyPr>
            <a:normAutofit lnSpcReduction="10000"/>
          </a:bodyPr>
          <a:lstStyle/>
          <a:p>
            <a:r>
              <a:rPr lang="en-GB" dirty="0"/>
              <a:t>The pipelined simulator runs the fetch, decode, and execute steps in parallel. The code actually runs them concurrently on multiple threads.</a:t>
            </a:r>
          </a:p>
          <a:p>
            <a:r>
              <a:rPr lang="en-GB" dirty="0"/>
              <a:t>This is not actually faster in practice (overhead exceeds performance benefits!) but it does effectively demonstrate that the stages can indeed be executed in parallel.</a:t>
            </a:r>
          </a:p>
          <a:p>
            <a:r>
              <a:rPr lang="en-GB" dirty="0"/>
              <a:t>The pipeline means that instructions can be speculatively fetched and decoded – I am using a static predictor of </a:t>
            </a:r>
            <a:r>
              <a:rPr lang="en-GB" b="1" dirty="0"/>
              <a:t>not taken </a:t>
            </a:r>
            <a:r>
              <a:rPr lang="en-GB" dirty="0"/>
              <a:t>for any branching instruction.</a:t>
            </a:r>
          </a:p>
          <a:p>
            <a:r>
              <a:rPr lang="en-GB" dirty="0"/>
              <a:t>A not taken branch therefore requires only 1 cycle, and a taken requires 3 cycles due to flushing the pipeline (much like the </a:t>
            </a:r>
            <a:r>
              <a:rPr lang="en-GB" dirty="0">
                <a:hlinkClick r:id="rId2"/>
              </a:rPr>
              <a:t>actual Cortex-M0</a:t>
            </a:r>
            <a:r>
              <a:rPr lang="en-GB" dirty="0"/>
              <a:t>).</a:t>
            </a:r>
          </a:p>
        </p:txBody>
      </p:sp>
    </p:spTree>
    <p:extLst>
      <p:ext uri="{BB962C8B-B14F-4D97-AF65-F5344CB8AC3E}">
        <p14:creationId xmlns:p14="http://schemas.microsoft.com/office/powerpoint/2010/main" val="333021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Pipelined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902134" y="1956768"/>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907199" y="3639874"/>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902135" y="5322980"/>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202982" y="16778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38908" y="236707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1305989" y="405018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305989" y="572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900242" y="1297308"/>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7082895" y="1765187"/>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52130" y="6257836"/>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3251785" y="2585907"/>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7082895" y="204715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7082895" y="2684850"/>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6355795" y="2265990"/>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6355795" y="2585907"/>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481479" y="626975"/>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3218866" y="4269012"/>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9165" y="3704815"/>
            <a:ext cx="4630883" cy="307777"/>
          </a:xfrm>
          <a:prstGeom prst="rect">
            <a:avLst/>
          </a:prstGeom>
          <a:noFill/>
        </p:spPr>
        <p:txBody>
          <a:bodyPr wrap="non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231503" y="5351043"/>
            <a:ext cx="2179571" cy="307777"/>
          </a:xfrm>
          <a:prstGeom prst="rect">
            <a:avLst/>
          </a:prstGeom>
          <a:noFill/>
        </p:spPr>
        <p:txBody>
          <a:bodyPr wrap="none" rtlCol="0">
            <a:spAutoFit/>
          </a:bodyPr>
          <a:lstStyle/>
          <a:p>
            <a:r>
              <a:rPr lang="en-GB" sz="1400" dirty="0"/>
              <a:t>If present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7082894" y="379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7082626" y="5364965"/>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9084637" y="5364965"/>
            <a:ext cx="2335100" cy="430887"/>
          </a:xfrm>
          <a:prstGeom prst="rect">
            <a:avLst/>
          </a:prstGeom>
          <a:noFill/>
        </p:spPr>
        <p:txBody>
          <a:bodyPr wrap="square" rtlCol="0">
            <a:spAutoFit/>
          </a:bodyPr>
          <a:lstStyle/>
          <a:p>
            <a:r>
              <a:rPr lang="en-GB" sz="1100" dirty="0"/>
              <a:t>Only if instruction needs another cycle, otherwise empty if complete</a:t>
            </a:r>
          </a:p>
        </p:txBody>
      </p:sp>
      <p:cxnSp>
        <p:nvCxnSpPr>
          <p:cNvPr id="57" name="Straight Arrow Connector 56">
            <a:extLst>
              <a:ext uri="{FF2B5EF4-FFF2-40B4-BE49-F238E27FC236}">
                <a16:creationId xmlns:a16="http://schemas.microsoft.com/office/drawing/2014/main" id="{464381B3-5485-4A3C-8DFB-A062AA618787}"/>
              </a:ext>
            </a:extLst>
          </p:cNvPr>
          <p:cNvCxnSpPr>
            <a:stCxn id="7" idx="3"/>
            <a:endCxn id="54" idx="1"/>
          </p:cNvCxnSpPr>
          <p:nvPr/>
        </p:nvCxnSpPr>
        <p:spPr>
          <a:xfrm flipV="1">
            <a:off x="6355796" y="5583796"/>
            <a:ext cx="726830" cy="36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4CEDD7A-0C2C-4CCD-B394-9DB39DA32171}"/>
              </a:ext>
            </a:extLst>
          </p:cNvPr>
          <p:cNvSpPr/>
          <p:nvPr/>
        </p:nvSpPr>
        <p:spPr>
          <a:xfrm>
            <a:off x="7082627" y="437003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6360860" y="4012592"/>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stCxn id="53" idx="2"/>
            <a:endCxn id="59" idx="0"/>
          </p:cNvCxnSpPr>
          <p:nvPr/>
        </p:nvCxnSpPr>
        <p:spPr>
          <a:xfrm flipH="1">
            <a:off x="8039066" y="4231422"/>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404224" y="2007477"/>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674500" y="1440352"/>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stCxn id="16" idx="3"/>
            <a:endCxn id="7" idx="1"/>
          </p:cNvCxnSpPr>
          <p:nvPr/>
        </p:nvCxnSpPr>
        <p:spPr>
          <a:xfrm>
            <a:off x="3218866" y="5942592"/>
            <a:ext cx="168326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174918" y="577975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3" name="Straight Arrow Connector 72">
            <a:extLst>
              <a:ext uri="{FF2B5EF4-FFF2-40B4-BE49-F238E27FC236}">
                <a16:creationId xmlns:a16="http://schemas.microsoft.com/office/drawing/2014/main" id="{C44A4C38-CD46-40FE-B288-A2018A7B011E}"/>
              </a:ext>
            </a:extLst>
          </p:cNvPr>
          <p:cNvCxnSpPr>
            <a:stCxn id="7" idx="3"/>
            <a:endCxn id="71" idx="1"/>
          </p:cNvCxnSpPr>
          <p:nvPr/>
        </p:nvCxnSpPr>
        <p:spPr>
          <a:xfrm>
            <a:off x="6355796" y="5952119"/>
            <a:ext cx="3819122" cy="9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995772" y="2265990"/>
            <a:ext cx="2601331" cy="3780942"/>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995772" y="2903681"/>
            <a:ext cx="2601331" cy="3143251"/>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995771" y="4012592"/>
            <a:ext cx="2601332" cy="2034340"/>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0991C025-91D9-4D58-A724-0C03902CCD63}"/>
              </a:ext>
            </a:extLst>
          </p:cNvPr>
          <p:cNvSpPr/>
          <p:nvPr/>
        </p:nvSpPr>
        <p:spPr>
          <a:xfrm>
            <a:off x="6880740" y="6153251"/>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6" name="Straight Arrow Connector 85">
            <a:extLst>
              <a:ext uri="{FF2B5EF4-FFF2-40B4-BE49-F238E27FC236}">
                <a16:creationId xmlns:a16="http://schemas.microsoft.com/office/drawing/2014/main" id="{C30B1B55-E5F2-4070-91D4-36CCAAD356DB}"/>
              </a:ext>
            </a:extLst>
          </p:cNvPr>
          <p:cNvCxnSpPr>
            <a:stCxn id="7" idx="3"/>
            <a:endCxn id="84" idx="1"/>
          </p:cNvCxnSpPr>
          <p:nvPr/>
        </p:nvCxnSpPr>
        <p:spPr>
          <a:xfrm>
            <a:off x="6355796" y="5952119"/>
            <a:ext cx="524944" cy="39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5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365D-BDBE-49CC-AA25-B7426EE67F26}"/>
              </a:ext>
            </a:extLst>
          </p:cNvPr>
          <p:cNvSpPr>
            <a:spLocks noGrp="1"/>
          </p:cNvSpPr>
          <p:nvPr>
            <p:ph type="title"/>
          </p:nvPr>
        </p:nvSpPr>
        <p:spPr/>
        <p:txBody>
          <a:bodyPr/>
          <a:lstStyle/>
          <a:p>
            <a:r>
              <a:rPr lang="en-GB" dirty="0"/>
              <a:t>Out of Order Simulator</a:t>
            </a:r>
          </a:p>
        </p:txBody>
      </p:sp>
      <p:sp>
        <p:nvSpPr>
          <p:cNvPr id="3" name="Content Placeholder 2">
            <a:extLst>
              <a:ext uri="{FF2B5EF4-FFF2-40B4-BE49-F238E27FC236}">
                <a16:creationId xmlns:a16="http://schemas.microsoft.com/office/drawing/2014/main" id="{2EB62407-2249-401E-AA02-8D865515CF7D}"/>
              </a:ext>
            </a:extLst>
          </p:cNvPr>
          <p:cNvSpPr>
            <a:spLocks noGrp="1"/>
          </p:cNvSpPr>
          <p:nvPr>
            <p:ph idx="1"/>
          </p:nvPr>
        </p:nvSpPr>
        <p:spPr/>
        <p:txBody>
          <a:bodyPr/>
          <a:lstStyle/>
          <a:p>
            <a:r>
              <a:rPr lang="en-GB" dirty="0"/>
              <a:t>The out of order simulator uses </a:t>
            </a:r>
            <a:r>
              <a:rPr lang="en-GB" dirty="0" err="1"/>
              <a:t>Tomasulo’s</a:t>
            </a:r>
            <a:r>
              <a:rPr lang="en-GB" dirty="0"/>
              <a:t> algorithm to deal with hazards and implement register renaming.</a:t>
            </a:r>
          </a:p>
          <a:p>
            <a:r>
              <a:rPr lang="en-GB" dirty="0"/>
              <a:t>Each input register is filled in as ready if it is already available, or pending if it is dependent on another station currently executing.</a:t>
            </a:r>
          </a:p>
          <a:p>
            <a:endParaRPr lang="en-GB" dirty="0"/>
          </a:p>
          <a:p>
            <a:endParaRPr lang="en-GB" dirty="0"/>
          </a:p>
          <a:p>
            <a:r>
              <a:rPr lang="en-GB" dirty="0"/>
              <a:t>When an instruction completes executing, its outputs are written back to the registers, as well as broadcast so that any other stations with pending registers for this station may be resolved.</a:t>
            </a:r>
          </a:p>
        </p:txBody>
      </p:sp>
      <p:sp>
        <p:nvSpPr>
          <p:cNvPr id="4" name="Rectangle 1">
            <a:extLst>
              <a:ext uri="{FF2B5EF4-FFF2-40B4-BE49-F238E27FC236}">
                <a16:creationId xmlns:a16="http://schemas.microsoft.com/office/drawing/2014/main" id="{6F2E9198-D9DB-4FB5-9EAB-EE57765C0C84}"/>
              </a:ext>
            </a:extLst>
          </p:cNvPr>
          <p:cNvSpPr>
            <a:spLocks noChangeArrowheads="1"/>
          </p:cNvSpPr>
          <p:nvPr/>
        </p:nvSpPr>
        <p:spPr bwMode="auto">
          <a:xfrm>
            <a:off x="1094152" y="3609968"/>
            <a:ext cx="92239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871094"/>
                </a:solidFill>
                <a:effectLst/>
                <a:latin typeface="Consolas" panose="020B0609020204030204" pitchFamily="49" charset="0"/>
              </a:rPr>
              <a:t>source_registers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HashMap</a:t>
            </a:r>
            <a:r>
              <a:rPr kumimoji="0" lang="en-US" altLang="en-US" sz="900" b="0" i="0" u="none" strike="noStrike" cap="none" normalizeH="0" baseline="0" dirty="0">
                <a:ln>
                  <a:noFill/>
                </a:ln>
                <a:solidFill>
                  <a:srgbClr val="080808"/>
                </a:solidFill>
                <a:effectLst/>
                <a:latin typeface="Consolas" panose="020B0609020204030204" pitchFamily="49" charset="0"/>
              </a:rPr>
              <a:t>&lt;</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a:t>
            </a:r>
            <a:r>
              <a:rPr kumimoji="0" lang="en-US" altLang="en-US" sz="900" b="0" i="0" u="none" strike="noStrike" cap="none" normalizeH="0" baseline="0" dirty="0">
                <a:ln>
                  <a:noFill/>
                </a:ln>
                <a:solidFill>
                  <a:srgbClr val="080808"/>
                </a:solidFill>
                <a:effectLst/>
                <a:latin typeface="Consolas" panose="020B0609020204030204" pitchFamily="49" charset="0"/>
              </a:rPr>
              <a:t>&gt;,</a:t>
            </a:r>
            <a:br>
              <a:rPr kumimoji="0" lang="en-US" altLang="en-US" sz="900" b="0" i="0" u="none" strike="noStrike" cap="none" normalizeH="0" baseline="0" dirty="0">
                <a:ln>
                  <a:noFill/>
                </a:ln>
                <a:solidFill>
                  <a:srgbClr val="080808"/>
                </a:solidFill>
                <a:effectLst/>
                <a:latin typeface="Consolas" panose="020B0609020204030204" pitchFamily="49" charset="0"/>
              </a:rPr>
            </a:br>
            <a:br>
              <a:rPr kumimoji="0" lang="en-US" altLang="en-US" sz="900" b="0" i="0" u="none" strike="noStrike" cap="none" normalizeH="0" baseline="0" dirty="0">
                <a:ln>
                  <a:noFill/>
                </a:ln>
                <a:solidFill>
                  <a:srgbClr val="0033B3"/>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0033B3"/>
                </a:solidFill>
                <a:effectLst/>
                <a:latin typeface="Consolas" panose="020B0609020204030204" pitchFamily="49" charset="0"/>
              </a:rPr>
              <a:t>enum</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 </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Ready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u32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Pending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StationId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61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Out of Order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441030" y="2011475"/>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446095" y="369458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367924"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1</a:t>
            </a:r>
          </a:p>
          <a:p>
            <a:pPr algn="ctr"/>
            <a:r>
              <a:rPr lang="en-GB" sz="1100"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1741878" y="173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877804" y="242178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44885" y="410488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454176" y="526824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439138" y="1352015"/>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6621791" y="1819894"/>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39556" y="6321097"/>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2790681" y="2640614"/>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6621791" y="210186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6621791" y="273955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5894691" y="2320697"/>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5894691" y="2640614"/>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020375" y="681682"/>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2757762" y="4323719"/>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29739" y="3565646"/>
            <a:ext cx="2646408" cy="523220"/>
          </a:xfrm>
          <a:prstGeom prst="rect">
            <a:avLst/>
          </a:prstGeom>
          <a:noFill/>
        </p:spPr>
        <p:txBody>
          <a:bodyPr wrap="squar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349906" y="5759416"/>
            <a:ext cx="2476904" cy="523220"/>
          </a:xfrm>
          <a:prstGeom prst="rect">
            <a:avLst/>
          </a:prstGeom>
          <a:noFill/>
        </p:spPr>
        <p:txBody>
          <a:bodyPr wrap="square" rtlCol="0">
            <a:spAutoFit/>
          </a:bodyPr>
          <a:lstStyle/>
          <a:p>
            <a:r>
              <a:rPr lang="en-GB" sz="1400" dirty="0"/>
              <a:t>If present &amp; all input registers are ready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6621790" y="384846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6567057" y="5306536"/>
            <a:ext cx="175843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8402724" y="5323599"/>
            <a:ext cx="2335100" cy="430887"/>
          </a:xfrm>
          <a:prstGeom prst="rect">
            <a:avLst/>
          </a:prstGeom>
          <a:noFill/>
        </p:spPr>
        <p:txBody>
          <a:bodyPr wrap="square" rtlCol="0">
            <a:spAutoFit/>
          </a:bodyPr>
          <a:lstStyle/>
          <a:p>
            <a:r>
              <a:rPr lang="en-GB" sz="1100" dirty="0"/>
              <a:t>Only if instruction needs another cycle, otherwise empty if complete</a:t>
            </a:r>
          </a:p>
        </p:txBody>
      </p:sp>
      <p:sp>
        <p:nvSpPr>
          <p:cNvPr id="59" name="Rectangle 58">
            <a:extLst>
              <a:ext uri="{FF2B5EF4-FFF2-40B4-BE49-F238E27FC236}">
                <a16:creationId xmlns:a16="http://schemas.microsoft.com/office/drawing/2014/main" id="{E4CEDD7A-0C2C-4CCD-B394-9DB39DA32171}"/>
              </a:ext>
            </a:extLst>
          </p:cNvPr>
          <p:cNvSpPr/>
          <p:nvPr/>
        </p:nvSpPr>
        <p:spPr>
          <a:xfrm>
            <a:off x="6621523" y="442473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5899756" y="4067299"/>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cxnSpLocks/>
            <a:stCxn id="53" idx="2"/>
            <a:endCxn id="59" idx="0"/>
          </p:cNvCxnSpPr>
          <p:nvPr/>
        </p:nvCxnSpPr>
        <p:spPr>
          <a:xfrm flipH="1">
            <a:off x="7577962" y="4286129"/>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143500" y="2076366"/>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213396" y="1495059"/>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cxnSpLocks/>
            <a:stCxn id="16" idx="3"/>
            <a:endCxn id="7" idx="1"/>
          </p:cNvCxnSpPr>
          <p:nvPr/>
        </p:nvCxnSpPr>
        <p:spPr>
          <a:xfrm>
            <a:off x="3367053" y="5487074"/>
            <a:ext cx="1000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460227" y="577061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534668" y="2320697"/>
            <a:ext cx="3347744" cy="3717095"/>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534668" y="2958388"/>
            <a:ext cx="3347744" cy="3079404"/>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534667" y="4067299"/>
            <a:ext cx="3347745" cy="1970493"/>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464642-AECA-4E9E-AC91-49021497E568}"/>
              </a:ext>
            </a:extLst>
          </p:cNvPr>
          <p:cNvSpPr/>
          <p:nvPr/>
        </p:nvSpPr>
        <p:spPr>
          <a:xfrm>
            <a:off x="5252806"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2</a:t>
            </a:r>
          </a:p>
          <a:p>
            <a:pPr algn="ctr"/>
            <a:r>
              <a:rPr lang="en-GB" sz="1100" dirty="0"/>
              <a:t>Execute()</a:t>
            </a:r>
          </a:p>
        </p:txBody>
      </p:sp>
      <p:sp>
        <p:nvSpPr>
          <p:cNvPr id="45" name="Rectangle 44">
            <a:extLst>
              <a:ext uri="{FF2B5EF4-FFF2-40B4-BE49-F238E27FC236}">
                <a16:creationId xmlns:a16="http://schemas.microsoft.com/office/drawing/2014/main" id="{E15A5A53-715D-496E-98A5-60B23FE59E3B}"/>
              </a:ext>
            </a:extLst>
          </p:cNvPr>
          <p:cNvSpPr/>
          <p:nvPr/>
        </p:nvSpPr>
        <p:spPr>
          <a:xfrm>
            <a:off x="4366030"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3</a:t>
            </a:r>
          </a:p>
          <a:p>
            <a:pPr algn="ctr"/>
            <a:r>
              <a:rPr lang="en-GB" sz="1100" dirty="0"/>
              <a:t>Execute()</a:t>
            </a:r>
          </a:p>
        </p:txBody>
      </p:sp>
      <p:sp>
        <p:nvSpPr>
          <p:cNvPr id="46" name="Rectangle 45">
            <a:extLst>
              <a:ext uri="{FF2B5EF4-FFF2-40B4-BE49-F238E27FC236}">
                <a16:creationId xmlns:a16="http://schemas.microsoft.com/office/drawing/2014/main" id="{F84A20EB-1C6F-4951-B2CB-C54B75F60C56}"/>
              </a:ext>
            </a:extLst>
          </p:cNvPr>
          <p:cNvSpPr/>
          <p:nvPr/>
        </p:nvSpPr>
        <p:spPr>
          <a:xfrm>
            <a:off x="5250912"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N</a:t>
            </a:r>
          </a:p>
          <a:p>
            <a:pPr algn="ctr"/>
            <a:r>
              <a:rPr lang="en-GB" sz="1100" dirty="0"/>
              <a:t>Execute()</a:t>
            </a:r>
          </a:p>
        </p:txBody>
      </p:sp>
      <p:sp>
        <p:nvSpPr>
          <p:cNvPr id="47" name="TextBox 46">
            <a:extLst>
              <a:ext uri="{FF2B5EF4-FFF2-40B4-BE49-F238E27FC236}">
                <a16:creationId xmlns:a16="http://schemas.microsoft.com/office/drawing/2014/main" id="{DCEBFA1C-93C9-4885-853E-B9F47AE881FF}"/>
              </a:ext>
            </a:extLst>
          </p:cNvPr>
          <p:cNvSpPr txBox="1"/>
          <p:nvPr/>
        </p:nvSpPr>
        <p:spPr>
          <a:xfrm>
            <a:off x="252039" y="5602464"/>
            <a:ext cx="828112" cy="523220"/>
          </a:xfrm>
          <a:prstGeom prst="rect">
            <a:avLst/>
          </a:prstGeom>
          <a:noFill/>
        </p:spPr>
        <p:txBody>
          <a:bodyPr wrap="none" rtlCol="0">
            <a:spAutoFit/>
          </a:bodyPr>
          <a:lstStyle/>
          <a:p>
            <a:r>
              <a:rPr lang="en-GB" sz="1400" b="1" dirty="0"/>
              <a:t>(Foreach</a:t>
            </a:r>
          </a:p>
          <a:p>
            <a:r>
              <a:rPr lang="en-GB" sz="1400" b="1" dirty="0"/>
              <a:t>station)</a:t>
            </a:r>
          </a:p>
        </p:txBody>
      </p:sp>
      <p:cxnSp>
        <p:nvCxnSpPr>
          <p:cNvPr id="15" name="Straight Arrow Connector 14">
            <a:extLst>
              <a:ext uri="{FF2B5EF4-FFF2-40B4-BE49-F238E27FC236}">
                <a16:creationId xmlns:a16="http://schemas.microsoft.com/office/drawing/2014/main" id="{A51EB528-BEB9-421F-8418-884241665744}"/>
              </a:ext>
            </a:extLst>
          </p:cNvPr>
          <p:cNvCxnSpPr>
            <a:cxnSpLocks/>
            <a:stCxn id="7" idx="3"/>
            <a:endCxn id="54" idx="1"/>
          </p:cNvCxnSpPr>
          <p:nvPr/>
        </p:nvCxnSpPr>
        <p:spPr>
          <a:xfrm>
            <a:off x="5092862" y="5487074"/>
            <a:ext cx="1474195" cy="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63BBFE1-49FF-4687-BE6F-574D6DC48701}"/>
              </a:ext>
            </a:extLst>
          </p:cNvPr>
          <p:cNvSpPr txBox="1"/>
          <p:nvPr/>
        </p:nvSpPr>
        <p:spPr>
          <a:xfrm>
            <a:off x="8534399" y="4423386"/>
            <a:ext cx="2812447" cy="430887"/>
          </a:xfrm>
          <a:prstGeom prst="rect">
            <a:avLst/>
          </a:prstGeom>
          <a:noFill/>
        </p:spPr>
        <p:txBody>
          <a:bodyPr wrap="square" rtlCol="0">
            <a:spAutoFit/>
          </a:bodyPr>
          <a:lstStyle/>
          <a:p>
            <a:r>
              <a:rPr lang="en-GB" sz="1100" dirty="0"/>
              <a:t>If there is a free station and there are no control hazards issue the instruction</a:t>
            </a:r>
          </a:p>
        </p:txBody>
      </p:sp>
      <p:sp>
        <p:nvSpPr>
          <p:cNvPr id="58" name="Rectangle 57">
            <a:extLst>
              <a:ext uri="{FF2B5EF4-FFF2-40B4-BE49-F238E27FC236}">
                <a16:creationId xmlns:a16="http://schemas.microsoft.com/office/drawing/2014/main" id="{F304859C-D535-420C-92F4-55EAD30E5632}"/>
              </a:ext>
            </a:extLst>
          </p:cNvPr>
          <p:cNvSpPr/>
          <p:nvPr/>
        </p:nvSpPr>
        <p:spPr>
          <a:xfrm>
            <a:off x="6842693" y="5882000"/>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Broadcast result registers to other stations</a:t>
            </a:r>
          </a:p>
        </p:txBody>
      </p:sp>
      <p:cxnSp>
        <p:nvCxnSpPr>
          <p:cNvPr id="29" name="Straight Arrow Connector 28">
            <a:extLst>
              <a:ext uri="{FF2B5EF4-FFF2-40B4-BE49-F238E27FC236}">
                <a16:creationId xmlns:a16="http://schemas.microsoft.com/office/drawing/2014/main" id="{8016E66B-1D47-48D6-B1CA-9C67283D1671}"/>
              </a:ext>
            </a:extLst>
          </p:cNvPr>
          <p:cNvCxnSpPr>
            <a:cxnSpLocks/>
            <a:stCxn id="7" idx="3"/>
            <a:endCxn id="58" idx="1"/>
          </p:cNvCxnSpPr>
          <p:nvPr/>
        </p:nvCxnSpPr>
        <p:spPr>
          <a:xfrm>
            <a:off x="5092862" y="5487074"/>
            <a:ext cx="1749831" cy="5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EE937FE-8136-46D0-8CAE-8AC661114FD0}"/>
              </a:ext>
            </a:extLst>
          </p:cNvPr>
          <p:cNvSpPr/>
          <p:nvPr/>
        </p:nvSpPr>
        <p:spPr>
          <a:xfrm>
            <a:off x="6842693" y="6355797"/>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1" name="Straight Arrow Connector 80">
            <a:extLst>
              <a:ext uri="{FF2B5EF4-FFF2-40B4-BE49-F238E27FC236}">
                <a16:creationId xmlns:a16="http://schemas.microsoft.com/office/drawing/2014/main" id="{7DE15CC5-B5CC-4BF8-9CC7-3237C03A5D8C}"/>
              </a:ext>
            </a:extLst>
          </p:cNvPr>
          <p:cNvCxnSpPr>
            <a:stCxn id="7" idx="3"/>
            <a:endCxn id="78" idx="1"/>
          </p:cNvCxnSpPr>
          <p:nvPr/>
        </p:nvCxnSpPr>
        <p:spPr>
          <a:xfrm>
            <a:off x="5092862" y="5487074"/>
            <a:ext cx="1749831" cy="10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40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1198</Words>
  <Application>Microsoft Office PowerPoint</Application>
  <PresentationFormat>Widescreen</PresentationFormat>
  <Paragraphs>177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Consolas</vt:lpstr>
      <vt:lpstr>Office Theme</vt:lpstr>
      <vt:lpstr>Processor Assignment</vt:lpstr>
      <vt:lpstr>The Instruction Set</vt:lpstr>
      <vt:lpstr>The Programs - Toolchain</vt:lpstr>
      <vt:lpstr>The Programs – Binaries &amp; Memory</vt:lpstr>
      <vt:lpstr>Scalar Simulator</vt:lpstr>
      <vt:lpstr>Pipelined Simulator</vt:lpstr>
      <vt:lpstr>Pipelined Simulator</vt:lpstr>
      <vt:lpstr>Out of Order Simulator</vt:lpstr>
      <vt:lpstr>Out of Order Simulator</vt:lpstr>
      <vt:lpstr>Experiments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Assignment</dc:title>
  <dc:creator>Jacob Halsey</dc:creator>
  <cp:lastModifiedBy>Jacob Halsey</cp:lastModifiedBy>
  <cp:revision>28</cp:revision>
  <dcterms:created xsi:type="dcterms:W3CDTF">2021-04-19T18:12:54Z</dcterms:created>
  <dcterms:modified xsi:type="dcterms:W3CDTF">2021-04-19T22:07:51Z</dcterms:modified>
</cp:coreProperties>
</file>