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46" r:id="rId1"/>
  </p:sld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073"/>
    <p:restoredTop sz="96327"/>
  </p:normalViewPr>
  <p:slideViewPr>
    <p:cSldViewPr snapToGrid="0" snapToObjects="1">
      <p:cViewPr varScale="1">
        <p:scale>
          <a:sx n="69" d="100"/>
          <a:sy n="69" d="100"/>
        </p:scale>
        <p:origin x="216" y="2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85DF-B6B0-184A-A5F3-5BF39C9F56C5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AF2AA-20B7-CE43-BAC9-77286E98B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56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85DF-B6B0-184A-A5F3-5BF39C9F56C5}" type="datetimeFigureOut">
              <a:rPr lang="en-US" smtClean="0"/>
              <a:t>2/2/21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AF2AA-20B7-CE43-BAC9-77286E98B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82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85DF-B6B0-184A-A5F3-5BF39C9F56C5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AF2AA-20B7-CE43-BAC9-77286E98B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49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85DF-B6B0-184A-A5F3-5BF39C9F56C5}" type="datetimeFigureOut">
              <a:rPr lang="en-US" smtClean="0"/>
              <a:t>2/2/21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AF2AA-20B7-CE43-BAC9-77286E98B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56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85DF-B6B0-184A-A5F3-5BF39C9F56C5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AF2AA-20B7-CE43-BAC9-77286E98B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771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85DF-B6B0-184A-A5F3-5BF39C9F56C5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AF2AA-20B7-CE43-BAC9-77286E98B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19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85DF-B6B0-184A-A5F3-5BF39C9F56C5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AF2AA-20B7-CE43-BAC9-77286E98B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68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85DF-B6B0-184A-A5F3-5BF39C9F56C5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AF2AA-20B7-CE43-BAC9-77286E98B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325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85DF-B6B0-184A-A5F3-5BF39C9F56C5}" type="datetimeFigureOut">
              <a:rPr lang="en-US" smtClean="0"/>
              <a:t>2/2/21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AF2AA-20B7-CE43-BAC9-77286E98B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0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85DF-B6B0-184A-A5F3-5BF39C9F56C5}" type="datetimeFigureOut">
              <a:rPr lang="en-US" smtClean="0"/>
              <a:t>2/2/21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AF2AA-20B7-CE43-BAC9-77286E98B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48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85DF-B6B0-184A-A5F3-5BF39C9F56C5}" type="datetimeFigureOut">
              <a:rPr lang="en-US" smtClean="0"/>
              <a:t>2/2/21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AF2AA-20B7-CE43-BAC9-77286E98B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516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85DF-B6B0-184A-A5F3-5BF39C9F56C5}" type="datetimeFigureOut">
              <a:rPr lang="en-US" smtClean="0"/>
              <a:t>2/2/21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AF2AA-20B7-CE43-BAC9-77286E98B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53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85DF-B6B0-184A-A5F3-5BF39C9F56C5}" type="datetimeFigureOut">
              <a:rPr lang="en-US" smtClean="0"/>
              <a:t>2/2/21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AF2AA-20B7-CE43-BAC9-77286E98B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2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93B85DF-B6B0-184A-A5F3-5BF39C9F56C5}" type="datetimeFigureOut">
              <a:rPr lang="en-US" smtClean="0"/>
              <a:t>2/2/21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A91AF2AA-20B7-CE43-BAC9-77286E98B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056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93B85DF-B6B0-184A-A5F3-5BF39C9F56C5}" type="datetimeFigureOut">
              <a:rPr lang="en-US" smtClean="0"/>
              <a:t>2/2/21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A91AF2AA-20B7-CE43-BAC9-77286E98B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13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47" r:id="rId1"/>
    <p:sldLayoutId id="2147484148" r:id="rId2"/>
    <p:sldLayoutId id="2147484149" r:id="rId3"/>
    <p:sldLayoutId id="2147484150" r:id="rId4"/>
    <p:sldLayoutId id="2147484151" r:id="rId5"/>
    <p:sldLayoutId id="2147484152" r:id="rId6"/>
    <p:sldLayoutId id="2147484153" r:id="rId7"/>
    <p:sldLayoutId id="2147484154" r:id="rId8"/>
    <p:sldLayoutId id="2147484155" r:id="rId9"/>
    <p:sldLayoutId id="2147484156" r:id="rId10"/>
    <p:sldLayoutId id="2147484157" r:id="rId11"/>
    <p:sldLayoutId id="2147484158" r:id="rId12"/>
    <p:sldLayoutId id="2147484159" r:id="rId13"/>
    <p:sldLayoutId id="2147484160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1DCC7BA-3740-47E1-91B9-626938139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4CEFA49-6B2F-4FE6-B6AF-31D49E68C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40086" y="40084"/>
            <a:ext cx="6858002" cy="6777832"/>
          </a:xfrm>
          <a:custGeom>
            <a:avLst/>
            <a:gdLst>
              <a:gd name="connsiteX0" fmla="*/ 6858001 w 6858002"/>
              <a:gd name="connsiteY0" fmla="*/ 4666984 h 6777832"/>
              <a:gd name="connsiteX1" fmla="*/ 3829243 w 6858002"/>
              <a:gd name="connsiteY1" fmla="*/ 6654602 h 6777832"/>
              <a:gd name="connsiteX2" fmla="*/ 3827370 w 6858002"/>
              <a:gd name="connsiteY2" fmla="*/ 6656146 h 6777832"/>
              <a:gd name="connsiteX3" fmla="*/ 3824584 w 6858002"/>
              <a:gd name="connsiteY3" fmla="*/ 6657658 h 6777832"/>
              <a:gd name="connsiteX4" fmla="*/ 3798694 w 6858002"/>
              <a:gd name="connsiteY4" fmla="*/ 6674649 h 6777832"/>
              <a:gd name="connsiteX5" fmla="*/ 3785012 w 6858002"/>
              <a:gd name="connsiteY5" fmla="*/ 6679138 h 6777832"/>
              <a:gd name="connsiteX6" fmla="*/ 3706340 w 6858002"/>
              <a:gd name="connsiteY6" fmla="*/ 6721839 h 6777832"/>
              <a:gd name="connsiteX7" fmla="*/ 3428999 w 6858002"/>
              <a:gd name="connsiteY7" fmla="*/ 6777832 h 6777832"/>
              <a:gd name="connsiteX8" fmla="*/ 3151659 w 6858002"/>
              <a:gd name="connsiteY8" fmla="*/ 6721839 h 6777832"/>
              <a:gd name="connsiteX9" fmla="*/ 3072997 w 6858002"/>
              <a:gd name="connsiteY9" fmla="*/ 6679143 h 6777832"/>
              <a:gd name="connsiteX10" fmla="*/ 3059299 w 6858002"/>
              <a:gd name="connsiteY10" fmla="*/ 6674649 h 6777832"/>
              <a:gd name="connsiteX11" fmla="*/ 3033384 w 6858002"/>
              <a:gd name="connsiteY11" fmla="*/ 6657642 h 6777832"/>
              <a:gd name="connsiteX12" fmla="*/ 3030628 w 6858002"/>
              <a:gd name="connsiteY12" fmla="*/ 6656146 h 6777832"/>
              <a:gd name="connsiteX13" fmla="*/ 3028776 w 6858002"/>
              <a:gd name="connsiteY13" fmla="*/ 6654618 h 6777832"/>
              <a:gd name="connsiteX14" fmla="*/ 1 w 6858002"/>
              <a:gd name="connsiteY14" fmla="*/ 4666984 h 6777832"/>
              <a:gd name="connsiteX15" fmla="*/ 6858002 w 6858002"/>
              <a:gd name="connsiteY15" fmla="*/ 0 h 6777832"/>
              <a:gd name="connsiteX16" fmla="*/ 6858002 w 6858002"/>
              <a:gd name="connsiteY16" fmla="*/ 1570616 h 6777832"/>
              <a:gd name="connsiteX17" fmla="*/ 6858001 w 6858002"/>
              <a:gd name="connsiteY17" fmla="*/ 1570616 h 6777832"/>
              <a:gd name="connsiteX18" fmla="*/ 6858001 w 6858002"/>
              <a:gd name="connsiteY18" fmla="*/ 4666983 h 6777832"/>
              <a:gd name="connsiteX19" fmla="*/ 0 w 6858002"/>
              <a:gd name="connsiteY19" fmla="*/ 4666983 h 6777832"/>
              <a:gd name="connsiteX20" fmla="*/ 0 w 6858002"/>
              <a:gd name="connsiteY20" fmla="*/ 595217 h 6777832"/>
              <a:gd name="connsiteX21" fmla="*/ 1 w 6858002"/>
              <a:gd name="connsiteY21" fmla="*/ 595217 h 6777832"/>
              <a:gd name="connsiteX22" fmla="*/ 1 w 6858002"/>
              <a:gd name="connsiteY22" fmla="*/ 0 h 67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58002" h="6777832">
                <a:moveTo>
                  <a:pt x="6858001" y="4666984"/>
                </a:moveTo>
                <a:lnTo>
                  <a:pt x="3829243" y="6654602"/>
                </a:lnTo>
                <a:lnTo>
                  <a:pt x="3827370" y="6656146"/>
                </a:lnTo>
                <a:lnTo>
                  <a:pt x="3824584" y="6657658"/>
                </a:lnTo>
                <a:lnTo>
                  <a:pt x="3798694" y="6674649"/>
                </a:lnTo>
                <a:lnTo>
                  <a:pt x="3785012" y="6679138"/>
                </a:lnTo>
                <a:lnTo>
                  <a:pt x="3706340" y="6721839"/>
                </a:lnTo>
                <a:cubicBezTo>
                  <a:pt x="3621097" y="6757894"/>
                  <a:pt x="3527376" y="6777832"/>
                  <a:pt x="3428999" y="6777832"/>
                </a:cubicBezTo>
                <a:cubicBezTo>
                  <a:pt x="3330622" y="6777832"/>
                  <a:pt x="3236902" y="6757894"/>
                  <a:pt x="3151659" y="6721839"/>
                </a:cubicBezTo>
                <a:lnTo>
                  <a:pt x="3072997" y="6679143"/>
                </a:lnTo>
                <a:lnTo>
                  <a:pt x="3059299" y="6674649"/>
                </a:lnTo>
                <a:lnTo>
                  <a:pt x="3033384" y="6657642"/>
                </a:lnTo>
                <a:lnTo>
                  <a:pt x="3030628" y="6656146"/>
                </a:lnTo>
                <a:lnTo>
                  <a:pt x="3028776" y="6654618"/>
                </a:lnTo>
                <a:lnTo>
                  <a:pt x="1" y="4666984"/>
                </a:lnTo>
                <a:close/>
                <a:moveTo>
                  <a:pt x="6858002" y="0"/>
                </a:moveTo>
                <a:lnTo>
                  <a:pt x="6858002" y="1570616"/>
                </a:lnTo>
                <a:lnTo>
                  <a:pt x="6858001" y="1570616"/>
                </a:lnTo>
                <a:lnTo>
                  <a:pt x="6858001" y="4666983"/>
                </a:lnTo>
                <a:lnTo>
                  <a:pt x="0" y="4666983"/>
                </a:lnTo>
                <a:lnTo>
                  <a:pt x="0" y="595217"/>
                </a:lnTo>
                <a:lnTo>
                  <a:pt x="1" y="595217"/>
                </a:lnTo>
                <a:lnTo>
                  <a:pt x="1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A6D24D-35C5-0D4F-B378-9A38260134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514" y="947607"/>
            <a:ext cx="4389427" cy="4962786"/>
          </a:xfrm>
        </p:spPr>
        <p:txBody>
          <a:bodyPr anchor="ctr">
            <a:normAutofit/>
          </a:bodyPr>
          <a:lstStyle/>
          <a:p>
            <a:r>
              <a:rPr lang="en-US"/>
              <a:t>Counter and Prevention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8D7720-38AF-AA4B-B939-829118C590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9345" y="947607"/>
            <a:ext cx="4152655" cy="4962785"/>
          </a:xfrm>
          <a:effectLst/>
        </p:spPr>
        <p:txBody>
          <a:bodyPr anchor="ctr">
            <a:normAutofit/>
          </a:bodyPr>
          <a:lstStyle/>
          <a:p>
            <a:r>
              <a:rPr lang="en-US" sz="2800"/>
              <a:t>By Kyle, Jacob and Abdul </a:t>
            </a:r>
          </a:p>
          <a:p>
            <a:r>
              <a:rPr lang="en-US" sz="2800"/>
              <a:t>CSU CS Seniors</a:t>
            </a:r>
          </a:p>
        </p:txBody>
      </p:sp>
    </p:spTree>
    <p:extLst>
      <p:ext uri="{BB962C8B-B14F-4D97-AF65-F5344CB8AC3E}">
        <p14:creationId xmlns:p14="http://schemas.microsoft.com/office/powerpoint/2010/main" val="885959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760F6-4BB5-3940-B989-9ED3B4D2C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Countermeasures - Prevention &amp; Mitigation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D2BAE-A780-D04D-95C1-662CEA69D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Provenance</a:t>
            </a:r>
          </a:p>
          <a:p>
            <a:pPr lvl="1"/>
            <a:r>
              <a:rPr lang="en-US" dirty="0"/>
              <a:t>Multimedia origins should be tracked through distributed ledgers and blockchain networks</a:t>
            </a:r>
          </a:p>
          <a:p>
            <a:pPr lvl="1"/>
            <a:r>
              <a:rPr lang="en-US" dirty="0"/>
              <a:t>Content should be ranked by participants and AI</a:t>
            </a:r>
          </a:p>
          <a:p>
            <a:pPr lvl="1"/>
            <a:r>
              <a:rPr lang="en-US" dirty="0"/>
              <a:t>Content should be authenticated and managed as a global file system</a:t>
            </a:r>
          </a:p>
          <a:p>
            <a:r>
              <a:rPr lang="en-US" dirty="0"/>
              <a:t>Counter Attacks</a:t>
            </a:r>
          </a:p>
          <a:p>
            <a:pPr lvl="1"/>
            <a:r>
              <a:rPr lang="en-US" dirty="0"/>
              <a:t>Adversarial machine learning can be used to disrupt and corrupt </a:t>
            </a:r>
            <a:r>
              <a:rPr lang="en-US" dirty="0" err="1"/>
              <a:t>deepfake</a:t>
            </a:r>
            <a:r>
              <a:rPr lang="en-US" dirty="0"/>
              <a:t> networks</a:t>
            </a:r>
          </a:p>
          <a:p>
            <a:pPr lvl="2"/>
            <a:r>
              <a:rPr lang="en-US" dirty="0"/>
              <a:t>Adversarial noise being added to </a:t>
            </a:r>
            <a:r>
              <a:rPr lang="en-US" dirty="0" err="1"/>
              <a:t>deepfake</a:t>
            </a:r>
            <a:r>
              <a:rPr lang="en-US" dirty="0"/>
              <a:t> network inputs to prevent face detection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460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2C4CA-BEF5-A048-84DC-0748B39E9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F1780-F968-0445-8994-BD59F8E77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Yisroel Mirsky and </a:t>
            </a:r>
            <a:r>
              <a:rPr lang="en-US" dirty="0" err="1"/>
              <a:t>Wenke</a:t>
            </a:r>
            <a:r>
              <a:rPr lang="en-US" dirty="0"/>
              <a:t> Lee. 2021. The Creation and Detection of </a:t>
            </a:r>
            <a:r>
              <a:rPr lang="en-US" dirty="0" err="1"/>
              <a:t>Deepfakes</a:t>
            </a:r>
            <a:r>
              <a:rPr lang="en-US" dirty="0"/>
              <a:t>: A Survey. &lt;</a:t>
            </a:r>
            <a:r>
              <a:rPr lang="en-US" dirty="0" err="1"/>
              <a:t>i</a:t>
            </a:r>
            <a:r>
              <a:rPr lang="en-US" dirty="0"/>
              <a:t>&gt;ACM </a:t>
            </a:r>
            <a:r>
              <a:rPr lang="en-US" dirty="0" err="1"/>
              <a:t>Comput</a:t>
            </a:r>
            <a:r>
              <a:rPr lang="en-US" dirty="0"/>
              <a:t>. </a:t>
            </a:r>
            <a:r>
              <a:rPr lang="en-US" dirty="0" err="1"/>
              <a:t>Surv</a:t>
            </a:r>
            <a:r>
              <a:rPr lang="en-US" dirty="0"/>
              <a:t>.&lt;/</a:t>
            </a:r>
            <a:r>
              <a:rPr lang="en-US" dirty="0" err="1"/>
              <a:t>i</a:t>
            </a:r>
            <a:r>
              <a:rPr lang="en-US" dirty="0"/>
              <a:t>&gt; 54, 1, Article 7 (January 2021), 41 pages. </a:t>
            </a:r>
            <a:r>
              <a:rPr lang="en-US" dirty="0" err="1"/>
              <a:t>DOI:https</a:t>
            </a:r>
            <a:r>
              <a:rPr lang="en-US" dirty="0"/>
              <a:t>://</a:t>
            </a:r>
            <a:r>
              <a:rPr lang="en-US" dirty="0" err="1"/>
              <a:t>doi-org.proxy.ulib.csuohio.edu</a:t>
            </a:r>
            <a:r>
              <a:rPr lang="en-US" dirty="0"/>
              <a:t>/10.1145/3425780</a:t>
            </a:r>
          </a:p>
        </p:txBody>
      </p:sp>
    </p:spTree>
    <p:extLst>
      <p:ext uri="{BB962C8B-B14F-4D97-AF65-F5344CB8AC3E}">
        <p14:creationId xmlns:p14="http://schemas.microsoft.com/office/powerpoint/2010/main" val="2998461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A8CA8-162E-7640-9D77-012B2EB40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 Measures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7BF9E-BF69-864E-9C45-EE07A9B8E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Detection</a:t>
            </a:r>
          </a:p>
          <a:p>
            <a:r>
              <a:rPr lang="en-US" dirty="0"/>
              <a:t>Prevention and Mitigation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385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53EBD-63EF-6545-AE86-ADBE35942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Countermeasures - Artifact-Specific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2166F-554D-384D-9D1F-3FE3C1215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Deepfakes</a:t>
            </a:r>
            <a:r>
              <a:rPr lang="en-US" dirty="0"/>
              <a:t> will often leave behind artifacts</a:t>
            </a:r>
          </a:p>
          <a:p>
            <a:r>
              <a:rPr lang="en-US" dirty="0"/>
              <a:t>Often subtle to humans</a:t>
            </a:r>
          </a:p>
          <a:p>
            <a:r>
              <a:rPr lang="en-US" dirty="0"/>
              <a:t>Easily detectable with machine learning and forensic analysis</a:t>
            </a:r>
          </a:p>
          <a:p>
            <a:r>
              <a:rPr lang="en-US" dirty="0"/>
              <a:t>7 types of artifacts</a:t>
            </a:r>
          </a:p>
          <a:p>
            <a:pPr marL="0" indent="0">
              <a:buNone/>
            </a:pPr>
            <a:r>
              <a:rPr lang="en-US" dirty="0"/>
              <a:t>- 3 spatial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Blending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environment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forensics</a:t>
            </a:r>
          </a:p>
          <a:p>
            <a:r>
              <a:rPr lang="en-US" dirty="0"/>
              <a:t>4 temporal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Behavior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physiology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synchronization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coherence</a:t>
            </a:r>
          </a:p>
        </p:txBody>
      </p:sp>
    </p:spTree>
    <p:extLst>
      <p:ext uri="{BB962C8B-B14F-4D97-AF65-F5344CB8AC3E}">
        <p14:creationId xmlns:p14="http://schemas.microsoft.com/office/powerpoint/2010/main" val="1836059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AFA87-DB80-6348-B422-91E9C0CB2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Countermeasures - Artifact-Specific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3ADEA-743D-6940-ABE5-8CE8C5494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Blending</a:t>
            </a:r>
          </a:p>
          <a:p>
            <a:pPr lvl="1">
              <a:buFontTx/>
              <a:buChar char="-"/>
            </a:pPr>
            <a:r>
              <a:rPr lang="en-US" dirty="0"/>
              <a:t>Artifacts appear where generated content is blended back into the source</a:t>
            </a:r>
          </a:p>
          <a:p>
            <a:pPr lvl="1">
              <a:buFontTx/>
              <a:buChar char="-"/>
            </a:pPr>
            <a:r>
              <a:rPr lang="en-US" dirty="0"/>
              <a:t>Edge detectors, quality measures, and frequency analyses can help emphasize artifacts to the learner</a:t>
            </a:r>
          </a:p>
          <a:p>
            <a:r>
              <a:rPr lang="en-US" dirty="0"/>
              <a:t>Environment</a:t>
            </a:r>
          </a:p>
          <a:p>
            <a:pPr marL="457200" lvl="1" indent="0">
              <a:buNone/>
            </a:pPr>
            <a:r>
              <a:rPr lang="en-US" dirty="0"/>
              <a:t>- Incongruence between a face and its environment can indicate a fake</a:t>
            </a:r>
          </a:p>
          <a:p>
            <a:pPr marL="457200" lvl="1" indent="0">
              <a:buNone/>
            </a:pPr>
            <a:r>
              <a:rPr lang="en-US" dirty="0"/>
              <a:t>- Lighting, fidelity variance,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49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CC6EA-945D-1B4D-B5F5-265C5A818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Countermeasures - Artifact-Specific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72C56-96F7-F145-AC0A-91A4D6868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Forensics</a:t>
            </a:r>
            <a:endParaRPr lang="en-US" b="0" dirty="0">
              <a:effectLst/>
            </a:endParaRPr>
          </a:p>
          <a:p>
            <a:pPr lvl="1" fontAlgn="base"/>
            <a:r>
              <a:rPr lang="en-US" dirty="0"/>
              <a:t>Certain models will tend to leave subtle “fingerprints” behind</a:t>
            </a:r>
          </a:p>
          <a:p>
            <a:pPr lvl="2" fontAlgn="base"/>
            <a:r>
              <a:rPr lang="en-US" dirty="0"/>
              <a:t>Subtle features and patterns</a:t>
            </a:r>
          </a:p>
          <a:p>
            <a:pPr lvl="1" fontAlgn="base"/>
            <a:r>
              <a:rPr lang="en-US" dirty="0"/>
              <a:t>Learning these makes them detectable</a:t>
            </a:r>
          </a:p>
          <a:p>
            <a:r>
              <a:rPr lang="en-US" dirty="0"/>
              <a:t>Behavior</a:t>
            </a:r>
            <a:endParaRPr lang="en-US" b="0" dirty="0">
              <a:effectLst/>
            </a:endParaRPr>
          </a:p>
          <a:p>
            <a:pPr lvl="1" fontAlgn="base"/>
            <a:r>
              <a:rPr lang="en-US" dirty="0"/>
              <a:t>Certain people have certain mannerisms</a:t>
            </a:r>
          </a:p>
          <a:p>
            <a:pPr lvl="1" fontAlgn="base"/>
            <a:r>
              <a:rPr lang="en-US" dirty="0"/>
              <a:t>Learning the mannerisms allows for detection of when they aren’t being followed, which could be a sign of a </a:t>
            </a:r>
            <a:r>
              <a:rPr lang="en-US" dirty="0" err="1"/>
              <a:t>deepfake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606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083C2-C0AD-5D4F-B5A0-0E8DE7E02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Countermeasures - Artifact-Specific Detection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5BBB9-6537-154A-8CEC-FC56CA225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Physiology</a:t>
            </a:r>
          </a:p>
          <a:p>
            <a:pPr lvl="1"/>
            <a:r>
              <a:rPr lang="en-US" dirty="0"/>
              <a:t>Generated content can lack physiological signals</a:t>
            </a:r>
          </a:p>
          <a:p>
            <a:pPr lvl="2"/>
            <a:r>
              <a:rPr lang="en-US" dirty="0"/>
              <a:t>Irregular/inconsistent heart rate, blinking, breathing</a:t>
            </a:r>
          </a:p>
          <a:p>
            <a:r>
              <a:rPr lang="en-US" dirty="0"/>
              <a:t>Synchronization</a:t>
            </a:r>
          </a:p>
          <a:p>
            <a:pPr lvl="1"/>
            <a:r>
              <a:rPr lang="en-US" dirty="0"/>
              <a:t>Inconsistencies between audio and video can indicate a </a:t>
            </a:r>
            <a:r>
              <a:rPr lang="en-US" dirty="0" err="1"/>
              <a:t>deepfake</a:t>
            </a:r>
            <a:endParaRPr lang="en-US" dirty="0"/>
          </a:p>
          <a:p>
            <a:pPr lvl="2"/>
            <a:r>
              <a:rPr lang="en-US" dirty="0"/>
              <a:t>Mouth shapes (visemes) don’t match what would be expected for a spoken sound</a:t>
            </a:r>
          </a:p>
          <a:p>
            <a:pPr lvl="2"/>
            <a:r>
              <a:rPr lang="en-US" dirty="0" err="1"/>
              <a:t>Deepfakes</a:t>
            </a:r>
            <a:r>
              <a:rPr lang="en-US" dirty="0"/>
              <a:t> tend to struggle generating closed-mouth sound (B, P, M) visemes accurately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190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2B3D7-4FAC-4345-84E0-E480D40DC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Countermeasures - Artifact-Specific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D4AF9-F099-274B-99FD-46F0E7664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Coherence</a:t>
            </a:r>
            <a:endParaRPr lang="en-US" b="0" dirty="0">
              <a:effectLst/>
            </a:endParaRPr>
          </a:p>
          <a:p>
            <a:pPr lvl="1" fontAlgn="base"/>
            <a:r>
              <a:rPr lang="en-US" dirty="0"/>
              <a:t>Faked frames for videos are often generated without the context of any previous or future frames</a:t>
            </a:r>
          </a:p>
          <a:p>
            <a:pPr lvl="1" fontAlgn="base"/>
            <a:r>
              <a:rPr lang="en-US" dirty="0"/>
              <a:t>Can lead to inconsistencies like jittering and flickering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001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554FC-E673-2248-A4B7-CD20D211A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Countermeasures - Undirected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BDF2B-4D15-5741-8E27-A56A4615C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Classification</a:t>
            </a:r>
          </a:p>
          <a:p>
            <a:pPr lvl="1"/>
            <a:r>
              <a:rPr lang="en-US" dirty="0"/>
              <a:t>Deep neural networks found to generally outperform traditional image forensic tools on compressed imagery</a:t>
            </a:r>
          </a:p>
          <a:p>
            <a:pPr lvl="1"/>
            <a:r>
              <a:rPr lang="en-US" dirty="0"/>
              <a:t>Standard CNN architectures shown to be able to effectively detect </a:t>
            </a:r>
            <a:r>
              <a:rPr lang="en-US" dirty="0" err="1"/>
              <a:t>deepfake</a:t>
            </a:r>
            <a:r>
              <a:rPr lang="en-US" dirty="0"/>
              <a:t> videos</a:t>
            </a:r>
          </a:p>
          <a:p>
            <a:pPr lvl="1"/>
            <a:r>
              <a:rPr lang="en-US" dirty="0"/>
              <a:t>Can be modified to:</a:t>
            </a:r>
          </a:p>
          <a:p>
            <a:pPr lvl="2"/>
            <a:r>
              <a:rPr lang="en-US" dirty="0"/>
              <a:t>Store and consider the contents of previously seen faces</a:t>
            </a:r>
          </a:p>
          <a:p>
            <a:pPr lvl="2"/>
            <a:r>
              <a:rPr lang="en-US" dirty="0"/>
              <a:t>Work in tandem with other CNNs to create more robust predictions</a:t>
            </a:r>
          </a:p>
          <a:p>
            <a:pPr lvl="2"/>
            <a:r>
              <a:rPr lang="en-US" dirty="0"/>
              <a:t>Analyze multiple video frames at once</a:t>
            </a:r>
          </a:p>
          <a:p>
            <a:pPr lvl="1"/>
            <a:r>
              <a:rPr lang="en-US" dirty="0"/>
              <a:t>Generally problematic, since adversarial machine learning can be used to avoid detection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442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638C8-C5EB-0241-B76E-276046D0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Countermeasures - Undirected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F6E94-B08D-174E-B53A-821577F89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Anomaly Detection</a:t>
            </a:r>
          </a:p>
          <a:p>
            <a:pPr lvl="1"/>
            <a:r>
              <a:rPr lang="en-US" dirty="0"/>
              <a:t>Trained on normal data to detect outliers</a:t>
            </a:r>
          </a:p>
          <a:p>
            <a:pPr lvl="1"/>
            <a:r>
              <a:rPr lang="en-US" dirty="0"/>
              <a:t>Allows for better generalization to unknown </a:t>
            </a:r>
            <a:r>
              <a:rPr lang="en-US" dirty="0" err="1"/>
              <a:t>deepfake</a:t>
            </a:r>
            <a:r>
              <a:rPr lang="en-US" dirty="0"/>
              <a:t> creation methods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9540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{25CD748A-540C-8C4D-93C0-69EACFFAA1CB}tf10001121</Template>
  <TotalTime>2635</TotalTime>
  <Words>469</Words>
  <Application>Microsoft Macintosh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Century Gothic</vt:lpstr>
      <vt:lpstr>Wingdings 2</vt:lpstr>
      <vt:lpstr>Quotable</vt:lpstr>
      <vt:lpstr>Counter and Prevention </vt:lpstr>
      <vt:lpstr>Counter Measures </vt:lpstr>
      <vt:lpstr>Countermeasures - Artifact-Specific Detection</vt:lpstr>
      <vt:lpstr>Countermeasures - Artifact-Specific Detection</vt:lpstr>
      <vt:lpstr>Countermeasures - Artifact-Specific Detection</vt:lpstr>
      <vt:lpstr>Countermeasures - Artifact-Specific Detection </vt:lpstr>
      <vt:lpstr>Countermeasures - Artifact-Specific Detection</vt:lpstr>
      <vt:lpstr>Countermeasures - Undirected Detection</vt:lpstr>
      <vt:lpstr>Countermeasures - Undirected Detection</vt:lpstr>
      <vt:lpstr>Countermeasures - Prevention &amp; Mitigation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Counter and Prevention </dc:title>
  <dc:creator>Kyle E Corcoran</dc:creator>
  <cp:lastModifiedBy>Kyle E Corcoran</cp:lastModifiedBy>
  <cp:revision>8</cp:revision>
  <dcterms:created xsi:type="dcterms:W3CDTF">2021-02-02T18:40:41Z</dcterms:created>
  <dcterms:modified xsi:type="dcterms:W3CDTF">2021-02-04T14:35:53Z</dcterms:modified>
</cp:coreProperties>
</file>