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578AA26-D813-4194-900F-B3E3C51D63D0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4F9882B-3418-455F-8300-E2F5E4E16E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Beneford’s</a:t>
            </a:r>
            <a:r>
              <a:rPr lang="en-US" dirty="0" smtClean="0"/>
              <a:t> Law to Stock Market Prices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Number?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2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 of the Samples Taken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20047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2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New Question 1 : Do the leading digits of Small Cap US stocks (represented by the Russell 2000) conform to Bedford's Law?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Answer: Yes, distributions of leading digits from increasingly larger samples of the Russell 2000 fit </a:t>
            </a:r>
            <a:r>
              <a:rPr lang="en-US" dirty="0" err="1" smtClean="0"/>
              <a:t>Benford’s</a:t>
            </a:r>
            <a:r>
              <a:rPr lang="en-US" dirty="0" smtClean="0"/>
              <a:t> distribution with increasing accuracy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Now on to Question 2 : What can be done with this new information?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 slightly Changed and Slightly Answered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can unusual returns be made given the knowledge that Small  Cap US stocks follow </a:t>
            </a:r>
            <a:r>
              <a:rPr lang="en-US" dirty="0" err="1" smtClean="0"/>
              <a:t>Benford’s</a:t>
            </a:r>
            <a:r>
              <a:rPr lang="en-US" dirty="0" smtClean="0"/>
              <a:t> </a:t>
            </a:r>
            <a:r>
              <a:rPr lang="en-US" dirty="0" smtClean="0"/>
              <a:t>Law?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do we know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Returns are made by buying low and selling high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Stock prices are dynamic and will change over time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Each leading digit has 3 options : Go up, Go down, or Stay the Same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At each point in time, the distribution of US Small Cap Stock Leading Digits should conform to </a:t>
            </a:r>
            <a:r>
              <a:rPr lang="en-US" dirty="0" err="1" smtClean="0"/>
              <a:t>Benfords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 question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</a:t>
                </a:r>
                <a:r>
                  <a:rPr lang="en-US" dirty="0" err="1" smtClean="0"/>
                  <a:t>Benford’s</a:t>
                </a:r>
                <a:r>
                  <a:rPr lang="en-US" dirty="0" smtClean="0"/>
                  <a:t> Law Distribution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Now if a Stock has a leading digit 1, it can turn into a 2, regress back into a 9, or stay a 1.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What is the Probability of any stock having a leading digit 1,2, or 9?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0.301+0.176+0.046=0.523</m:t>
                    </m:r>
                  </m:oMath>
                </a14:m>
                <a:endParaRPr lang="en-US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the Chance of a 1 remaining a 1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0.301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0.523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=0.5755</m:t>
                    </m:r>
                  </m:oMath>
                </a14:m>
                <a:endParaRPr lang="en-US" b="0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212" t="-761" r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 2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28" y="2270767"/>
            <a:ext cx="4005419" cy="3505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31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90598728"/>
              </p:ext>
            </p:extLst>
          </p:nvPr>
        </p:nvGraphicFramePr>
        <p:xfrm>
          <a:off x="457200" y="2020888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Leading Digit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0.4422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0.7563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56997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sample of the entire Russell 2000 was taken on September 4, 2013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</a:t>
            </a:r>
            <a:r>
              <a:rPr lang="en-US" dirty="0" smtClean="0"/>
              <a:t> Next Step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0855"/>
            <a:ext cx="834614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924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Markov Chains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Following the 9’s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0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 Stochastic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probability of any particular future behavior, when the current state of the process is known, is not altered by additional knowledge concerning its past behavior (</a:t>
            </a:r>
            <a:r>
              <a:rPr lang="en-US" dirty="0" err="1" smtClean="0"/>
              <a:t>Pinsky</a:t>
            </a:r>
            <a:r>
              <a:rPr lang="en-US" dirty="0" smtClean="0"/>
              <a:t> and </a:t>
            </a:r>
            <a:r>
              <a:rPr lang="en-US" dirty="0" err="1" smtClean="0"/>
              <a:t>Karlin</a:t>
            </a:r>
            <a:r>
              <a:rPr lang="en-US" dirty="0" smtClean="0"/>
              <a:t> 2011)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Each leading digit is a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only knowledge that matters to predict a future state (the next leading digit) is knowledge of the current state (the current leading digit).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discreet time Markov chains and Markov Matrixes at 5, 15, and 30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See how leading digits change over time and how long it takes 9 to change into 1s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</a:t>
            </a:r>
            <a:r>
              <a:rPr lang="en-US" dirty="0" err="1" smtClean="0"/>
              <a:t>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6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2020824"/>
                <a:ext cx="4343399" cy="4005072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First Digit Law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Discovered by Simon Newcomb in 1881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Based of the logarithmic distances between numbers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𝑙𝑜𝑔</m:t>
                    </m:r>
                    <m:r>
                      <a:rPr lang="en-US" b="0" i="1" baseline="-25000" smtClean="0">
                        <a:latin typeface="Cambria Math"/>
                      </a:rPr>
                      <m:t>10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𝑙𝑜𝑔</m:t>
                    </m:r>
                    <m:r>
                      <a:rPr lang="en-US" b="0" i="1" baseline="-25000" smtClean="0">
                        <a:latin typeface="Cambria Math"/>
                      </a:rPr>
                      <m:t>10</m:t>
                    </m:r>
                    <m:r>
                      <a:rPr lang="en-US" b="0" i="1" smtClean="0">
                        <a:latin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Can be applied to any set of natural appearing numbers that have no cutoff (</a:t>
                </a:r>
                <a:r>
                  <a:rPr lang="en-US" dirty="0"/>
                  <a:t>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number of people on a plane) and span multiple magnitudes of 10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 1-1000 not 1-10)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2020824"/>
                <a:ext cx="4343399" cy="4005072"/>
              </a:xfrm>
              <a:blipFill rotWithShape="1">
                <a:blip r:embed="rId2"/>
                <a:stretch>
                  <a:fillRect l="-1124" t="-761"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Benford’s</a:t>
            </a:r>
            <a:r>
              <a:rPr lang="en-US" dirty="0" smtClean="0"/>
              <a:t> Law?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534" y="2209800"/>
            <a:ext cx="400261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4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Can be used in any US court to prove tampering with financial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Has been shown that one day returns of both the S&amp;P 500 and the Dow Jones industrial Average agree with </a:t>
            </a:r>
            <a:r>
              <a:rPr lang="en-US" dirty="0" err="1" smtClean="0"/>
              <a:t>Benford’s</a:t>
            </a:r>
            <a:r>
              <a:rPr lang="en-US" dirty="0" smtClean="0"/>
              <a:t> Law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Population totals, length of rivers, the Fibonacci sequence, election data, space used on a computer hard drive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benford’s</a:t>
            </a:r>
            <a:r>
              <a:rPr lang="en-US" dirty="0" smtClean="0"/>
              <a:t>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 the leading digits of the stocks in the US stock market conform to </a:t>
            </a:r>
            <a:r>
              <a:rPr lang="en-US" dirty="0" err="1" smtClean="0"/>
              <a:t>Benford’s</a:t>
            </a:r>
            <a:r>
              <a:rPr lang="en-US" dirty="0" smtClean="0"/>
              <a:t> Law?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Given that stocks in the US markets conform to </a:t>
            </a:r>
            <a:r>
              <a:rPr lang="en-US" dirty="0" err="1" smtClean="0"/>
              <a:t>Benford’s</a:t>
            </a:r>
            <a:r>
              <a:rPr lang="en-US" dirty="0" smtClean="0"/>
              <a:t> Law, can that information be used to achieve unusual returns?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To Be Answered?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whole US Stock market is too big and too difficult a population size to measure ( US Stock Market is a vague term, How does one get hold of a sampling </a:t>
            </a:r>
            <a:r>
              <a:rPr lang="en-US" dirty="0" smtClean="0"/>
              <a:t>frame?)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Solution: Limit the sampling frame to the prices of one index (DJ, S&amp;P 500, etc.)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Which index?  Started with S&amp;P 500.  Companies were too similar and prices did not have the range needed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Decided to focus on the Russell 2000</a:t>
            </a:r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Question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153399" cy="40050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Small Cap Companies ( 3 billion to 129 million)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More Price Variation ( good for both quicker changing first digits and greater range to stock prices)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Four Samples were taken on August 27, 28,29, and September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Samples conformed better and better to </a:t>
            </a:r>
            <a:r>
              <a:rPr lang="en-US" dirty="0" err="1" smtClean="0"/>
              <a:t>Benford’s</a:t>
            </a:r>
            <a:r>
              <a:rPr lang="en-US" dirty="0" smtClean="0"/>
              <a:t> Law as sample sizes increased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8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Distribution's of Samples Taken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8" y="2057401"/>
            <a:ext cx="849085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Distribution's of the Samples Taken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410806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Distribution's of the Samples Taken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54259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811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267</TotalTime>
  <Words>742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BlackTie</vt:lpstr>
      <vt:lpstr>What’s In a Number?</vt:lpstr>
      <vt:lpstr>What is Benford’s Law?</vt:lpstr>
      <vt:lpstr>Applications of benford’s law</vt:lpstr>
      <vt:lpstr>Question To Be Answered?</vt:lpstr>
      <vt:lpstr>Answering Question 1</vt:lpstr>
      <vt:lpstr>Russell 2000</vt:lpstr>
      <vt:lpstr>Distribution's of Samples Taken</vt:lpstr>
      <vt:lpstr>Distribution's of the Samples Taken</vt:lpstr>
      <vt:lpstr>Distribution's of the Samples Taken</vt:lpstr>
      <vt:lpstr>Distributions of the Samples Taken</vt:lpstr>
      <vt:lpstr>Question 1 slightly Changed and Slightly Answered</vt:lpstr>
      <vt:lpstr>Answering  question 2</vt:lpstr>
      <vt:lpstr>Answering Question 2</vt:lpstr>
      <vt:lpstr>Answering Question 2</vt:lpstr>
      <vt:lpstr>THe Next Step</vt:lpstr>
      <vt:lpstr>Two Approaches</vt:lpstr>
      <vt:lpstr>Markov CHains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Number?</dc:title>
  <dc:creator>jsmason</dc:creator>
  <cp:lastModifiedBy>jsmason</cp:lastModifiedBy>
  <cp:revision>15</cp:revision>
  <dcterms:created xsi:type="dcterms:W3CDTF">2013-10-21T18:48:00Z</dcterms:created>
  <dcterms:modified xsi:type="dcterms:W3CDTF">2013-10-23T20:47:56Z</dcterms:modified>
</cp:coreProperties>
</file>