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tags/tag14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tags/tag15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tags/tag16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11.xml" ContentType="application/vnd.openxmlformats-officedocument.theme+xml"/>
  <Override PartName="/ppt/tags/tag17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2.xml" ContentType="application/vnd.openxmlformats-officedocument.theme+xml"/>
  <Override PartName="/ppt/tags/tag18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4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5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0.xml" ContentType="application/vnd.openxmlformats-officedocument.presentationml.slideLayout+xml"/>
  <Override PartName="/ppt/theme/theme16.xml" ContentType="application/vnd.openxmlformats-officedocument.theme+xml"/>
  <Override PartName="/ppt/tags/tag25.xml" ContentType="application/vnd.openxmlformats-officedocument.presentationml.tags+xml"/>
  <Override PartName="/ppt/slideLayouts/slideLayout31.xml" ContentType="application/vnd.openxmlformats-officedocument.presentationml.slideLayout+xml"/>
  <Override PartName="/ppt/theme/theme17.xml" ContentType="application/vnd.openxmlformats-officedocument.theme+xml"/>
  <Override PartName="/ppt/tags/tag26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8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9.xml" ContentType="application/vnd.openxmlformats-officedocument.theme+xml"/>
  <Override PartName="/ppt/tags/tag29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0.xml" ContentType="application/vnd.openxmlformats-officedocument.them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38.xml" ContentType="application/vnd.openxmlformats-officedocument.presentationml.slideLayout+xml"/>
  <Override PartName="/ppt/theme/theme21.xml" ContentType="application/vnd.openxmlformats-officedocument.theme+xml"/>
  <Override PartName="/ppt/tags/tag32.xml" ContentType="application/vnd.openxmlformats-officedocument.presentationml.tags+xml"/>
  <Override PartName="/ppt/slideLayouts/slideLayout39.xml" ContentType="application/vnd.openxmlformats-officedocument.presentationml.slideLayout+xml"/>
  <Override PartName="/ppt/theme/theme22.xml" ContentType="application/vnd.openxmlformats-officedocument.theme+xml"/>
  <Override PartName="/ppt/tags/tag33.xml" ContentType="application/vnd.openxmlformats-officedocument.presentationml.tags+xml"/>
  <Override PartName="/ppt/slideLayouts/slideLayout40.xml" ContentType="application/vnd.openxmlformats-officedocument.presentationml.slideLayout+xml"/>
  <Override PartName="/ppt/theme/theme23.xml" ContentType="application/vnd.openxmlformats-officedocument.theme+xml"/>
  <Override PartName="/ppt/tags/tag34.xml" ContentType="application/vnd.openxmlformats-officedocument.presentationml.tags+xml"/>
  <Override PartName="/ppt/slideLayouts/slideLayout41.xml" ContentType="application/vnd.openxmlformats-officedocument.presentationml.slideLayout+xml"/>
  <Override PartName="/ppt/theme/theme24.xml" ContentType="application/vnd.openxmlformats-officedocument.theme+xml"/>
  <Override PartName="/ppt/tags/tag35.xml" ContentType="application/vnd.openxmlformats-officedocument.presentationml.tags+xml"/>
  <Override PartName="/ppt/theme/theme25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9" r:id="rId9"/>
    <p:sldMasterId id="2147483680" r:id="rId10"/>
    <p:sldMasterId id="2147483681" r:id="rId11"/>
    <p:sldMasterId id="2147483682" r:id="rId12"/>
    <p:sldMasterId id="2147483800" r:id="rId13"/>
    <p:sldMasterId id="2147483805" r:id="rId14"/>
    <p:sldMasterId id="2147483808" r:id="rId15"/>
    <p:sldMasterId id="2147483811" r:id="rId16"/>
    <p:sldMasterId id="2147483813" r:id="rId17"/>
    <p:sldMasterId id="2147483815" r:id="rId18"/>
    <p:sldMasterId id="2147483818" r:id="rId19"/>
    <p:sldMasterId id="2147483821" r:id="rId20"/>
    <p:sldMasterId id="2147483824" r:id="rId21"/>
    <p:sldMasterId id="2147483826" r:id="rId22"/>
    <p:sldMasterId id="2147483828" r:id="rId23"/>
    <p:sldMasterId id="2147483830" r:id="rId24"/>
  </p:sldMasterIdLst>
  <p:notesMasterIdLst>
    <p:notesMasterId r:id="rId43"/>
  </p:notesMasterIdLst>
  <p:sldIdLst>
    <p:sldId id="350" r:id="rId25"/>
    <p:sldId id="351" r:id="rId26"/>
    <p:sldId id="352" r:id="rId27"/>
    <p:sldId id="361" r:id="rId28"/>
    <p:sldId id="353" r:id="rId29"/>
    <p:sldId id="354" r:id="rId30"/>
    <p:sldId id="362" r:id="rId31"/>
    <p:sldId id="355" r:id="rId32"/>
    <p:sldId id="356" r:id="rId33"/>
    <p:sldId id="363" r:id="rId34"/>
    <p:sldId id="357" r:id="rId35"/>
    <p:sldId id="358" r:id="rId36"/>
    <p:sldId id="359" r:id="rId37"/>
    <p:sldId id="360" r:id="rId38"/>
    <p:sldId id="367" r:id="rId39"/>
    <p:sldId id="364" r:id="rId40"/>
    <p:sldId id="365" r:id="rId41"/>
    <p:sldId id="366" r:id="rId42"/>
  </p:sldIdLst>
  <p:sldSz cx="9144000" cy="6858000" type="screen4x3"/>
  <p:notesSz cx="6858000" cy="9144000"/>
  <p:custDataLst>
    <p:tags r:id="rId44"/>
  </p:custDataLst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3CAE0"/>
    <a:srgbClr val="30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8" autoAdjust="0"/>
    <p:restoredTop sz="83394" autoAdjust="0"/>
  </p:normalViewPr>
  <p:slideViewPr>
    <p:cSldViewPr showGuides="1">
      <p:cViewPr>
        <p:scale>
          <a:sx n="125" d="100"/>
          <a:sy n="125" d="100"/>
        </p:scale>
        <p:origin x="18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41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1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9C41FB0-F1BB-4F69-A9DB-019BA80ED39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Werner Heisenberg – Known for</a:t>
            </a:r>
            <a:r>
              <a:rPr lang="en-US" baseline="0" dirty="0" smtClean="0"/>
              <a:t> the uncertainty principle which states that the more you know about the position of a particle the less you will know about its momentum and vice versa.   German Theoretical Physicist who was a founder of quantum mechanics (mechanics on a very small scale).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41FB0-F1BB-4F69-A9DB-019BA80ED39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4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Instrumental</a:t>
            </a:r>
            <a:r>
              <a:rPr lang="en-US" baseline="0" dirty="0" smtClean="0"/>
              <a:t> value (extrinsic value) is the value something has because it can be used to gain something of intrinsic value.   Money has no intrinsic value; money has only instrumental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Intrinsic value can be found in family, friends, or self fulfillment.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41FB0-F1BB-4F69-A9DB-019BA80ED39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2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Also,</a:t>
            </a:r>
            <a:r>
              <a:rPr lang="en-US" baseline="0" dirty="0" smtClean="0"/>
              <a:t> the error was no respecter of persons.   The nail did not care that the king was a king.   He could have been anybody.  Mistakes are no respecter of persons; they can unseat a king or just cause a bad day for a peasant.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41FB0-F1BB-4F69-A9DB-019BA80ED39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39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41FB0-F1BB-4F69-A9DB-019BA80ED39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24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ags" Target="../tags/tag2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ags" Target="../tags/tag2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8.xml"/><Relationship Id="rId1" Type="http://schemas.openxmlformats.org/officeDocument/2006/relationships/tags" Target="../tags/tag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0.xml"/><Relationship Id="rId1" Type="http://schemas.openxmlformats.org/officeDocument/2006/relationships/tags" Target="../tags/tag3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>
            <p:custDataLst>
              <p:tags r:id="rId1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8040" name="Freeform 8"/>
          <p:cNvSpPr>
            <a:spLocks/>
          </p:cNvSpPr>
          <p:nvPr userDrawn="1"/>
        </p:nvSpPr>
        <p:spPr bwMode="auto">
          <a:xfrm>
            <a:off x="0" y="5194300"/>
            <a:ext cx="8388000" cy="1244600"/>
          </a:xfrm>
          <a:custGeom>
            <a:avLst/>
            <a:gdLst/>
            <a:ahLst/>
            <a:cxnLst>
              <a:cxn ang="0">
                <a:pos x="875" y="93"/>
              </a:cxn>
              <a:cxn ang="0">
                <a:pos x="875" y="17"/>
              </a:cxn>
              <a:cxn ang="0">
                <a:pos x="854" y="0"/>
              </a:cxn>
              <a:cxn ang="0">
                <a:pos x="0" y="0"/>
              </a:cxn>
              <a:cxn ang="0">
                <a:pos x="0" y="93"/>
              </a:cxn>
              <a:cxn ang="0">
                <a:pos x="875" y="93"/>
              </a:cxn>
            </a:cxnLst>
            <a:rect l="0" t="0" r="r" b="b"/>
            <a:pathLst>
              <a:path w="875" h="93">
                <a:moveTo>
                  <a:pt x="875" y="93"/>
                </a:moveTo>
                <a:lnTo>
                  <a:pt x="875" y="17"/>
                </a:lnTo>
                <a:cubicBezTo>
                  <a:pt x="875" y="8"/>
                  <a:pt x="865" y="0"/>
                  <a:pt x="854" y="0"/>
                </a:cubicBezTo>
                <a:lnTo>
                  <a:pt x="0" y="0"/>
                </a:lnTo>
                <a:lnTo>
                  <a:pt x="0" y="93"/>
                </a:lnTo>
                <a:lnTo>
                  <a:pt x="875" y="9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804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539750" y="908050"/>
            <a:ext cx="7993063" cy="8223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538163" y="404813"/>
            <a:ext cx="7988300" cy="503237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7" name="Picture 2" descr="E:\ID\IHG\IHG_Jan_14\IHG_Jan_14\http.pn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5" y="5245500"/>
            <a:ext cx="7756850" cy="11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5909C-956C-4F2A-9C3A-705FD4C54E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4628-DDAD-4318-BA93-A804954D337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11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3BFA7-3DA9-420C-AED2-F9FEFD3EE6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A0FE9-557A-4A4D-AF96-E3C8AF03D0A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>
            <p:custDataLst>
              <p:tags r:id="rId1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46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39750" y="1166813"/>
            <a:ext cx="7993063" cy="8223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4648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8163" y="1989138"/>
            <a:ext cx="7988300" cy="50323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46486" name="Freeform 22"/>
          <p:cNvSpPr>
            <a:spLocks/>
          </p:cNvSpPr>
          <p:nvPr userDrawn="1"/>
        </p:nvSpPr>
        <p:spPr bwMode="auto">
          <a:xfrm>
            <a:off x="0" y="5516563"/>
            <a:ext cx="2014538" cy="935037"/>
          </a:xfrm>
          <a:custGeom>
            <a:avLst/>
            <a:gdLst/>
            <a:ahLst/>
            <a:cxnLst>
              <a:cxn ang="0">
                <a:pos x="100" y="53"/>
              </a:cxn>
              <a:cxn ang="0">
                <a:pos x="100" y="10"/>
              </a:cxn>
              <a:cxn ang="0">
                <a:pos x="90" y="0"/>
              </a:cxn>
              <a:cxn ang="0">
                <a:pos x="0" y="0"/>
              </a:cxn>
              <a:cxn ang="0">
                <a:pos x="0" y="53"/>
              </a:cxn>
              <a:cxn ang="0">
                <a:pos x="100" y="53"/>
              </a:cxn>
            </a:cxnLst>
            <a:rect l="0" t="0" r="r" b="b"/>
            <a:pathLst>
              <a:path w="100" h="53">
                <a:moveTo>
                  <a:pt x="100" y="53"/>
                </a:moveTo>
                <a:lnTo>
                  <a:pt x="100" y="10"/>
                </a:lnTo>
                <a:cubicBezTo>
                  <a:pt x="100" y="5"/>
                  <a:pt x="97" y="0"/>
                  <a:pt x="90" y="0"/>
                </a:cubicBezTo>
                <a:lnTo>
                  <a:pt x="0" y="0"/>
                </a:lnTo>
                <a:lnTo>
                  <a:pt x="0" y="53"/>
                </a:lnTo>
                <a:lnTo>
                  <a:pt x="100" y="5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446496" name="Picture 32" descr="IHG Logo Wordmark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588" y="5700713"/>
            <a:ext cx="1133475" cy="56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FD60A-B011-4209-BBC3-A4B4A5E480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EDCC7-D560-42F4-AB72-2400A666E5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76F02-C654-4686-901D-D3C096A4E9A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12DDD-B066-4024-9C52-49E2381906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B05E1-9899-45DB-9AF8-4292252CB90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F2E31-0118-4437-AE8F-1E5E5B5029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DB704-49DF-4153-AA83-AC040283784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4DC59-EABD-444B-9455-143DBBFC84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>
            <p:custDataLst>
              <p:tags r:id="rId1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00001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28040" name="Freeform 8"/>
          <p:cNvSpPr>
            <a:spLocks/>
          </p:cNvSpPr>
          <p:nvPr userDrawn="1"/>
        </p:nvSpPr>
        <p:spPr bwMode="auto">
          <a:xfrm>
            <a:off x="0" y="5194300"/>
            <a:ext cx="8388000" cy="1244600"/>
          </a:xfrm>
          <a:custGeom>
            <a:avLst/>
            <a:gdLst/>
            <a:ahLst/>
            <a:cxnLst>
              <a:cxn ang="0">
                <a:pos x="875" y="93"/>
              </a:cxn>
              <a:cxn ang="0">
                <a:pos x="875" y="17"/>
              </a:cxn>
              <a:cxn ang="0">
                <a:pos x="854" y="0"/>
              </a:cxn>
              <a:cxn ang="0">
                <a:pos x="0" y="0"/>
              </a:cxn>
              <a:cxn ang="0">
                <a:pos x="0" y="93"/>
              </a:cxn>
              <a:cxn ang="0">
                <a:pos x="875" y="93"/>
              </a:cxn>
            </a:cxnLst>
            <a:rect l="0" t="0" r="r" b="b"/>
            <a:pathLst>
              <a:path w="875" h="93">
                <a:moveTo>
                  <a:pt x="875" y="93"/>
                </a:moveTo>
                <a:lnTo>
                  <a:pt x="875" y="17"/>
                </a:lnTo>
                <a:cubicBezTo>
                  <a:pt x="875" y="8"/>
                  <a:pt x="865" y="0"/>
                  <a:pt x="854" y="0"/>
                </a:cubicBezTo>
                <a:lnTo>
                  <a:pt x="0" y="0"/>
                </a:lnTo>
                <a:lnTo>
                  <a:pt x="0" y="93"/>
                </a:lnTo>
                <a:lnTo>
                  <a:pt x="875" y="9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sp>
        <p:nvSpPr>
          <p:cNvPr id="42804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539750" y="908050"/>
            <a:ext cx="7993063" cy="8223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538163" y="404813"/>
            <a:ext cx="7988300" cy="503237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7" name="Picture 2" descr="E:\ID\IHG\IHG_Jan_14\IHG_Jan_14\http.pn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5" y="5245500"/>
            <a:ext cx="7756850" cy="11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14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F2E31-0118-4437-AE8F-1E5E5B5029A9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9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9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1B9BA-DC74-49A1-B643-9B9AB988BE07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93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>
              <a:solidFill>
                <a:srgbClr val="00001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8A4F4-137B-4B06-9B85-BAE41A46D01E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6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5613" y="1949450"/>
            <a:ext cx="8220075" cy="9350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Box 2"/>
          <p:cNvSpPr txBox="1"/>
          <p:nvPr userDrawn="1">
            <p:custDataLst>
              <p:tags r:id="rId1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737272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0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5B98B-6F00-4F5D-AA34-D5D30B8A9B0D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35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6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539750" y="908050"/>
            <a:ext cx="7993063" cy="8223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Box 2"/>
          <p:cNvSpPr txBox="1"/>
          <p:nvPr userDrawn="1">
            <p:custDataLst>
              <p:tags r:id="rId1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737272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4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44907-E6D9-4FDB-AD2F-645E69AE0B91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81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1B9BA-DC74-49A1-B643-9B9AB988BE0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DB704-49DF-4153-AA83-AC0402837844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2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4DC59-EABD-444B-9455-143DBBFC846F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1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>
            <p:custDataLst>
              <p:tags r:id="rId1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34205" name="Freeform 29"/>
          <p:cNvSpPr>
            <a:spLocks/>
          </p:cNvSpPr>
          <p:nvPr userDrawn="1"/>
        </p:nvSpPr>
        <p:spPr bwMode="auto">
          <a:xfrm>
            <a:off x="0" y="5194300"/>
            <a:ext cx="8388000" cy="1244600"/>
          </a:xfrm>
          <a:custGeom>
            <a:avLst/>
            <a:gdLst/>
            <a:ahLst/>
            <a:cxnLst>
              <a:cxn ang="0">
                <a:pos x="875" y="93"/>
              </a:cxn>
              <a:cxn ang="0">
                <a:pos x="875" y="17"/>
              </a:cxn>
              <a:cxn ang="0">
                <a:pos x="854" y="0"/>
              </a:cxn>
              <a:cxn ang="0">
                <a:pos x="0" y="0"/>
              </a:cxn>
              <a:cxn ang="0">
                <a:pos x="0" y="93"/>
              </a:cxn>
              <a:cxn ang="0">
                <a:pos x="875" y="93"/>
              </a:cxn>
            </a:cxnLst>
            <a:rect l="0" t="0" r="r" b="b"/>
            <a:pathLst>
              <a:path w="875" h="93">
                <a:moveTo>
                  <a:pt x="875" y="93"/>
                </a:moveTo>
                <a:lnTo>
                  <a:pt x="875" y="17"/>
                </a:lnTo>
                <a:cubicBezTo>
                  <a:pt x="875" y="8"/>
                  <a:pt x="865" y="0"/>
                  <a:pt x="854" y="0"/>
                </a:cubicBezTo>
                <a:lnTo>
                  <a:pt x="0" y="0"/>
                </a:lnTo>
                <a:lnTo>
                  <a:pt x="0" y="93"/>
                </a:lnTo>
                <a:lnTo>
                  <a:pt x="875" y="9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sp>
        <p:nvSpPr>
          <p:cNvPr id="434206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539750" y="908050"/>
            <a:ext cx="7993063" cy="8223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420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538163" y="404813"/>
            <a:ext cx="7988300" cy="503237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9" name="Picture 2" descr="E:\ID\IHG\IHG_Jan_14\IHG_Jan_14\htt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5" y="5245500"/>
            <a:ext cx="7756850" cy="11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8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5909C-956C-4F2A-9C3A-705FD4C54E71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7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8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3BFA7-3DA9-420C-AED2-F9FEFD3EE680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6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425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A0FE9-557A-4A4D-AF96-E3C8AF03D0AF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77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>
            <p:custDataLst>
              <p:tags r:id="rId1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46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39750" y="1166813"/>
            <a:ext cx="7993063" cy="8223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4648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8163" y="1989138"/>
            <a:ext cx="7988300" cy="50323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46486" name="Freeform 22"/>
          <p:cNvSpPr>
            <a:spLocks/>
          </p:cNvSpPr>
          <p:nvPr userDrawn="1"/>
        </p:nvSpPr>
        <p:spPr bwMode="auto">
          <a:xfrm>
            <a:off x="0" y="5516563"/>
            <a:ext cx="2014538" cy="935037"/>
          </a:xfrm>
          <a:custGeom>
            <a:avLst/>
            <a:gdLst/>
            <a:ahLst/>
            <a:cxnLst>
              <a:cxn ang="0">
                <a:pos x="100" y="53"/>
              </a:cxn>
              <a:cxn ang="0">
                <a:pos x="100" y="10"/>
              </a:cxn>
              <a:cxn ang="0">
                <a:pos x="90" y="0"/>
              </a:cxn>
              <a:cxn ang="0">
                <a:pos x="0" y="0"/>
              </a:cxn>
              <a:cxn ang="0">
                <a:pos x="0" y="53"/>
              </a:cxn>
              <a:cxn ang="0">
                <a:pos x="100" y="53"/>
              </a:cxn>
            </a:cxnLst>
            <a:rect l="0" t="0" r="r" b="b"/>
            <a:pathLst>
              <a:path w="100" h="53">
                <a:moveTo>
                  <a:pt x="100" y="53"/>
                </a:moveTo>
                <a:lnTo>
                  <a:pt x="100" y="10"/>
                </a:lnTo>
                <a:cubicBezTo>
                  <a:pt x="100" y="5"/>
                  <a:pt x="97" y="0"/>
                  <a:pt x="90" y="0"/>
                </a:cubicBezTo>
                <a:lnTo>
                  <a:pt x="0" y="0"/>
                </a:lnTo>
                <a:lnTo>
                  <a:pt x="0" y="53"/>
                </a:lnTo>
                <a:lnTo>
                  <a:pt x="100" y="5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446496" name="Picture 32" descr="IHG Logo Wordmark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588" y="5700713"/>
            <a:ext cx="1133475" cy="565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59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FD60A-B011-4209-BBC3-A4B4A5E48048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0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EDCC7-D560-42F4-AB72-2400A666E502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3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12DDD-B066-4024-9C52-49E238190680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5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8A4F4-137B-4B06-9B85-BAE41A46D01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B05E1-9899-45DB-9AF8-4292252CB90A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4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76F02-C654-4686-901D-D3C096A4E9AC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2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5613" y="1949450"/>
            <a:ext cx="8220075" cy="9350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Box 2"/>
          <p:cNvSpPr txBox="1"/>
          <p:nvPr userDrawn="1">
            <p:custDataLst>
              <p:tags r:id="rId1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5B98B-6F00-4F5D-AA34-D5D30B8A9B0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6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539750" y="908050"/>
            <a:ext cx="7993063" cy="8223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Box 2"/>
          <p:cNvSpPr txBox="1"/>
          <p:nvPr userDrawn="1">
            <p:custDataLst>
              <p:tags r:id="rId1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44907-E6D9-4FDB-AD2F-645E69AE0B9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>
            <p:custDataLst>
              <p:tags r:id="rId1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34205" name="Freeform 29"/>
          <p:cNvSpPr>
            <a:spLocks/>
          </p:cNvSpPr>
          <p:nvPr userDrawn="1"/>
        </p:nvSpPr>
        <p:spPr bwMode="auto">
          <a:xfrm>
            <a:off x="0" y="5194300"/>
            <a:ext cx="8388000" cy="1244600"/>
          </a:xfrm>
          <a:custGeom>
            <a:avLst/>
            <a:gdLst/>
            <a:ahLst/>
            <a:cxnLst>
              <a:cxn ang="0">
                <a:pos x="875" y="93"/>
              </a:cxn>
              <a:cxn ang="0">
                <a:pos x="875" y="17"/>
              </a:cxn>
              <a:cxn ang="0">
                <a:pos x="854" y="0"/>
              </a:cxn>
              <a:cxn ang="0">
                <a:pos x="0" y="0"/>
              </a:cxn>
              <a:cxn ang="0">
                <a:pos x="0" y="93"/>
              </a:cxn>
              <a:cxn ang="0">
                <a:pos x="875" y="93"/>
              </a:cxn>
            </a:cxnLst>
            <a:rect l="0" t="0" r="r" b="b"/>
            <a:pathLst>
              <a:path w="875" h="93">
                <a:moveTo>
                  <a:pt x="875" y="93"/>
                </a:moveTo>
                <a:lnTo>
                  <a:pt x="875" y="17"/>
                </a:lnTo>
                <a:cubicBezTo>
                  <a:pt x="875" y="8"/>
                  <a:pt x="865" y="0"/>
                  <a:pt x="854" y="0"/>
                </a:cubicBezTo>
                <a:lnTo>
                  <a:pt x="0" y="0"/>
                </a:lnTo>
                <a:lnTo>
                  <a:pt x="0" y="93"/>
                </a:lnTo>
                <a:lnTo>
                  <a:pt x="875" y="9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34206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539750" y="908050"/>
            <a:ext cx="7993063" cy="8223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420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538163" y="404813"/>
            <a:ext cx="7988300" cy="503237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7" name="Picture 2" descr="E:\ID\IHG\IHG_Jan_14\IHG_Jan_14\htt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5" y="5245500"/>
            <a:ext cx="7756850" cy="11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emf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emf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emf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ags" Target="../tags/tag19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tags" Target="../tags/tag2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.png"/><Relationship Id="rId4" Type="http://schemas.openxmlformats.org/officeDocument/2006/relationships/tags" Target="../tags/tag23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.emf"/><Relationship Id="rId4" Type="http://schemas.openxmlformats.org/officeDocument/2006/relationships/image" Target="../media/image5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4.emf"/><Relationship Id="rId4" Type="http://schemas.openxmlformats.org/officeDocument/2006/relationships/image" Target="../media/image5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5.png"/><Relationship Id="rId4" Type="http://schemas.openxmlformats.org/officeDocument/2006/relationships/tags" Target="../tags/tag27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.png"/><Relationship Id="rId4" Type="http://schemas.openxmlformats.org/officeDocument/2006/relationships/tags" Target="../tags/tag2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ags" Target="../tags/tag4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5.png"/><Relationship Id="rId4" Type="http://schemas.openxmlformats.org/officeDocument/2006/relationships/tags" Target="../tags/tag3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.emf"/><Relationship Id="rId4" Type="http://schemas.openxmlformats.org/officeDocument/2006/relationships/image" Target="../media/image5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4.emf"/><Relationship Id="rId4" Type="http://schemas.openxmlformats.org/officeDocument/2006/relationships/image" Target="../media/image5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ags" Target="../tags/tag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ags" Target="../tags/tag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>
            <p:custDataLst>
              <p:tags r:id="rId6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9683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99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fld id="{88694570-6FD4-44A3-92E8-6F6763B9663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85" r:id="rId3"/>
    <p:sldLayoutId id="214748368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55600" indent="-35083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</a:defRPr>
      </a:lvl3pPr>
      <a:lvl4pPr marL="7175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31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03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6pPr>
      <a:lvl7pPr marL="19875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7pPr>
      <a:lvl8pPr marL="24447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8pPr>
      <a:lvl9pPr marL="29019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501762" name="Freeform 2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Etiam</a:t>
            </a:r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err="1" smtClean="0"/>
              <a:t>Pellentesque</a:t>
            </a:r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017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5017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69ABCD2-934B-47B7-969E-2D545FC1F1C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19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Blip>
          <a:blip r:embed="rId4"/>
        </a:buBlip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502786" name="Freeform 2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027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5027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fld id="{28D0C4AC-C9D8-4B6F-BA2D-C366E720D59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55600" indent="-3508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Blip>
          <a:blip r:embed="rId4"/>
        </a:buBlip>
        <a:defRPr sz="2000">
          <a:solidFill>
            <a:schemeClr val="bg2"/>
          </a:solidFill>
          <a:latin typeface="+mn-lt"/>
        </a:defRPr>
      </a:lvl3pPr>
      <a:lvl4pPr marL="71120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31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03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6pPr>
      <a:lvl7pPr marL="19875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7pPr>
      <a:lvl8pPr marL="24447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8pPr>
      <a:lvl9pPr marL="29019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504834" name="Freeform 2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048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048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048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5048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fld id="{4C17E07C-A0BF-4413-B1C8-5C54763C664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55600" indent="-3508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Blip>
          <a:blip r:embed="rId4"/>
        </a:buBlip>
        <a:defRPr sz="2000">
          <a:solidFill>
            <a:schemeClr val="bg2"/>
          </a:solidFill>
          <a:latin typeface="+mn-lt"/>
        </a:defRPr>
      </a:lvl3pPr>
      <a:lvl4pPr marL="71120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31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03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6pPr>
      <a:lvl7pPr marL="19875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7pPr>
      <a:lvl8pPr marL="24447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8pPr>
      <a:lvl9pPr marL="29019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14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9" name="TextBox 8"/>
          <p:cNvSpPr txBox="1"/>
          <p:nvPr userDrawn="1">
            <p:custDataLst>
              <p:tags r:id="rId6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00001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99683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199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fld id="{88694570-6FD4-44A3-92E8-6F6763B96634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  <p:pic>
        <p:nvPicPr>
          <p:cNvPr id="10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55600" indent="-35083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</a:defRPr>
      </a:lvl3pPr>
      <a:lvl4pPr marL="7175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31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03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6pPr>
      <a:lvl7pPr marL="19875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7pPr>
      <a:lvl8pPr marL="24447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8pPr>
      <a:lvl9pPr marL="29019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13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10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11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4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73727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>
              <a:solidFill>
                <a:srgbClr val="000012"/>
              </a:solidFill>
            </a:endParaRPr>
          </a:p>
        </p:txBody>
      </p:sp>
      <p:sp>
        <p:nvSpPr>
          <p:cNvPr id="3543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3543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fld id="{3D7EB8CE-DEAD-4F84-B937-22BDEF994987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7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42900" indent="-339725" algn="l" rtl="0" fontAlgn="base">
        <a:spcBef>
          <a:spcPct val="20000"/>
        </a:spcBef>
        <a:spcAft>
          <a:spcPct val="0"/>
        </a:spcAft>
        <a:buAutoNum type="arabicPeriod"/>
        <a:defRPr sz="2000">
          <a:solidFill>
            <a:schemeClr val="bg2"/>
          </a:solidFill>
          <a:latin typeface="+mn-lt"/>
        </a:defRPr>
      </a:lvl3pPr>
      <a:lvl4pPr marL="717550" indent="-3730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950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670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6pPr>
      <a:lvl7pPr marL="199390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7pPr>
      <a:lvl8pPr marL="245110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8pPr>
      <a:lvl9pPr marL="290830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13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10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11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4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73727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819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819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>
              <a:solidFill>
                <a:srgbClr val="000012"/>
              </a:solidFill>
            </a:endParaRPr>
          </a:p>
        </p:txBody>
      </p:sp>
      <p:sp>
        <p:nvSpPr>
          <p:cNvPr id="3819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3819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fld id="{67F66C6D-A67F-40BB-B62B-E88247613172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55600" indent="-3508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Char char="©"/>
        <a:defRPr sz="2000">
          <a:solidFill>
            <a:schemeClr val="bg2"/>
          </a:solidFill>
          <a:latin typeface="+mn-lt"/>
        </a:defRPr>
      </a:lvl3pPr>
      <a:lvl4pPr marL="71120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31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03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6pPr>
      <a:lvl7pPr marL="19875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7pPr>
      <a:lvl8pPr marL="24447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8pPr>
      <a:lvl9pPr marL="29019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13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10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11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>
              <a:solidFill>
                <a:srgbClr val="000012"/>
              </a:solidFill>
            </a:endParaRPr>
          </a:p>
        </p:txBody>
      </p:sp>
      <p:sp>
        <p:nvSpPr>
          <p:cNvPr id="5027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027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fld id="{28D0C4AC-C9D8-4B6F-BA2D-C366E720D591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12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55600" indent="-3508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Blip>
          <a:blip r:embed="rId5"/>
        </a:buBlip>
        <a:defRPr sz="2000">
          <a:solidFill>
            <a:schemeClr val="bg2"/>
          </a:solidFill>
          <a:latin typeface="+mn-lt"/>
        </a:defRPr>
      </a:lvl3pPr>
      <a:lvl4pPr marL="71120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31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03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6pPr>
      <a:lvl7pPr marL="19875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7pPr>
      <a:lvl8pPr marL="24447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8pPr>
      <a:lvl9pPr marL="29019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13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10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11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048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048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>
              <a:solidFill>
                <a:srgbClr val="000012"/>
              </a:solidFill>
            </a:endParaRPr>
          </a:p>
        </p:txBody>
      </p:sp>
      <p:sp>
        <p:nvSpPr>
          <p:cNvPr id="5048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048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fld id="{4C17E07C-A0BF-4413-B1C8-5C54763C6647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55600" indent="-3508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Blip>
          <a:blip r:embed="rId5"/>
        </a:buBlip>
        <a:defRPr sz="2000">
          <a:solidFill>
            <a:schemeClr val="bg2"/>
          </a:solidFill>
          <a:latin typeface="+mn-lt"/>
        </a:defRPr>
      </a:lvl3pPr>
      <a:lvl4pPr marL="71120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31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03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6pPr>
      <a:lvl7pPr marL="19875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7pPr>
      <a:lvl8pPr marL="24447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8pPr>
      <a:lvl9pPr marL="29019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53" name="Freeform 13"/>
          <p:cNvSpPr>
            <a:spLocks/>
          </p:cNvSpPr>
          <p:nvPr userDrawn="1"/>
        </p:nvSpPr>
        <p:spPr bwMode="auto">
          <a:xfrm>
            <a:off x="323850" y="323850"/>
            <a:ext cx="8820150" cy="5903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5"/>
              </a:cxn>
              <a:cxn ang="0">
                <a:pos x="22" y="562"/>
              </a:cxn>
              <a:cxn ang="0">
                <a:pos x="840" y="562"/>
              </a:cxn>
              <a:cxn ang="0">
                <a:pos x="840" y="0"/>
              </a:cxn>
              <a:cxn ang="0">
                <a:pos x="0" y="0"/>
              </a:cxn>
            </a:cxnLst>
            <a:rect l="0" t="0" r="r" b="b"/>
            <a:pathLst>
              <a:path w="840" h="562">
                <a:moveTo>
                  <a:pt x="0" y="0"/>
                </a:moveTo>
                <a:lnTo>
                  <a:pt x="0" y="545"/>
                </a:lnTo>
                <a:cubicBezTo>
                  <a:pt x="0" y="554"/>
                  <a:pt x="10" y="562"/>
                  <a:pt x="22" y="562"/>
                </a:cubicBezTo>
                <a:lnTo>
                  <a:pt x="840" y="562"/>
                </a:lnTo>
                <a:lnTo>
                  <a:pt x="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E4C9E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sp>
        <p:nvSpPr>
          <p:cNvPr id="11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12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>
            <p:custDataLst>
              <p:tags r:id="rId4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>
              <a:solidFill>
                <a:srgbClr val="000012"/>
              </a:solidFill>
            </a:endParaRPr>
          </a:p>
        </p:txBody>
      </p:sp>
      <p:sp>
        <p:nvSpPr>
          <p:cNvPr id="3942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3942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8794628-DDAD-4318-BA93-A804954D337A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9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55600" indent="-35083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</a:defRPr>
      </a:lvl3pPr>
      <a:lvl4pPr marL="7175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31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03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6pPr>
      <a:lvl7pPr marL="19875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7pPr>
      <a:lvl8pPr marL="24447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8pPr>
      <a:lvl9pPr marL="29019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16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10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11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4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401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401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09A4AA7-B5A1-43E3-89B2-23FDD5555272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5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1938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>
            <p:custDataLst>
              <p:tags r:id="rId4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4306" name="Freeform 2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543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543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fld id="{3D7EB8CE-DEAD-4F84-B937-22BDEF99498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42900" indent="-339725" algn="l" rtl="0" fontAlgn="base">
        <a:spcBef>
          <a:spcPct val="20000"/>
        </a:spcBef>
        <a:spcAft>
          <a:spcPct val="0"/>
        </a:spcAft>
        <a:buAutoNum type="arabicPeriod"/>
        <a:defRPr sz="2000">
          <a:solidFill>
            <a:schemeClr val="bg2"/>
          </a:solidFill>
          <a:latin typeface="+mn-lt"/>
        </a:defRPr>
      </a:lvl3pPr>
      <a:lvl4pPr marL="717550" indent="-3730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950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670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6pPr>
      <a:lvl7pPr marL="199390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7pPr>
      <a:lvl8pPr marL="245110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8pPr>
      <a:lvl9pPr marL="290830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13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10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11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4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Etiam</a:t>
            </a:r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err="1" smtClean="0"/>
              <a:t>Pellentesque</a:t>
            </a:r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>
              <a:solidFill>
                <a:srgbClr val="000012"/>
              </a:solidFill>
            </a:endParaRPr>
          </a:p>
        </p:txBody>
      </p:sp>
      <p:sp>
        <p:nvSpPr>
          <p:cNvPr id="4034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4034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D493330-C24D-46F6-985D-C4509D76F8F4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>
          <a:solidFill>
            <a:schemeClr val="bg2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3525" algn="l" rtl="0" fontAlgn="base">
        <a:spcBef>
          <a:spcPct val="20000"/>
        </a:spcBef>
        <a:spcAft>
          <a:spcPct val="0"/>
        </a:spcAft>
        <a:buAutoNum type="arabicPeriod"/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13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10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11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Etiam</a:t>
            </a:r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err="1" smtClean="0"/>
              <a:t>Pellentesque</a:t>
            </a:r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7544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4055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405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7FD8505-520C-4659-A12B-1C285DE7BC47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1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19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Char char="©"/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13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10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11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Etiam Click to edit Master text styles</a:t>
            </a:r>
          </a:p>
          <a:p>
            <a:pPr lvl="1"/>
            <a:r>
              <a:rPr lang="en-GB" smtClean="0"/>
              <a:t>Pellentesque 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007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>
              <a:solidFill>
                <a:srgbClr val="000012"/>
              </a:solidFill>
            </a:endParaRPr>
          </a:p>
        </p:txBody>
      </p:sp>
      <p:sp>
        <p:nvSpPr>
          <p:cNvPr id="5007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007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A3E019-7424-4246-B0B6-E8E55D57931B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19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Blip>
          <a:blip r:embed="rId5"/>
        </a:buBlip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107655" y="1700808"/>
            <a:ext cx="4928700" cy="4394796"/>
            <a:chOff x="4215300" y="2060848"/>
            <a:chExt cx="4928700" cy="4394796"/>
          </a:xfrm>
        </p:grpSpPr>
        <p:pic>
          <p:nvPicPr>
            <p:cNvPr id="13" name="Picture 2" descr="E:\ID\IHG\IHG_Jan_14\IHG_Jan_14\HEART_BE#1 LOGO_RGB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00" y="2060848"/>
              <a:ext cx="4920120" cy="439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 userDrawn="1"/>
          </p:nvSpPr>
          <p:spPr bwMode="auto">
            <a:xfrm>
              <a:off x="4223880" y="2060848"/>
              <a:ext cx="4920120" cy="4394796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 err="1" smtClean="0">
                <a:solidFill>
                  <a:srgbClr val="000012"/>
                </a:solidFill>
              </a:endParaRPr>
            </a:p>
          </p:txBody>
        </p:sp>
      </p:grpSp>
      <p:sp>
        <p:nvSpPr>
          <p:cNvPr id="10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11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Etiam</a:t>
            </a:r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err="1" smtClean="0"/>
              <a:t>Pellentesque</a:t>
            </a:r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>
              <a:solidFill>
                <a:srgbClr val="000012"/>
              </a:solidFill>
            </a:endParaRPr>
          </a:p>
        </p:txBody>
      </p:sp>
      <p:sp>
        <p:nvSpPr>
          <p:cNvPr id="5017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5017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69ABCD2-934B-47B7-969E-2D545FC1F1C9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19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Blip>
          <a:blip r:embed="rId5"/>
        </a:buBlip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Freeform 2"/>
          <p:cNvSpPr>
            <a:spLocks/>
          </p:cNvSpPr>
          <p:nvPr userDrawn="1"/>
        </p:nvSpPr>
        <p:spPr bwMode="auto">
          <a:xfrm>
            <a:off x="323850" y="323850"/>
            <a:ext cx="8820150" cy="5903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5"/>
              </a:cxn>
              <a:cxn ang="0">
                <a:pos x="22" y="562"/>
              </a:cxn>
              <a:cxn ang="0">
                <a:pos x="840" y="562"/>
              </a:cxn>
              <a:cxn ang="0">
                <a:pos x="840" y="0"/>
              </a:cxn>
              <a:cxn ang="0">
                <a:pos x="0" y="0"/>
              </a:cxn>
            </a:cxnLst>
            <a:rect l="0" t="0" r="r" b="b"/>
            <a:pathLst>
              <a:path w="840" h="562">
                <a:moveTo>
                  <a:pt x="0" y="0"/>
                </a:moveTo>
                <a:lnTo>
                  <a:pt x="0" y="545"/>
                </a:lnTo>
                <a:cubicBezTo>
                  <a:pt x="0" y="554"/>
                  <a:pt x="10" y="562"/>
                  <a:pt x="22" y="562"/>
                </a:cubicBezTo>
                <a:lnTo>
                  <a:pt x="840" y="562"/>
                </a:lnTo>
                <a:lnTo>
                  <a:pt x="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E4C9E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sp>
        <p:nvSpPr>
          <p:cNvPr id="11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7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rgbClr val="737272"/>
              </a:solidFill>
            </a:endParaRPr>
          </a:p>
        </p:txBody>
      </p:sp>
      <p:pic>
        <p:nvPicPr>
          <p:cNvPr id="12" name="Picture 2" descr="E:\ID\IHG\IHG_Jan_14\IHG_Jan_14\HEART_BE#1 LOGO_RG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404664"/>
            <a:ext cx="857109" cy="7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Etiam</a:t>
            </a:r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err="1" smtClean="0"/>
              <a:t>Pellentesque</a:t>
            </a:r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407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>
              <a:solidFill>
                <a:srgbClr val="000012"/>
              </a:solidFill>
            </a:endParaRPr>
          </a:p>
        </p:txBody>
      </p:sp>
      <p:sp>
        <p:nvSpPr>
          <p:cNvPr id="407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DC7A272-238E-49AA-B0AB-E2E0598585AD}" type="slidenum">
              <a:rPr lang="en-GB">
                <a:solidFill>
                  <a:srgbClr val="912887"/>
                </a:solidFill>
              </a:rPr>
              <a:pPr/>
              <a:t>‹#›</a:t>
            </a:fld>
            <a:endParaRPr lang="en-GB">
              <a:solidFill>
                <a:srgbClr val="9128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1938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>
            <p:custDataLst>
              <p:tags r:id="rId4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1954" name="Freeform 2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819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819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819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819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fld id="{67F66C6D-A67F-40BB-B62B-E8824761317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55600" indent="-3508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Char char="©"/>
        <a:defRPr sz="2000">
          <a:solidFill>
            <a:schemeClr val="bg2"/>
          </a:solidFill>
          <a:latin typeface="+mn-lt"/>
        </a:defRPr>
      </a:lvl3pPr>
      <a:lvl4pPr marL="71120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31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03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6pPr>
      <a:lvl7pPr marL="19875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7pPr>
      <a:lvl8pPr marL="24447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8pPr>
      <a:lvl9pPr marL="29019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53" name="Freeform 13"/>
          <p:cNvSpPr>
            <a:spLocks/>
          </p:cNvSpPr>
          <p:nvPr userDrawn="1"/>
        </p:nvSpPr>
        <p:spPr bwMode="auto">
          <a:xfrm>
            <a:off x="323850" y="323850"/>
            <a:ext cx="8820150" cy="5903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5"/>
              </a:cxn>
              <a:cxn ang="0">
                <a:pos x="22" y="562"/>
              </a:cxn>
              <a:cxn ang="0">
                <a:pos x="840" y="562"/>
              </a:cxn>
              <a:cxn ang="0">
                <a:pos x="840" y="0"/>
              </a:cxn>
              <a:cxn ang="0">
                <a:pos x="0" y="0"/>
              </a:cxn>
            </a:cxnLst>
            <a:rect l="0" t="0" r="r" b="b"/>
            <a:pathLst>
              <a:path w="840" h="562">
                <a:moveTo>
                  <a:pt x="0" y="0"/>
                </a:moveTo>
                <a:lnTo>
                  <a:pt x="0" y="545"/>
                </a:lnTo>
                <a:cubicBezTo>
                  <a:pt x="0" y="554"/>
                  <a:pt x="10" y="562"/>
                  <a:pt x="22" y="562"/>
                </a:cubicBezTo>
                <a:lnTo>
                  <a:pt x="840" y="562"/>
                </a:lnTo>
                <a:lnTo>
                  <a:pt x="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E4C9E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Box 9"/>
          <p:cNvSpPr txBox="1"/>
          <p:nvPr userDrawn="1">
            <p:custDataLst>
              <p:tags r:id="rId5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394242" name="Freeform 2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942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942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8794628-DDAD-4318-BA93-A804954D337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3" r:id="rId2"/>
    <p:sldLayoutId id="214748383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bg2"/>
          </a:solidFill>
          <a:latin typeface="+mn-lt"/>
        </a:defRPr>
      </a:lvl2pPr>
      <a:lvl3pPr marL="355600" indent="-35083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</a:defRPr>
      </a:lvl3pPr>
      <a:lvl4pPr marL="717550" indent="-3603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4pPr>
      <a:lvl5pPr marL="10731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5pPr>
      <a:lvl6pPr marL="15303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6pPr>
      <a:lvl7pPr marL="19875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7pPr>
      <a:lvl8pPr marL="24447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8pPr>
      <a:lvl9pPr marL="2901950" indent="-3540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>
            <p:custDataLst>
              <p:tags r:id="rId4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01410" name="Freeform 2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401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01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09A4AA7-B5A1-43E3-89B2-23FDD555527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1938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>
            <p:custDataLst>
              <p:tags r:id="rId4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03458" name="Freeform 2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Etiam</a:t>
            </a:r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err="1" smtClean="0"/>
              <a:t>Pellentesque</a:t>
            </a:r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034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034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D493330-C24D-46F6-985D-C4509D76F8F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3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>
          <a:solidFill>
            <a:schemeClr val="bg2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3525" algn="l" rtl="0" fontAlgn="base">
        <a:spcBef>
          <a:spcPct val="20000"/>
        </a:spcBef>
        <a:spcAft>
          <a:spcPct val="0"/>
        </a:spcAft>
        <a:buAutoNum type="arabicPeriod"/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05506" name="Freeform 2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Etiam</a:t>
            </a:r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err="1" smtClean="0"/>
              <a:t>Pellentesque</a:t>
            </a:r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7544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055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055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7FD8505-520C-4659-A12B-1C285DE7BC4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19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Char char="©"/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Freeform 2"/>
          <p:cNvSpPr>
            <a:spLocks/>
          </p:cNvSpPr>
          <p:nvPr userDrawn="1"/>
        </p:nvSpPr>
        <p:spPr bwMode="auto">
          <a:xfrm>
            <a:off x="323850" y="323850"/>
            <a:ext cx="8820150" cy="5903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5"/>
              </a:cxn>
              <a:cxn ang="0">
                <a:pos x="22" y="562"/>
              </a:cxn>
              <a:cxn ang="0">
                <a:pos x="840" y="562"/>
              </a:cxn>
              <a:cxn ang="0">
                <a:pos x="840" y="0"/>
              </a:cxn>
              <a:cxn ang="0">
                <a:pos x="0" y="0"/>
              </a:cxn>
            </a:cxnLst>
            <a:rect l="0" t="0" r="r" b="b"/>
            <a:pathLst>
              <a:path w="840" h="562">
                <a:moveTo>
                  <a:pt x="0" y="0"/>
                </a:moveTo>
                <a:lnTo>
                  <a:pt x="0" y="545"/>
                </a:lnTo>
                <a:cubicBezTo>
                  <a:pt x="0" y="554"/>
                  <a:pt x="10" y="562"/>
                  <a:pt x="22" y="562"/>
                </a:cubicBezTo>
                <a:lnTo>
                  <a:pt x="840" y="562"/>
                </a:lnTo>
                <a:lnTo>
                  <a:pt x="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E4C9E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Box 9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407555" name="Freeform 3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Etiam</a:t>
            </a:r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err="1" smtClean="0"/>
              <a:t>Pellentesque</a:t>
            </a:r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075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075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DC7A272-238E-49AA-B0AB-E2E0598585A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1938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>
            <p:custDataLst>
              <p:tags r:id="rId3"/>
            </p:custDataLst>
          </p:nvPr>
        </p:nvSpPr>
        <p:spPr>
          <a:xfrm rot="20155115">
            <a:off x="4479640" y="32597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 smtClean="0">
              <a:solidFill>
                <a:srgbClr val="DDDDDD"/>
              </a:solidFill>
            </a:endParaRPr>
          </a:p>
        </p:txBody>
      </p:sp>
      <p:sp>
        <p:nvSpPr>
          <p:cNvPr id="500738" name="Freeform 2"/>
          <p:cNvSpPr>
            <a:spLocks/>
          </p:cNvSpPr>
          <p:nvPr userDrawn="1"/>
        </p:nvSpPr>
        <p:spPr bwMode="auto">
          <a:xfrm>
            <a:off x="323850" y="323850"/>
            <a:ext cx="882015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"/>
              </a:cxn>
              <a:cxn ang="0">
                <a:pos x="16" y="42"/>
              </a:cxn>
              <a:cxn ang="0">
                <a:pos x="22" y="42"/>
              </a:cxn>
              <a:cxn ang="0">
                <a:pos x="466" y="42"/>
              </a:cxn>
              <a:cxn ang="0">
                <a:pos x="466" y="0"/>
              </a:cxn>
              <a:cxn ang="0">
                <a:pos x="0" y="0"/>
              </a:cxn>
            </a:cxnLst>
            <a:rect l="0" t="0" r="r" b="b"/>
            <a:pathLst>
              <a:path w="466" h="42">
                <a:moveTo>
                  <a:pt x="0" y="0"/>
                </a:moveTo>
                <a:lnTo>
                  <a:pt x="0" y="25"/>
                </a:lnTo>
                <a:cubicBezTo>
                  <a:pt x="0" y="37"/>
                  <a:pt x="5" y="42"/>
                  <a:pt x="16" y="42"/>
                </a:cubicBezTo>
                <a:lnTo>
                  <a:pt x="22" y="42"/>
                </a:lnTo>
                <a:lnTo>
                  <a:pt x="466" y="42"/>
                </a:lnTo>
                <a:lnTo>
                  <a:pt x="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184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Etiam Click to edit Master text styles</a:t>
            </a:r>
          </a:p>
          <a:p>
            <a:pPr lvl="1"/>
            <a:r>
              <a:rPr lang="en-GB" smtClean="0"/>
              <a:t>Pellentesque 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007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007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5007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245225"/>
            <a:ext cx="801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A3E019-7424-4246-B0B6-E8E55D57931B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400" b="1">
          <a:solidFill>
            <a:schemeClr val="bg2"/>
          </a:solidFill>
          <a:latin typeface="+mn-lt"/>
          <a:ea typeface="+mn-ea"/>
          <a:cs typeface="+mn-cs"/>
        </a:defRPr>
      </a:lvl1pPr>
      <a:lvl2pPr marL="3175" indent="-1588" algn="l" rtl="0" fontAlgn="base">
        <a:spcBef>
          <a:spcPct val="20000"/>
        </a:spcBef>
        <a:spcAft>
          <a:spcPct val="0"/>
        </a:spcAft>
        <a:buFont typeface="Arial" charset="0"/>
        <a:defRPr sz="1400">
          <a:solidFill>
            <a:schemeClr val="bg2"/>
          </a:solidFill>
          <a:latin typeface="+mn-lt"/>
        </a:defRPr>
      </a:lvl2pPr>
      <a:lvl3pPr marL="266700" indent="-26193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40000"/>
        <a:buFont typeface="Symbol" pitchFamily="18" charset="2"/>
        <a:buBlip>
          <a:blip r:embed="rId4"/>
        </a:buBlip>
        <a:defRPr sz="1400">
          <a:solidFill>
            <a:schemeClr val="bg2"/>
          </a:solidFill>
          <a:latin typeface="+mn-lt"/>
        </a:defRPr>
      </a:lvl3pPr>
      <a:lvl4pPr marL="539750" indent="-27146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4pPr>
      <a:lvl5pPr marL="8064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bg2"/>
          </a:solidFill>
          <a:latin typeface="+mn-lt"/>
        </a:defRPr>
      </a:lvl5pPr>
      <a:lvl6pPr marL="12636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17208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1780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2635250" indent="-265113" algn="l" rtl="0" fontAlgn="base">
        <a:spcBef>
          <a:spcPct val="20000"/>
        </a:spcBef>
        <a:spcAft>
          <a:spcPct val="0"/>
        </a:spcAft>
        <a:buFont typeface="Calibri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Freeform 2"/>
          <p:cNvSpPr>
            <a:spLocks/>
          </p:cNvSpPr>
          <p:nvPr/>
        </p:nvSpPr>
        <p:spPr bwMode="auto">
          <a:xfrm>
            <a:off x="323850" y="323850"/>
            <a:ext cx="8820150" cy="1389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"/>
              </a:cxn>
              <a:cxn ang="0">
                <a:pos x="24" y="80"/>
              </a:cxn>
              <a:cxn ang="0">
                <a:pos x="508" y="80"/>
              </a:cxn>
              <a:cxn ang="0">
                <a:pos x="508" y="0"/>
              </a:cxn>
              <a:cxn ang="0">
                <a:pos x="0" y="0"/>
              </a:cxn>
            </a:cxnLst>
            <a:rect l="0" t="0" r="r" b="b"/>
            <a:pathLst>
              <a:path w="508" h="80">
                <a:moveTo>
                  <a:pt x="0" y="0"/>
                </a:moveTo>
                <a:lnTo>
                  <a:pt x="0" y="57"/>
                </a:lnTo>
                <a:cubicBezTo>
                  <a:pt x="0" y="70"/>
                  <a:pt x="11" y="80"/>
                  <a:pt x="24" y="80"/>
                </a:cubicBezTo>
                <a:lnTo>
                  <a:pt x="508" y="80"/>
                </a:lnTo>
                <a:lnTo>
                  <a:pt x="50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Stories with Insight </a:t>
            </a:r>
            <a:endParaRPr lang="en-GB" dirty="0"/>
          </a:p>
        </p:txBody>
      </p:sp>
      <p:sp>
        <p:nvSpPr>
          <p:cNvPr id="57139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August 12 2014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A4F4-137B-4B06-9B85-BAE41A46D01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0238"/>
            <a:ext cx="45720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8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want of a </a:t>
            </a:r>
            <a:r>
              <a:rPr lang="en-US" dirty="0" smtClean="0"/>
              <a:t>nail, </a:t>
            </a:r>
            <a:r>
              <a:rPr lang="en-US" dirty="0"/>
              <a:t>the shoe was lost;</a:t>
            </a:r>
          </a:p>
          <a:p>
            <a:r>
              <a:rPr lang="en-US" dirty="0"/>
              <a:t>For want of a </a:t>
            </a:r>
            <a:r>
              <a:rPr lang="en-US" dirty="0" smtClean="0"/>
              <a:t>shoe, </a:t>
            </a:r>
            <a:r>
              <a:rPr lang="en-US" dirty="0"/>
              <a:t>the horse was lost;</a:t>
            </a:r>
          </a:p>
          <a:p>
            <a:r>
              <a:rPr lang="en-US" dirty="0"/>
              <a:t>For want of a </a:t>
            </a:r>
            <a:r>
              <a:rPr lang="en-US" dirty="0" smtClean="0"/>
              <a:t>horse, </a:t>
            </a:r>
            <a:r>
              <a:rPr lang="en-US" dirty="0"/>
              <a:t>the </a:t>
            </a:r>
            <a:r>
              <a:rPr lang="en-US" dirty="0" smtClean="0"/>
              <a:t>king </a:t>
            </a:r>
            <a:r>
              <a:rPr lang="en-US" dirty="0"/>
              <a:t>was lost;</a:t>
            </a:r>
          </a:p>
          <a:p>
            <a:r>
              <a:rPr lang="en-US" dirty="0"/>
              <a:t>For </a:t>
            </a:r>
            <a:r>
              <a:rPr lang="en-US" dirty="0" smtClean="0"/>
              <a:t>want of a king, the </a:t>
            </a:r>
            <a:r>
              <a:rPr lang="en-US" dirty="0"/>
              <a:t>kingdom was lost—</a:t>
            </a:r>
          </a:p>
          <a:p>
            <a:r>
              <a:rPr lang="en-US" dirty="0" smtClean="0"/>
              <a:t>All </a:t>
            </a:r>
            <a:r>
              <a:rPr lang="en-US" dirty="0"/>
              <a:t>for the want of a </a:t>
            </a:r>
            <a:r>
              <a:rPr lang="en-US" dirty="0" smtClean="0"/>
              <a:t>horseshoe </a:t>
            </a:r>
            <a:r>
              <a:rPr lang="en-US" dirty="0"/>
              <a:t>nail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details matter  (99% correct is still wrong)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Slow down.   Haste makes waste; waste makes mistakes; mistakes take time……….   So haste takes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Haste denies all acts their dignity</a:t>
            </a:r>
            <a:r>
              <a:rPr lang="en-US" dirty="0" smtClean="0"/>
              <a:t>.  -  </a:t>
            </a:r>
            <a:r>
              <a:rPr lang="it-IT" dirty="0"/>
              <a:t>Dante Alighieri, The Divine Comedy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Haste and Attention to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football players know about statistics? Not a lot.</a:t>
            </a:r>
          </a:p>
          <a:p>
            <a:endParaRPr lang="en-US" dirty="0" smtClean="0"/>
          </a:p>
          <a:p>
            <a:r>
              <a:rPr lang="en-US" dirty="0" smtClean="0"/>
              <a:t>What do football players know about football? Almost everything.</a:t>
            </a:r>
          </a:p>
          <a:p>
            <a:endParaRPr lang="en-US" dirty="0"/>
          </a:p>
          <a:p>
            <a:r>
              <a:rPr lang="en-US" dirty="0" smtClean="0"/>
              <a:t>How do we teach a football player about stratified sampling?</a:t>
            </a:r>
          </a:p>
          <a:p>
            <a:endParaRPr lang="en-US" dirty="0" smtClean="0"/>
          </a:p>
          <a:p>
            <a:r>
              <a:rPr lang="en-US" dirty="0" smtClean="0"/>
              <a:t>If you do not currently know what stratified sampling is….. you should in just a minute.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 Players and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9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425950"/>
          </a:xfrm>
        </p:spPr>
        <p:txBody>
          <a:bodyPr/>
          <a:lstStyle/>
          <a:p>
            <a:r>
              <a:rPr lang="en-US" sz="1800" dirty="0"/>
              <a:t>What if we wanted to know on average how fast a member of the football team is?</a:t>
            </a:r>
          </a:p>
          <a:p>
            <a:endParaRPr lang="en-US" sz="1800" dirty="0"/>
          </a:p>
          <a:p>
            <a:r>
              <a:rPr lang="en-US" sz="1800" dirty="0"/>
              <a:t>We could just randomly sample the whole team.</a:t>
            </a:r>
          </a:p>
          <a:p>
            <a:endParaRPr lang="en-US" sz="1800" dirty="0"/>
          </a:p>
          <a:p>
            <a:r>
              <a:rPr lang="en-US" sz="1800" dirty="0"/>
              <a:t>But what if our sample by chance only contained offensive </a:t>
            </a:r>
            <a:r>
              <a:rPr lang="en-US" sz="1800" dirty="0" smtClean="0"/>
              <a:t>linemen</a:t>
            </a:r>
            <a:r>
              <a:rPr lang="en-US" sz="1800" dirty="0"/>
              <a:t> </a:t>
            </a:r>
            <a:r>
              <a:rPr lang="en-US" sz="1800" dirty="0" smtClean="0"/>
              <a:t>and no running backs? (Too Slow)</a:t>
            </a:r>
          </a:p>
          <a:p>
            <a:endParaRPr lang="en-US" sz="1800" dirty="0"/>
          </a:p>
          <a:p>
            <a:r>
              <a:rPr lang="en-US" sz="1800" dirty="0" smtClean="0"/>
              <a:t>Or what if our sample contained only running backs?  (Too Fast)</a:t>
            </a:r>
          </a:p>
          <a:p>
            <a:endParaRPr lang="en-US" sz="1800" dirty="0" smtClean="0"/>
          </a:p>
          <a:p>
            <a:r>
              <a:rPr lang="en-US" sz="1800" dirty="0" smtClean="0"/>
              <a:t>How could we make sure we sampled at least some running backs, some offensive linemen etc.</a:t>
            </a:r>
          </a:p>
          <a:p>
            <a:endParaRPr lang="en-US" sz="1800" dirty="0"/>
          </a:p>
          <a:p>
            <a:r>
              <a:rPr lang="en-US" sz="1800" dirty="0" smtClean="0"/>
              <a:t>Maybe we could group the players by there position and then sample them?</a:t>
            </a:r>
          </a:p>
          <a:p>
            <a:endParaRPr lang="en-US" sz="1800" dirty="0" smtClean="0"/>
          </a:p>
          <a:p>
            <a:r>
              <a:rPr lang="en-US" sz="1800" dirty="0" smtClean="0"/>
              <a:t>This would create a stratified sample.  (Groupings based on similar levels of a characteristic)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Football to A Stratified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Explanation is made easier when we can relate new ideas (statistics) to ideas already established (football) in the audience’s (football player’s) mind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Try to see the explanation from the audience’s frame of reference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Seek to determine a common basis of understanding</a:t>
            </a:r>
          </a:p>
          <a:p>
            <a:r>
              <a:rPr lang="en-US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accurate similes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4: Relational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Touch the elephant in more than one spot or talk to someone who has touched a different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Rooster’s do not value diamonds and humans do not value corn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small nail can cause the loss of a kingdom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Football players understand football (not statistics)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Intrinsic and Instrumental Value?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331640" y="2924944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Intrinsic Value means an object value resides in it’s existence.</a:t>
            </a:r>
          </a:p>
          <a:p>
            <a:endParaRPr lang="en-US" sz="2000" b="1" dirty="0"/>
          </a:p>
          <a:p>
            <a:r>
              <a:rPr lang="en-US" sz="2000" b="1" dirty="0" smtClean="0"/>
              <a:t>Instrumental value means an object can be used to gain something that is intrinsically valuable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09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we learn from the story of the elephant?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 2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331640" y="2924944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Look at situations from more than one perspective.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541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caused the king to lose his kingdom?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331640" y="2924944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Just one horse shoe nail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761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Analytics is a profession of weaving stories from strands of data</a:t>
            </a:r>
            <a:endParaRPr lang="en-US" dirty="0"/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Stories are a type of Mnemonic (or memory device) that links easily understood narratives to more complex ideas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6075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Not only can we use stories to communicate with others but they can also teach us lessons about how we should perform as analysts</a:t>
            </a:r>
          </a:p>
          <a:p>
            <a:pPr lvl="1" indent="0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storytellers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0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Blind Men </a:t>
            </a:r>
            <a:r>
              <a:rPr lang="en-US" dirty="0" smtClean="0"/>
              <a:t>examined </a:t>
            </a:r>
            <a:r>
              <a:rPr lang="en-US" dirty="0" smtClean="0"/>
              <a:t>an Elephant to determine what it was like.</a:t>
            </a:r>
          </a:p>
          <a:p>
            <a:endParaRPr lang="en-US" dirty="0"/>
          </a:p>
          <a:p>
            <a:r>
              <a:rPr lang="en-US" dirty="0" smtClean="0"/>
              <a:t>One man grabs the leg and says “The elephant is like a pillar; strong and straight”</a:t>
            </a:r>
          </a:p>
          <a:p>
            <a:r>
              <a:rPr lang="en-US" dirty="0" smtClean="0"/>
              <a:t>One man grabs the tail and says “The elephant is like a rope; loose and frayed”</a:t>
            </a:r>
          </a:p>
          <a:p>
            <a:r>
              <a:rPr lang="en-US" dirty="0" smtClean="0"/>
              <a:t>One man grabs the tusk and says “The elephant is like a spear; pointed and fierce”</a:t>
            </a:r>
          </a:p>
          <a:p>
            <a:r>
              <a:rPr lang="en-US" dirty="0" smtClean="0"/>
              <a:t>One man grabs the ear and says “The elephant is like a fan; wide and flexible”</a:t>
            </a:r>
          </a:p>
          <a:p>
            <a:r>
              <a:rPr lang="en-US" dirty="0" smtClean="0"/>
              <a:t>One man touches the side and says “The elephant is like a wall; firm and broad”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404664"/>
            <a:ext cx="7920880" cy="648072"/>
          </a:xfrm>
        </p:spPr>
        <p:txBody>
          <a:bodyPr/>
          <a:lstStyle/>
          <a:p>
            <a:r>
              <a:rPr lang="en-US" dirty="0" smtClean="0"/>
              <a:t>What can Five Blind Men teach us about perspective?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5415067" cy="377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4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"We have to remember that what we observe is not nature in itself, but nature exposed to our method of questioning." - Werner Heisenberg</a:t>
            </a:r>
          </a:p>
          <a:p>
            <a:endParaRPr lang="en-US" dirty="0" smtClean="0"/>
          </a:p>
          <a:p>
            <a:r>
              <a:rPr lang="en-US" dirty="0" smtClean="0"/>
              <a:t>We should not consider just one point of view.</a:t>
            </a:r>
          </a:p>
          <a:p>
            <a:endParaRPr lang="en-US" dirty="0"/>
          </a:p>
          <a:p>
            <a:r>
              <a:rPr lang="en-US" dirty="0" smtClean="0"/>
              <a:t>What if we were trying to accuse someone of a crime; we would not  believe the word of just one</a:t>
            </a:r>
            <a:r>
              <a:rPr lang="en-US" dirty="0"/>
              <a:t> </a:t>
            </a:r>
            <a:r>
              <a:rPr lang="en-US" dirty="0" smtClean="0"/>
              <a:t>witness.</a:t>
            </a:r>
          </a:p>
          <a:p>
            <a:endParaRPr lang="en-US" dirty="0"/>
          </a:p>
          <a:p>
            <a:r>
              <a:rPr lang="en-US" dirty="0" smtClean="0"/>
              <a:t>To a lesser extent; this is also a lesson in communication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 :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700213"/>
            <a:ext cx="8424936" cy="4425950"/>
          </a:xfrm>
        </p:spPr>
        <p:txBody>
          <a:bodyPr/>
          <a:lstStyle/>
          <a:p>
            <a:r>
              <a:rPr lang="en-US" dirty="0" smtClean="0"/>
              <a:t>One day; while a rooster was picking through a pile of straw looking for food,</a:t>
            </a:r>
          </a:p>
          <a:p>
            <a:r>
              <a:rPr lang="en-US" dirty="0" smtClean="0"/>
              <a:t>it came upon a diamond.  It picked up the diamond in its beak and threw it carelessly away.  “What use have I for this shiny stone” it thought. “I would have treasured a kernel of corn even more.”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Rooster and the Diamond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A4F4-137B-4B06-9B85-BAE41A46D01E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2816"/>
            <a:ext cx="2773213" cy="428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6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value of information is determined by the needs of the observer.</a:t>
            </a:r>
          </a:p>
          <a:p>
            <a:pPr marL="6985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Information has instrumental (not intrinsic)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Careful what you discard;  one man’s “useless stone” is another's diamond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Just because the insight is not useful to you; it may be valuable to someone else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if the chicken would have known how valuable the diamond would be to a human?  Would the chicken not have traded it for a whole load of corn?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pays to know a little about other’s viewpoints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The Value of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8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king was in a rush to get to a battle.  He told the blacksmith that was shoeing his horse to hurry up.    The blacksmith was lacking a final nail to secure the final shoe to the king’s horse.  The king told the blacksmith that one nail would not make a difference; the king took the horse and went into battle.</a:t>
            </a:r>
          </a:p>
          <a:p>
            <a:endParaRPr lang="en-US" dirty="0" smtClean="0"/>
          </a:p>
          <a:p>
            <a:r>
              <a:rPr lang="en-US" dirty="0" smtClean="0"/>
              <a:t>During the battle the horse’s shoe came loose, the horse threw the king, and the king was killed by the enemy.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want of a horseshoe nail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2E31-0118-4437-AE8F-1E5E5B5029A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PREFIX" val="IHG_"/>
  <p:tag name="IHG_FOOTER" val="Watermark"/>
  <p:tag name="IHG_TEMPLATENAME" val="IHG.pptx"/>
  <p:tag name="IHG_CREATEDATE" val="27 February 2014"/>
  <p:tag name="IHG_DPI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DIALOGNAME" val="Title – small banner, colour logostrip"/>
  <p:tag name="IHG_SHORTNAME" val="TITLES"/>
  <p:tag name="IHG_ASSOCIATEDSLIDES" val=""/>
  <p:tag name="IHG_INNEWPRESENTATION" val="YES"/>
  <p:tag name="IHG_ONINSERTSLIDEDLG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DELETETEXT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HG_FOOTER" val="Watermark"/>
</p:tagLst>
</file>

<file path=ppt/theme/theme1.xml><?xml version="1.0" encoding="utf-8"?>
<a:theme xmlns:a="http://schemas.openxmlformats.org/drawingml/2006/main" name="Body To-View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ody To-READ Tick Orange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 Tick Oran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Tick Orange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Body To-View Tick Purple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 Tick Purpl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Tick Pur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13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14">
        <a:dk1>
          <a:srgbClr val="737272"/>
        </a:dk1>
        <a:lt1>
          <a:srgbClr val="FFFFFF"/>
        </a:lt1>
        <a:dk2>
          <a:srgbClr val="FFFFFF"/>
        </a:dk2>
        <a:lt2>
          <a:srgbClr val="00001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616060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ody To-View Tick Orange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 Tick Oran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Tick 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13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14">
        <a:dk1>
          <a:srgbClr val="737272"/>
        </a:dk1>
        <a:lt1>
          <a:srgbClr val="FFFFFF"/>
        </a:lt1>
        <a:dk2>
          <a:srgbClr val="FFFFFF"/>
        </a:dk2>
        <a:lt2>
          <a:srgbClr val="00001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616060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ody To-View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ody To-View Numbered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 Number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Numbe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13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14">
        <a:dk1>
          <a:srgbClr val="737272"/>
        </a:dk1>
        <a:lt1>
          <a:srgbClr val="FFFFFF"/>
        </a:lt1>
        <a:dk2>
          <a:srgbClr val="FFFFFF"/>
        </a:dk2>
        <a:lt2>
          <a:srgbClr val="00001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616060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Body To-View Heart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 Hear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He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13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14">
        <a:dk1>
          <a:srgbClr val="737272"/>
        </a:dk1>
        <a:lt1>
          <a:srgbClr val="FFFFFF"/>
        </a:lt1>
        <a:dk2>
          <a:srgbClr val="FFFFFF"/>
        </a:dk2>
        <a:lt2>
          <a:srgbClr val="00001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616060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Body To-View Tick Purple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 Tick Purpl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Tick Pur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Purple 13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Purple 14">
        <a:dk1>
          <a:srgbClr val="737272"/>
        </a:dk1>
        <a:lt1>
          <a:srgbClr val="FFFFFF"/>
        </a:lt1>
        <a:dk2>
          <a:srgbClr val="FFFFFF"/>
        </a:dk2>
        <a:lt2>
          <a:srgbClr val="00001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616060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Body To-View Tick Orange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 Tick Oran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Tick 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Tick Orange 13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Tick Orange 14">
        <a:dk1>
          <a:srgbClr val="737272"/>
        </a:dk1>
        <a:lt1>
          <a:srgbClr val="FFFFFF"/>
        </a:lt1>
        <a:dk2>
          <a:srgbClr val="FFFFFF"/>
        </a:dk2>
        <a:lt2>
          <a:srgbClr val="00001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616060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Body To-View Shaded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 Shad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Shad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13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14">
        <a:dk1>
          <a:srgbClr val="737272"/>
        </a:dk1>
        <a:lt1>
          <a:srgbClr val="FFFFFF"/>
        </a:lt1>
        <a:dk2>
          <a:srgbClr val="FFFFFF"/>
        </a:dk2>
        <a:lt2>
          <a:srgbClr val="00001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616060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Body To-READ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ody To-View Numbered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 Number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Numbe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Numbered 13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Numbered 14">
        <a:dk1>
          <a:srgbClr val="737272"/>
        </a:dk1>
        <a:lt1>
          <a:srgbClr val="FFFFFF"/>
        </a:lt1>
        <a:dk2>
          <a:srgbClr val="FFFFFF"/>
        </a:dk2>
        <a:lt2>
          <a:srgbClr val="00001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616060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Body To-READ Numbered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 Number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Numbered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Body To-READ Heart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 Hear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Heart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Body To-READ Tick Purple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 Tick Purpl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Tick Purple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Body To-READ Tick Orange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 Tick Oran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Tick Orange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Body To-READ Shaded Ambition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 Shad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Shaded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ody To-View Heart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 Hear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He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Heart 13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Heart 14">
        <a:dk1>
          <a:srgbClr val="737272"/>
        </a:dk1>
        <a:lt1>
          <a:srgbClr val="FFFFFF"/>
        </a:lt1>
        <a:dk2>
          <a:srgbClr val="FFFFFF"/>
        </a:dk2>
        <a:lt2>
          <a:srgbClr val="00001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616060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ody To-View Shaded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View Shad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View Shad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dy To-View Shaded 13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To-View Shaded 14">
        <a:dk1>
          <a:srgbClr val="737272"/>
        </a:dk1>
        <a:lt1>
          <a:srgbClr val="FFFFFF"/>
        </a:lt1>
        <a:dk2>
          <a:srgbClr val="FFFFFF"/>
        </a:dk2>
        <a:lt2>
          <a:srgbClr val="00001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616060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ody To-READ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ody To-READ Numbered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 Number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Numbered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ody To-READ Heart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 Hear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Heart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Body To-READ Shaded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 Shad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Shaded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ody To-READ Tick Purple">
  <a:themeElements>
    <a:clrScheme name="IHG">
      <a:dk1>
        <a:srgbClr val="737272"/>
      </a:dk1>
      <a:lt1>
        <a:srgbClr val="FFFFFF"/>
      </a:lt1>
      <a:dk2>
        <a:srgbClr val="FFFFFF"/>
      </a:dk2>
      <a:lt2>
        <a:srgbClr val="000012"/>
      </a:lt2>
      <a:accent1>
        <a:srgbClr val="912887"/>
      </a:accent1>
      <a:accent2>
        <a:srgbClr val="F09600"/>
      </a:accent2>
      <a:accent3>
        <a:srgbClr val="D20005"/>
      </a:accent3>
      <a:accent4>
        <a:srgbClr val="E15514"/>
      </a:accent4>
      <a:accent5>
        <a:srgbClr val="C7ACC3"/>
      </a:accent5>
      <a:accent6>
        <a:srgbClr val="D98700"/>
      </a:accent6>
      <a:hlink>
        <a:srgbClr val="D20005"/>
      </a:hlink>
      <a:folHlink>
        <a:srgbClr val="E15514"/>
      </a:folHlink>
    </a:clrScheme>
    <a:fontScheme name="Body To-READ Tick Purpl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2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ody To-READ Tick Purple 1">
        <a:dk1>
          <a:srgbClr val="000012"/>
        </a:dk1>
        <a:lt1>
          <a:srgbClr val="FFFFFF"/>
        </a:lt1>
        <a:dk2>
          <a:srgbClr val="FFFFFF"/>
        </a:dk2>
        <a:lt2>
          <a:srgbClr val="737272"/>
        </a:lt2>
        <a:accent1>
          <a:srgbClr val="912887"/>
        </a:accent1>
        <a:accent2>
          <a:srgbClr val="F09600"/>
        </a:accent2>
        <a:accent3>
          <a:srgbClr val="FFFFFF"/>
        </a:accent3>
        <a:accent4>
          <a:srgbClr val="00000E"/>
        </a:accent4>
        <a:accent5>
          <a:srgbClr val="C7ACC3"/>
        </a:accent5>
        <a:accent6>
          <a:srgbClr val="D98700"/>
        </a:accent6>
        <a:hlink>
          <a:srgbClr val="D20005"/>
        </a:hlink>
        <a:folHlink>
          <a:srgbClr val="E155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2486</TotalTime>
  <Words>1148</Words>
  <Application>Microsoft Office PowerPoint</Application>
  <PresentationFormat>On-screen Show (4:3)</PresentationFormat>
  <Paragraphs>131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24</vt:i4>
      </vt:variant>
      <vt:variant>
        <vt:lpstr>Slide Titles</vt:lpstr>
      </vt:variant>
      <vt:variant>
        <vt:i4>18</vt:i4>
      </vt:variant>
    </vt:vector>
  </HeadingPairs>
  <TitlesOfParts>
    <vt:vector size="42" baseType="lpstr">
      <vt:lpstr>Body To-View</vt:lpstr>
      <vt:lpstr>Body To-View Numbered</vt:lpstr>
      <vt:lpstr>Body To-View Heart</vt:lpstr>
      <vt:lpstr>Body To-View Shaded</vt:lpstr>
      <vt:lpstr>Body To-READ</vt:lpstr>
      <vt:lpstr>Body To-READ Numbered</vt:lpstr>
      <vt:lpstr>Body To-READ Heart</vt:lpstr>
      <vt:lpstr>Body To-READ Shaded</vt:lpstr>
      <vt:lpstr>Body To-READ Tick Purple</vt:lpstr>
      <vt:lpstr>Body To-READ Tick Orange</vt:lpstr>
      <vt:lpstr>Body To-View Tick Purple</vt:lpstr>
      <vt:lpstr>Body To-View Tick Orange</vt:lpstr>
      <vt:lpstr>Body To-View Ambition</vt:lpstr>
      <vt:lpstr>Body To-View Numbered Ambition</vt:lpstr>
      <vt:lpstr>Body To-View Heart Ambition</vt:lpstr>
      <vt:lpstr>Body To-View Tick Purple Ambition</vt:lpstr>
      <vt:lpstr>Body To-View Tick Orange Ambition</vt:lpstr>
      <vt:lpstr>Body To-View Shaded Ambition</vt:lpstr>
      <vt:lpstr>Body To-READ Ambition</vt:lpstr>
      <vt:lpstr>Body To-READ Numbered Ambition</vt:lpstr>
      <vt:lpstr>Body To-READ Heart Ambition</vt:lpstr>
      <vt:lpstr>Body To-READ Tick Purple Ambition</vt:lpstr>
      <vt:lpstr>Body To-READ Tick Orange Ambition</vt:lpstr>
      <vt:lpstr>Body To-READ Shaded Ambition</vt:lpstr>
      <vt:lpstr>Stories with Insight </vt:lpstr>
      <vt:lpstr>We are storytellers</vt:lpstr>
      <vt:lpstr>What can Five Blind Men teach us about perspective?</vt:lpstr>
      <vt:lpstr>PowerPoint Presentation</vt:lpstr>
      <vt:lpstr>Lesson 1 : Perspective</vt:lpstr>
      <vt:lpstr>The Rooster and the Diamond</vt:lpstr>
      <vt:lpstr>PowerPoint Presentation</vt:lpstr>
      <vt:lpstr>Lesson 2: The Value of Information</vt:lpstr>
      <vt:lpstr>For want of a horseshoe nail</vt:lpstr>
      <vt:lpstr>PowerPoint Presentation</vt:lpstr>
      <vt:lpstr>Lesson 3: Haste and Attention to Detail</vt:lpstr>
      <vt:lpstr>Football Players and Statistics</vt:lpstr>
      <vt:lpstr>From Football to A Stratified Sample</vt:lpstr>
      <vt:lpstr>Lesson 4: Relational Learning</vt:lpstr>
      <vt:lpstr>Conclusions </vt:lpstr>
      <vt:lpstr>Quiz Question 1</vt:lpstr>
      <vt:lpstr>Quiz Question 2 </vt:lpstr>
      <vt:lpstr>Quiz Question 3</vt:lpstr>
    </vt:vector>
  </TitlesOfParts>
  <Company>InterContinental Hotels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IHG</dc:title>
  <dc:creator>Jonathan West</dc:creator>
  <cp:lastModifiedBy>Mason, Jake (IHG)</cp:lastModifiedBy>
  <cp:revision>122</cp:revision>
  <dcterms:created xsi:type="dcterms:W3CDTF">2011-08-22T23:06:13Z</dcterms:created>
  <dcterms:modified xsi:type="dcterms:W3CDTF">2014-08-04T13:25:09Z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atermark">
    <vt:lpwstr/>
  </property>
</Properties>
</file>