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7" r:id="rId2"/>
    <p:sldMasterId id="2147483653" r:id="rId3"/>
  </p:sldMasterIdLst>
  <p:notesMasterIdLst>
    <p:notesMasterId r:id="rId5"/>
  </p:notesMasterIdLst>
  <p:handoutMasterIdLst>
    <p:handoutMasterId r:id="rId6"/>
  </p:handoutMasterIdLst>
  <p:sldIdLst>
    <p:sldId id="257" r:id="rId4"/>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581">
          <p15:clr>
            <a:srgbClr val="A4A3A4"/>
          </p15:clr>
        </p15:guide>
        <p15:guide id="6" pos="27069">
          <p15:clr>
            <a:srgbClr val="A4A3A4"/>
          </p15:clr>
        </p15:guide>
        <p15:guide id="7" pos="2074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AFD057-2D4C-48B2-83AC-D8FE3A5A3EB1}" v="1994" dt="2024-12-19T04:44:06.372"/>
    <p1510:client id="{B0EA3241-65B5-C746-9051-8D90271BFE38}" v="2257" dt="2024-12-19T19:31:07.530"/>
    <p1510:client id="{CAD9EBBB-CD62-4EA3-9431-E1AF14C3C069}" v="1817" dt="2024-12-20T04:23:17.4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4" d="100"/>
          <a:sy n="34" d="100"/>
        </p:scale>
        <p:origin x="-1476" y="-2140"/>
      </p:cViewPr>
      <p:guideLst>
        <p:guide orient="horz" pos="3318"/>
        <p:guide orient="horz" pos="288"/>
        <p:guide orient="horz" pos="20160"/>
        <p:guide orient="horz"/>
        <p:guide pos="581"/>
        <p:guide pos="27069"/>
        <p:guide pos="20741"/>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commentAuthors" Target="commentAuthors.xml"/><Relationship Id="rId12" Type="http://schemas.microsoft.com/office/2015/10/relationships/revisionInfo" Target="revisionInfo.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12/19/2024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12/19/2024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A1A87D-CAF7-4BDC-A0D3-C0DBEDE81619}" type="slidenum">
              <a:rPr lang="en-US" smtClean="0"/>
              <a:pPr/>
              <a:t>1</a:t>
            </a:fld>
            <a:endParaRPr lang="en-US"/>
          </a:p>
        </p:txBody>
      </p:sp>
    </p:spTree>
    <p:extLst>
      <p:ext uri="{BB962C8B-B14F-4D97-AF65-F5344CB8AC3E}">
        <p14:creationId xmlns:p14="http://schemas.microsoft.com/office/powerpoint/2010/main" val="3124198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4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6" y="6295353"/>
            <a:ext cx="13591277"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922338" y="5431995"/>
            <a:ext cx="13573126"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INTRODUCTION or ABSTRACT</a:t>
            </a:r>
          </a:p>
        </p:txBody>
      </p:sp>
      <p:sp>
        <p:nvSpPr>
          <p:cNvPr id="19" name="Text Placeholder 3"/>
          <p:cNvSpPr>
            <a:spLocks noGrp="1"/>
          </p:cNvSpPr>
          <p:nvPr>
            <p:ph type="body" sz="quarter" idx="19" hasCustomPrompt="1"/>
          </p:nvPr>
        </p:nvSpPr>
        <p:spPr>
          <a:xfrm>
            <a:off x="922338" y="18240478"/>
            <a:ext cx="1359286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0" name="Text Placeholder 5"/>
          <p:cNvSpPr>
            <a:spLocks noGrp="1"/>
          </p:cNvSpPr>
          <p:nvPr>
            <p:ph type="body" sz="quarter" idx="20" hasCustomPrompt="1"/>
          </p:nvPr>
        </p:nvSpPr>
        <p:spPr>
          <a:xfrm>
            <a:off x="942080" y="17409229"/>
            <a:ext cx="1357312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OBJECTIVES</a:t>
            </a:r>
          </a:p>
        </p:txBody>
      </p:sp>
      <p:sp>
        <p:nvSpPr>
          <p:cNvPr id="21" name="Text Placeholder 3"/>
          <p:cNvSpPr>
            <a:spLocks noGrp="1"/>
          </p:cNvSpPr>
          <p:nvPr>
            <p:ph type="body" sz="quarter" idx="21" hasCustomPrompt="1"/>
          </p:nvPr>
        </p:nvSpPr>
        <p:spPr>
          <a:xfrm>
            <a:off x="15154276" y="2159508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2" name="Text Placeholder 5"/>
          <p:cNvSpPr>
            <a:spLocks noGrp="1"/>
          </p:cNvSpPr>
          <p:nvPr>
            <p:ph type="body" sz="quarter" idx="22" hasCustomPrompt="1"/>
          </p:nvPr>
        </p:nvSpPr>
        <p:spPr>
          <a:xfrm>
            <a:off x="15154276" y="20739663"/>
            <a:ext cx="13571534"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MATERIALS &amp; METHODS</a:t>
            </a:r>
          </a:p>
        </p:txBody>
      </p:sp>
      <p:sp>
        <p:nvSpPr>
          <p:cNvPr id="23" name="Text Placeholder 3"/>
          <p:cNvSpPr>
            <a:spLocks noGrp="1"/>
          </p:cNvSpPr>
          <p:nvPr>
            <p:ph type="body" sz="quarter" idx="23" hasCustomPrompt="1"/>
          </p:nvPr>
        </p:nvSpPr>
        <p:spPr>
          <a:xfrm>
            <a:off x="15162215" y="6295353"/>
            <a:ext cx="13571534"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4" name="Text Placeholder 5"/>
          <p:cNvSpPr>
            <a:spLocks noGrp="1"/>
          </p:cNvSpPr>
          <p:nvPr>
            <p:ph type="body" sz="quarter" idx="24" hasCustomPrompt="1"/>
          </p:nvPr>
        </p:nvSpPr>
        <p:spPr>
          <a:xfrm>
            <a:off x="15154277" y="5431995"/>
            <a:ext cx="13579475"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RESULTS</a:t>
            </a:r>
          </a:p>
        </p:txBody>
      </p:sp>
      <p:sp>
        <p:nvSpPr>
          <p:cNvPr id="25" name="Text Placeholder 5"/>
          <p:cNvSpPr>
            <a:spLocks noGrp="1"/>
          </p:cNvSpPr>
          <p:nvPr>
            <p:ph type="body" sz="quarter" idx="25" hasCustomPrompt="1"/>
          </p:nvPr>
        </p:nvSpPr>
        <p:spPr>
          <a:xfrm>
            <a:off x="29395741" y="5431995"/>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CONCLUSIONS</a:t>
            </a:r>
          </a:p>
        </p:txBody>
      </p:sp>
      <p:sp>
        <p:nvSpPr>
          <p:cNvPr id="26" name="Text Placeholder 3"/>
          <p:cNvSpPr>
            <a:spLocks noGrp="1"/>
          </p:cNvSpPr>
          <p:nvPr>
            <p:ph type="body" sz="quarter" idx="26" hasCustomPrompt="1"/>
          </p:nvPr>
        </p:nvSpPr>
        <p:spPr>
          <a:xfrm>
            <a:off x="29395741" y="6295353"/>
            <a:ext cx="13576029"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29395741" y="17377122"/>
            <a:ext cx="13576029" cy="754045"/>
          </a:xfrm>
          <a:prstGeom prst="rect">
            <a:avLst/>
          </a:prstGeom>
          <a:noFill/>
        </p:spPr>
        <p:txBody>
          <a:bodyPr wrap="square" lIns="91436" tIns="91436" rIns="91436" bIns="91436" anchor="ctr" anchorCtr="0">
            <a:spAutoFit/>
          </a:bodyPr>
          <a:lstStyle>
            <a:lvl1pPr marL="0" indent="0" algn="ctr">
              <a:buNone/>
              <a:tabLst/>
              <a:defRPr sz="3700" b="1" u="sng" baseline="0">
                <a:solidFill>
                  <a:schemeClr val="accent5">
                    <a:lumMod val="50000"/>
                  </a:schemeClr>
                </a:solidFill>
              </a:defRPr>
            </a:lvl1pPr>
          </a:lstStyle>
          <a:p>
            <a:pPr lvl="0"/>
            <a:r>
              <a:rPr lang="en-US"/>
              <a:t>(click to add)  REFERENCES</a:t>
            </a:r>
          </a:p>
        </p:txBody>
      </p:sp>
      <p:sp>
        <p:nvSpPr>
          <p:cNvPr id="28" name="Text Placeholder 3"/>
          <p:cNvSpPr>
            <a:spLocks noGrp="1"/>
          </p:cNvSpPr>
          <p:nvPr>
            <p:ph type="body" sz="quarter" idx="28" hasCustomPrompt="1"/>
          </p:nvPr>
        </p:nvSpPr>
        <p:spPr>
          <a:xfrm>
            <a:off x="29390710" y="18157350"/>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29395741" y="25845657"/>
            <a:ext cx="13576029"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ACKNOWLEDGEMENTS  or  CONTACT</a:t>
            </a:r>
          </a:p>
        </p:txBody>
      </p:sp>
      <p:sp>
        <p:nvSpPr>
          <p:cNvPr id="30" name="Text Placeholder 3"/>
          <p:cNvSpPr>
            <a:spLocks noGrp="1"/>
          </p:cNvSpPr>
          <p:nvPr>
            <p:ph type="body" sz="quarter" idx="30" hasCustomPrompt="1"/>
          </p:nvPr>
        </p:nvSpPr>
        <p:spPr>
          <a:xfrm>
            <a:off x="29395742" y="26625887"/>
            <a:ext cx="13581061" cy="861752"/>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title</a:t>
            </a:r>
          </a:p>
        </p:txBody>
      </p:sp>
      <p:sp>
        <p:nvSpPr>
          <p:cNvPr id="31" name="TextBox 30"/>
          <p:cNvSpPr txBox="1"/>
          <p:nvPr userDrawn="1"/>
        </p:nvSpPr>
        <p:spPr>
          <a:xfrm>
            <a:off x="14272591" y="9899374"/>
            <a:ext cx="4134679" cy="477054"/>
          </a:xfrm>
          <a:prstGeom prst="rect">
            <a:avLst/>
          </a:prstGeom>
          <a:noFill/>
        </p:spPr>
        <p:txBody>
          <a:bodyPr wrap="square" rtlCol="0">
            <a:spAutoFit/>
          </a:bodyPr>
          <a:lstStyle/>
          <a:p>
            <a:endParaRPr lang="en-US" sz="2500">
              <a:solidFill>
                <a:schemeClr val="accent5">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ide center column">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904188" y="6212225"/>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6" name="Text Placeholder 5"/>
          <p:cNvSpPr>
            <a:spLocks noGrp="1"/>
          </p:cNvSpPr>
          <p:nvPr>
            <p:ph type="body" sz="quarter" idx="11" hasCustomPrompt="1"/>
          </p:nvPr>
        </p:nvSpPr>
        <p:spPr>
          <a:xfrm>
            <a:off x="922341" y="5348867"/>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INTRODUCTION or ABSTRACT</a:t>
            </a:r>
          </a:p>
        </p:txBody>
      </p:sp>
      <p:sp>
        <p:nvSpPr>
          <p:cNvPr id="19" name="Text Placeholder 3"/>
          <p:cNvSpPr>
            <a:spLocks noGrp="1"/>
          </p:cNvSpPr>
          <p:nvPr>
            <p:ph type="body" sz="quarter" idx="19" hasCustomPrompt="1"/>
          </p:nvPr>
        </p:nvSpPr>
        <p:spPr>
          <a:xfrm>
            <a:off x="902598" y="15043762"/>
            <a:ext cx="1005840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20" name="Text Placeholder 5"/>
          <p:cNvSpPr>
            <a:spLocks noGrp="1"/>
          </p:cNvSpPr>
          <p:nvPr>
            <p:ph type="body" sz="quarter" idx="20" hasCustomPrompt="1"/>
          </p:nvPr>
        </p:nvSpPr>
        <p:spPr>
          <a:xfrm>
            <a:off x="922339"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OBJECTIVES</a:t>
            </a:r>
          </a:p>
        </p:txBody>
      </p:sp>
      <p:sp>
        <p:nvSpPr>
          <p:cNvPr id="21" name="Text Placeholder 3"/>
          <p:cNvSpPr>
            <a:spLocks noGrp="1"/>
          </p:cNvSpPr>
          <p:nvPr>
            <p:ph type="body" sz="quarter" idx="21" hasCustomPrompt="1"/>
          </p:nvPr>
        </p:nvSpPr>
        <p:spPr>
          <a:xfrm>
            <a:off x="11587163" y="6204287"/>
            <a:ext cx="2072004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22" name="Text Placeholder 5"/>
          <p:cNvSpPr>
            <a:spLocks noGrp="1"/>
          </p:cNvSpPr>
          <p:nvPr>
            <p:ph type="body" sz="quarter" idx="22" hasCustomPrompt="1"/>
          </p:nvPr>
        </p:nvSpPr>
        <p:spPr>
          <a:xfrm>
            <a:off x="11587164" y="5348867"/>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(header)  MATERIALS &amp; METHODS</a:t>
            </a:r>
          </a:p>
        </p:txBody>
      </p:sp>
      <p:sp>
        <p:nvSpPr>
          <p:cNvPr id="23" name="Text Placeholder 3"/>
          <p:cNvSpPr>
            <a:spLocks noGrp="1"/>
          </p:cNvSpPr>
          <p:nvPr>
            <p:ph type="body" sz="quarter" idx="23" hasCustomPrompt="1"/>
          </p:nvPr>
        </p:nvSpPr>
        <p:spPr>
          <a:xfrm>
            <a:off x="11587164" y="21896538"/>
            <a:ext cx="20720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24" name="Text Placeholder 5"/>
          <p:cNvSpPr>
            <a:spLocks noGrp="1"/>
          </p:cNvSpPr>
          <p:nvPr>
            <p:ph type="body" sz="quarter" idx="24" hasCustomPrompt="1"/>
          </p:nvPr>
        </p:nvSpPr>
        <p:spPr>
          <a:xfrm>
            <a:off x="11587162" y="21074746"/>
            <a:ext cx="20720050"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RESULTS</a:t>
            </a:r>
          </a:p>
        </p:txBody>
      </p:sp>
      <p:sp>
        <p:nvSpPr>
          <p:cNvPr id="25" name="Text Placeholder 5"/>
          <p:cNvSpPr>
            <a:spLocks noGrp="1"/>
          </p:cNvSpPr>
          <p:nvPr>
            <p:ph type="body" sz="quarter" idx="25" hasCustomPrompt="1"/>
          </p:nvPr>
        </p:nvSpPr>
        <p:spPr>
          <a:xfrm>
            <a:off x="32905536" y="5348867"/>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CONCLUSIONS</a:t>
            </a:r>
          </a:p>
        </p:txBody>
      </p:sp>
      <p:sp>
        <p:nvSpPr>
          <p:cNvPr id="26" name="Text Placeholder 3"/>
          <p:cNvSpPr>
            <a:spLocks noGrp="1"/>
          </p:cNvSpPr>
          <p:nvPr>
            <p:ph type="body" sz="quarter" idx="26" hasCustomPrompt="1"/>
          </p:nvPr>
        </p:nvSpPr>
        <p:spPr>
          <a:xfrm>
            <a:off x="32905536" y="6212225"/>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27" name="Text Placeholder 5"/>
          <p:cNvSpPr>
            <a:spLocks noGrp="1"/>
          </p:cNvSpPr>
          <p:nvPr>
            <p:ph type="body" sz="quarter" idx="27" hasCustomPrompt="1"/>
          </p:nvPr>
        </p:nvSpPr>
        <p:spPr>
          <a:xfrm>
            <a:off x="32905536"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REFERENCES</a:t>
            </a:r>
          </a:p>
        </p:txBody>
      </p:sp>
      <p:sp>
        <p:nvSpPr>
          <p:cNvPr id="28" name="Text Placeholder 3"/>
          <p:cNvSpPr>
            <a:spLocks noGrp="1"/>
          </p:cNvSpPr>
          <p:nvPr>
            <p:ph type="body" sz="quarter" idx="28" hasCustomPrompt="1"/>
          </p:nvPr>
        </p:nvSpPr>
        <p:spPr>
          <a:xfrm>
            <a:off x="32905536"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29" name="Text Placeholder 5"/>
          <p:cNvSpPr>
            <a:spLocks noGrp="1"/>
          </p:cNvSpPr>
          <p:nvPr>
            <p:ph type="body" sz="quarter" idx="29" hasCustomPrompt="1"/>
          </p:nvPr>
        </p:nvSpPr>
        <p:spPr>
          <a:xfrm>
            <a:off x="32905536" y="25669876"/>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a:t>(click to add)  ACKNOWLEDGEMENTS or CONTACT</a:t>
            </a:r>
          </a:p>
        </p:txBody>
      </p:sp>
      <p:sp>
        <p:nvSpPr>
          <p:cNvPr id="30" name="Text Placeholder 3"/>
          <p:cNvSpPr>
            <a:spLocks noGrp="1"/>
          </p:cNvSpPr>
          <p:nvPr>
            <p:ph type="body" sz="quarter" idx="30" hasCustomPrompt="1"/>
          </p:nvPr>
        </p:nvSpPr>
        <p:spPr>
          <a:xfrm>
            <a:off x="32905536" y="26436774"/>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Enter your text here</a:t>
            </a:r>
          </a:p>
        </p:txBody>
      </p:sp>
      <p:sp>
        <p:nvSpPr>
          <p:cNvPr id="64"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affiliations</a:t>
            </a:r>
          </a:p>
        </p:txBody>
      </p:sp>
      <p:sp>
        <p:nvSpPr>
          <p:cNvPr id="65"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authors</a:t>
            </a:r>
          </a:p>
        </p:txBody>
      </p:sp>
      <p:sp>
        <p:nvSpPr>
          <p:cNvPr id="66"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title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wmf"/><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oleObject" Target="../embeddings/oleObject1.bin"/><Relationship Id="rId12" Type="http://schemas.openxmlformats.org/officeDocument/2006/relationships/image" Target="../media/image7.wmf"/><Relationship Id="rId17" Type="http://schemas.openxmlformats.org/officeDocument/2006/relationships/image" Target="../media/image10.jpeg"/><Relationship Id="rId2" Type="http://schemas.openxmlformats.org/officeDocument/2006/relationships/theme" Target="../theme/theme1.xml"/><Relationship Id="rId16" Type="http://schemas.openxmlformats.org/officeDocument/2006/relationships/hyperlink" Target="http://www.facebook.com/pages/PosterPresentationscom/217914411419?v=app_4949752878&amp;ref=ts"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oleObject" Target="../embeddings/oleObject3.bin"/><Relationship Id="rId5" Type="http://schemas.openxmlformats.org/officeDocument/2006/relationships/image" Target="../media/image3.png"/><Relationship Id="rId15" Type="http://schemas.openxmlformats.org/officeDocument/2006/relationships/image" Target="../media/image9.wmf"/><Relationship Id="rId10" Type="http://schemas.openxmlformats.org/officeDocument/2006/relationships/image" Target="../media/image6.wmf"/><Relationship Id="rId4" Type="http://schemas.openxmlformats.org/officeDocument/2006/relationships/image" Target="../media/image2.png"/><Relationship Id="rId9" Type="http://schemas.openxmlformats.org/officeDocument/2006/relationships/oleObject" Target="../embeddings/oleObject2.bin"/><Relationship Id="rId14" Type="http://schemas.openxmlformats.org/officeDocument/2006/relationships/oleObject" Target="../embeddings/oleObject4.bin"/></Relationships>
</file>

<file path=ppt/slideMasters/_rels/slideMaster2.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3.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2.xml"/><Relationship Id="rId16"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1.bin"/></Relationships>
</file>

<file path=ppt/slideMasters/_rels/slideMaster3.xml.rels><?xml version="1.0" encoding="UTF-8" standalone="yes"?>
<Relationships xmlns="http://schemas.openxmlformats.org/package/2006/relationships"><Relationship Id="rId8" Type="http://schemas.openxmlformats.org/officeDocument/2006/relationships/hyperlink" Target="http://www.facebook.com/pages/PosterPresentationscom/217914411419?v=app_4949752878&amp;ref=ts" TargetMode="External"/><Relationship Id="rId13" Type="http://schemas.openxmlformats.org/officeDocument/2006/relationships/image" Target="../media/image4.png"/><Relationship Id="rId3" Type="http://schemas.openxmlformats.org/officeDocument/2006/relationships/oleObject" Target="../embeddings/oleObject3.bin"/><Relationship Id="rId7" Type="http://schemas.openxmlformats.org/officeDocument/2006/relationships/image" Target="../media/image9.wmf"/><Relationship Id="rId12" Type="http://schemas.openxmlformats.org/officeDocument/2006/relationships/image" Target="../media/image3.png"/><Relationship Id="rId17" Type="http://schemas.openxmlformats.org/officeDocument/2006/relationships/image" Target="../media/image6.wmf"/><Relationship Id="rId2" Type="http://schemas.openxmlformats.org/officeDocument/2006/relationships/theme" Target="../theme/theme3.xml"/><Relationship Id="rId16" Type="http://schemas.openxmlformats.org/officeDocument/2006/relationships/oleObject" Target="../embeddings/oleObject2.bin"/><Relationship Id="rId1" Type="http://schemas.openxmlformats.org/officeDocument/2006/relationships/slideLayout" Target="../slideLayouts/slideLayout3.xml"/><Relationship Id="rId6" Type="http://schemas.openxmlformats.org/officeDocument/2006/relationships/oleObject" Target="../embeddings/oleObject4.bin"/><Relationship Id="rId11" Type="http://schemas.openxmlformats.org/officeDocument/2006/relationships/image" Target="../media/image2.png"/><Relationship Id="rId5" Type="http://schemas.openxmlformats.org/officeDocument/2006/relationships/image" Target="../media/image8.png"/><Relationship Id="rId15" Type="http://schemas.openxmlformats.org/officeDocument/2006/relationships/image" Target="../media/image5.wmf"/><Relationship Id="rId10" Type="http://schemas.openxmlformats.org/officeDocument/2006/relationships/image" Target="../media/image1.png"/><Relationship Id="rId4" Type="http://schemas.openxmlformats.org/officeDocument/2006/relationships/image" Target="../media/image7.wmf"/><Relationship Id="rId9" Type="http://schemas.openxmlformats.org/officeDocument/2006/relationships/image" Target="../media/image10.jpeg"/><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8" name="Rectangle 67"/>
          <p:cNvSpPr/>
          <p:nvPr userDrawn="1"/>
        </p:nvSpPr>
        <p:spPr>
          <a:xfrm rot="10800000">
            <a:off x="0"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ounded Rectangle 1"/>
          <p:cNvSpPr/>
          <p:nvPr userDrawn="1"/>
        </p:nvSpPr>
        <p:spPr>
          <a:xfrm>
            <a:off x="446073" y="5475145"/>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11428937" y="5475142"/>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22411801" y="5475143"/>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p:cNvSpPr/>
          <p:nvPr userDrawn="1"/>
        </p:nvSpPr>
        <p:spPr>
          <a:xfrm>
            <a:off x="33394664" y="5475144"/>
            <a:ext cx="10058400"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36"/>
          <p:cNvSpPr>
            <a:spLocks noChangeArrowheads="1"/>
          </p:cNvSpPr>
          <p:nvPr/>
        </p:nvSpPr>
        <p:spPr bwMode="auto">
          <a:xfrm>
            <a:off x="0" y="0"/>
            <a:ext cx="43891200" cy="4800600"/>
          </a:xfrm>
          <a:prstGeom prst="rect">
            <a:avLst/>
          </a:prstGeom>
          <a:noFill/>
          <a:ln w="9525">
            <a:noFill/>
            <a:miter lim="800000"/>
            <a:headEnd/>
            <a:tailEnd/>
          </a:ln>
          <a:effectLst/>
        </p:spPr>
        <p:txBody>
          <a:bodyPr wrap="none" lIns="91436" tIns="45717" rIns="91436" bIns="45717" anchor="ctr"/>
          <a:lstStyle/>
          <a:p>
            <a:pPr>
              <a:defRPr/>
            </a:pPr>
            <a:endParaRPr lang="en-US"/>
          </a:p>
        </p:txBody>
      </p:sp>
      <p:sp>
        <p:nvSpPr>
          <p:cNvPr id="10" name="Text Box 14"/>
          <p:cNvSpPr txBox="1">
            <a:spLocks noChangeArrowheads="1"/>
          </p:cNvSpPr>
          <p:nvPr/>
        </p:nvSpPr>
        <p:spPr bwMode="auto">
          <a:xfrm>
            <a:off x="1567305" y="32390910"/>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a:solidFill>
                  <a:schemeClr val="bg1">
                    <a:lumMod val="75000"/>
                  </a:schemeClr>
                </a:solidFill>
                <a:latin typeface="Arial" charset="0"/>
              </a:rPr>
              <a:t>www.PosterPresentations.com</a:t>
            </a:r>
          </a:p>
        </p:txBody>
      </p:sp>
      <p:grpSp>
        <p:nvGrpSpPr>
          <p:cNvPr id="30" name="Group 29"/>
          <p:cNvGrpSpPr/>
          <p:nvPr userDrawn="1"/>
        </p:nvGrpSpPr>
        <p:grpSpPr>
          <a:xfrm>
            <a:off x="-11225189" y="-1"/>
            <a:ext cx="11018865" cy="32918401"/>
            <a:chOff x="-11225189" y="-1"/>
            <a:chExt cx="11018865" cy="32918401"/>
          </a:xfrm>
        </p:grpSpPr>
        <p:sp>
          <p:nvSpPr>
            <p:cNvPr id="31" name="Rectangle 30"/>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a:solidFill>
                    <a:srgbClr val="FF0000"/>
                  </a:solidFill>
                  <a:latin typeface="Trebuchet MS" pitchFamily="34" charset="0"/>
                </a:rPr>
                <a:t>(—THIS SIDEBAR DOES NOT PRINT—)</a:t>
              </a:r>
              <a:endParaRPr lang="en-US" sz="3200" b="1" spc="600">
                <a:solidFill>
                  <a:schemeClr val="bg1"/>
                </a:solidFill>
                <a:latin typeface="Trebuchet MS" pitchFamily="34" charset="0"/>
              </a:endParaRPr>
            </a:p>
            <a:p>
              <a:pPr algn="ctr"/>
              <a:r>
                <a:rPr lang="en-US" sz="4000" b="1" spc="600">
                  <a:solidFill>
                    <a:schemeClr val="bg1"/>
                  </a:solidFill>
                  <a:latin typeface="Trebuchet MS" pitchFamily="34" charset="0"/>
                </a:rPr>
                <a:t>DESIGN</a:t>
              </a:r>
              <a:r>
                <a:rPr lang="en-US" sz="4000" b="1" spc="600" baseline="0">
                  <a:solidFill>
                    <a:schemeClr val="bg1"/>
                  </a:solidFill>
                  <a:latin typeface="Trebuchet MS" pitchFamily="34" charset="0"/>
                </a:rPr>
                <a:t> </a:t>
              </a:r>
              <a:r>
                <a:rPr lang="en-US" sz="4000" b="1" spc="600">
                  <a:solidFill>
                    <a:schemeClr val="bg1"/>
                  </a:solidFill>
                  <a:latin typeface="Trebuchet MS" pitchFamily="34" charset="0"/>
                </a:rPr>
                <a:t>GUIDE</a:t>
              </a:r>
            </a:p>
            <a:p>
              <a:pPr algn="ctr"/>
              <a:endParaRPr lang="en-US" sz="2800" b="1">
                <a:latin typeface="Trebuchet MS" pitchFamily="34" charset="0"/>
              </a:endParaRPr>
            </a:p>
            <a:p>
              <a:pPr defTabSz="3765639"/>
              <a:r>
                <a:rPr lang="en-US" sz="2800" i="0">
                  <a:latin typeface="Trebuchet MS" pitchFamily="34" charset="0"/>
                </a:rPr>
                <a:t>This PowerPoint</a:t>
              </a:r>
              <a:r>
                <a:rPr lang="en-US" sz="2800" i="0" baseline="0">
                  <a:latin typeface="Trebuchet MS" pitchFamily="34" charset="0"/>
                </a:rPr>
                <a:t> </a:t>
              </a:r>
              <a:r>
                <a:rPr lang="en-US" sz="2800" i="0">
                  <a:latin typeface="Trebuchet MS" pitchFamily="34" charset="0"/>
                </a:rPr>
                <a:t>2007 template produces</a:t>
              </a:r>
              <a:r>
                <a:rPr lang="en-US" sz="2800" i="0" baseline="0">
                  <a:latin typeface="Trebuchet MS" pitchFamily="34" charset="0"/>
                </a:rPr>
                <a:t> </a:t>
              </a:r>
              <a:r>
                <a:rPr lang="en-US" sz="2800" i="0">
                  <a:latin typeface="Trebuchet MS" pitchFamily="34" charset="0"/>
                </a:rPr>
                <a:t>a 36”x48” presentation poster. </a:t>
              </a:r>
              <a:r>
                <a:rPr lang="en-US" sz="2800">
                  <a:latin typeface="Trebuchet MS" pitchFamily="34" charset="0"/>
                </a:rPr>
                <a:t>You</a:t>
              </a:r>
              <a:r>
                <a:rPr lang="en-US" sz="2800" baseline="0">
                  <a:latin typeface="Trebuchet MS" pitchFamily="34" charset="0"/>
                </a:rPr>
                <a:t> can u</a:t>
              </a:r>
              <a:r>
                <a:rPr lang="en-US" sz="2800">
                  <a:latin typeface="Trebuchet MS" pitchFamily="34" charset="0"/>
                </a:rPr>
                <a:t>se</a:t>
              </a:r>
              <a:r>
                <a:rPr lang="en-US" sz="2800" baseline="0">
                  <a:latin typeface="Trebuchet MS" pitchFamily="34" charset="0"/>
                </a:rPr>
                <a:t> it to create your research poster and </a:t>
              </a:r>
              <a:r>
                <a:rPr lang="en-US" sz="2800">
                  <a:latin typeface="Trebuchet MS" pitchFamily="34" charset="0"/>
                </a:rPr>
                <a:t>save valuable time placing titles, subtitles,</a:t>
              </a:r>
              <a:r>
                <a:rPr lang="en-US" sz="2800" baseline="0">
                  <a:latin typeface="Trebuchet MS" pitchFamily="34" charset="0"/>
                </a:rPr>
                <a:t> text, and graphics</a:t>
              </a:r>
              <a:r>
                <a:rPr lang="en-US" sz="2800">
                  <a:latin typeface="Trebuchet MS" pitchFamily="34" charset="0"/>
                </a:rPr>
                <a:t>. </a:t>
              </a:r>
            </a:p>
            <a:p>
              <a:pPr defTabSz="3765639"/>
              <a:endParaRPr lang="en-US" sz="2800">
                <a:latin typeface="Trebuchet MS" pitchFamily="34" charset="0"/>
              </a:endParaRPr>
            </a:p>
            <a:p>
              <a:pPr defTabSz="4389219"/>
              <a:r>
                <a:rPr lang="en-US" sz="2800">
                  <a:latin typeface="Trebuchet MS" pitchFamily="34" charset="0"/>
                </a:rPr>
                <a:t>We provide a series of online tutorials that will guide you through the poster design process and answer your poster production questions. To view our template tutorials, go online to </a:t>
              </a:r>
              <a:r>
                <a:rPr lang="en-US" sz="2800" b="1">
                  <a:solidFill>
                    <a:srgbClr val="FFC000"/>
                  </a:solidFill>
                  <a:latin typeface="Trebuchet MS" pitchFamily="34" charset="0"/>
                </a:rPr>
                <a:t>PosterPresentations.com</a:t>
              </a:r>
              <a:r>
                <a:rPr lang="en-US" sz="2800" b="1">
                  <a:solidFill>
                    <a:schemeClr val="bg1"/>
                  </a:solidFill>
                  <a:latin typeface="Trebuchet MS" pitchFamily="34" charset="0"/>
                </a:rPr>
                <a:t> </a:t>
              </a:r>
              <a:r>
                <a:rPr lang="en-US" sz="2800">
                  <a:solidFill>
                    <a:schemeClr val="bg1"/>
                  </a:solidFill>
                  <a:latin typeface="Trebuchet MS" pitchFamily="34" charset="0"/>
                </a:rPr>
                <a:t>and click on HELP DESK.</a:t>
              </a:r>
            </a:p>
            <a:p>
              <a:pPr defTabSz="4389219"/>
              <a:endParaRPr lang="en-US" sz="2800">
                <a:latin typeface="Trebuchet MS" pitchFamily="34" charset="0"/>
              </a:endParaRPr>
            </a:p>
            <a:p>
              <a:pPr defTabSz="4389219"/>
              <a:r>
                <a:rPr lang="en-US" sz="2800">
                  <a:solidFill>
                    <a:schemeClr val="bg1"/>
                  </a:solidFill>
                  <a:latin typeface="Trebuchet MS" pitchFamily="34" charset="0"/>
                </a:rPr>
                <a:t>When</a:t>
              </a:r>
              <a:r>
                <a:rPr lang="en-US" sz="2800" baseline="0">
                  <a:solidFill>
                    <a:schemeClr val="bg1"/>
                  </a:solidFill>
                  <a:latin typeface="Trebuchet MS" pitchFamily="34" charset="0"/>
                </a:rPr>
                <a:t> you are ready to print your poster</a:t>
              </a:r>
              <a:r>
                <a:rPr lang="en-US" sz="2800">
                  <a:solidFill>
                    <a:schemeClr val="bg1"/>
                  </a:solidFill>
                  <a:latin typeface="Trebuchet MS" pitchFamily="34" charset="0"/>
                </a:rPr>
                <a:t>,</a:t>
              </a:r>
              <a:r>
                <a:rPr lang="en-US" sz="2800" baseline="0">
                  <a:solidFill>
                    <a:schemeClr val="bg1"/>
                  </a:solidFill>
                  <a:latin typeface="Trebuchet MS" pitchFamily="34" charset="0"/>
                </a:rPr>
                <a:t> go online to </a:t>
              </a:r>
              <a:r>
                <a:rPr lang="en-US" sz="2800" b="0">
                  <a:solidFill>
                    <a:schemeClr val="bg1"/>
                  </a:solidFill>
                  <a:latin typeface="Trebuchet MS" pitchFamily="34" charset="0"/>
                </a:rPr>
                <a:t>PosterPresentations.com</a:t>
              </a:r>
              <a:br>
                <a:rPr lang="en-US" sz="2800">
                  <a:solidFill>
                    <a:schemeClr val="bg1"/>
                  </a:solidFill>
                  <a:latin typeface="Trebuchet MS" pitchFamily="34" charset="0"/>
                </a:rPr>
              </a:br>
              <a:endParaRPr lang="en-US" sz="2800">
                <a:solidFill>
                  <a:schemeClr val="bg1"/>
                </a:solidFill>
                <a:latin typeface="Trebuchet MS" pitchFamily="34" charset="0"/>
              </a:endParaRPr>
            </a:p>
            <a:p>
              <a:pPr algn="l" defTabSz="3765639"/>
              <a:r>
                <a:rPr lang="en-US" sz="2800" b="0">
                  <a:solidFill>
                    <a:schemeClr val="bg1"/>
                  </a:solidFill>
                  <a:latin typeface="Trebuchet MS" pitchFamily="34" charset="0"/>
                </a:rPr>
                <a:t>Need</a:t>
              </a:r>
              <a:r>
                <a:rPr lang="en-US" sz="2800" b="0" baseline="0">
                  <a:solidFill>
                    <a:schemeClr val="bg1"/>
                  </a:solidFill>
                  <a:latin typeface="Trebuchet MS" pitchFamily="34" charset="0"/>
                </a:rPr>
                <a:t> assistance? Call us at </a:t>
              </a:r>
              <a:r>
                <a:rPr lang="en-US" sz="2800" b="0">
                  <a:solidFill>
                    <a:srgbClr val="FFC000"/>
                  </a:solidFill>
                  <a:latin typeface="Trebuchet MS" pitchFamily="34" charset="0"/>
                </a:rPr>
                <a:t>1.510.649.3001</a:t>
              </a:r>
            </a:p>
            <a:p>
              <a:pPr algn="l" defTabSz="3765639"/>
              <a:endParaRPr lang="en-US" sz="3600" b="1">
                <a:solidFill>
                  <a:srgbClr val="FFFF00"/>
                </a:solidFill>
                <a:latin typeface="Trebuchet MS" pitchFamily="34" charset="0"/>
              </a:endParaRPr>
            </a:p>
            <a:p>
              <a:pPr algn="ctr"/>
              <a:endParaRPr lang="en-US" sz="2400" b="1">
                <a:solidFill>
                  <a:schemeClr val="bg1"/>
                </a:solidFill>
                <a:latin typeface="Trebuchet MS" pitchFamily="34" charset="0"/>
              </a:endParaRPr>
            </a:p>
            <a:p>
              <a:pPr algn="ctr"/>
              <a:r>
                <a:rPr lang="en-US" sz="4000" b="1" spc="600">
                  <a:solidFill>
                    <a:schemeClr val="bg1"/>
                  </a:solidFill>
                  <a:latin typeface="Trebuchet MS" pitchFamily="34" charset="0"/>
                </a:rPr>
                <a:t>QUICK START</a:t>
              </a:r>
            </a:p>
            <a:p>
              <a:pPr algn="ctr"/>
              <a:endParaRPr lang="en-US" sz="3200" b="1" baseline="0">
                <a:solidFill>
                  <a:schemeClr val="bg1"/>
                </a:solidFill>
                <a:latin typeface="Trebuchet MS" pitchFamily="34" charset="0"/>
              </a:endParaRPr>
            </a:p>
            <a:p>
              <a:pPr algn="ctr"/>
              <a:r>
                <a:rPr lang="en-US" sz="3200" b="1" baseline="0">
                  <a:solidFill>
                    <a:srgbClr val="FFC000"/>
                  </a:solidFill>
                  <a:latin typeface="Trebuchet MS" pitchFamily="34" charset="0"/>
                </a:rPr>
                <a:t>Zoom in and out</a:t>
              </a:r>
            </a:p>
            <a:p>
              <a:pPr marL="1892300" indent="-1892300" algn="l" defTabSz="850900"/>
              <a:r>
                <a:rPr lang="en-US" sz="2400" b="0" baseline="0">
                  <a:solidFill>
                    <a:schemeClr val="bg1"/>
                  </a:solidFill>
                  <a:latin typeface="Trebuchet MS" pitchFamily="34" charset="0"/>
                </a:rPr>
                <a:t>	</a:t>
              </a:r>
              <a:r>
                <a:rPr lang="en-US" sz="2400" b="0" baseline="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a:solidFill>
                    <a:schemeClr val="bg1">
                      <a:lumMod val="75000"/>
                    </a:schemeClr>
                  </a:solidFill>
                  <a:latin typeface="Trebuchet MS" pitchFamily="34" charset="0"/>
                </a:rPr>
                <a:t>	</a:t>
              </a:r>
              <a:r>
                <a:rPr lang="en-US" sz="2400" b="0" baseline="0">
                  <a:solidFill>
                    <a:schemeClr val="bg1">
                      <a:lumMod val="75000"/>
                    </a:schemeClr>
                  </a:solidFill>
                  <a:latin typeface="Trebuchet MS" pitchFamily="34" charset="0"/>
                </a:rPr>
                <a:t>Go to VIEW &gt; ZOOM.</a:t>
              </a:r>
            </a:p>
            <a:p>
              <a:pPr algn="l"/>
              <a:endParaRPr lang="en-US" sz="2800" b="0" baseline="0">
                <a:solidFill>
                  <a:schemeClr val="bg1"/>
                </a:solidFill>
                <a:latin typeface="Trebuchet MS" pitchFamily="34" charset="0"/>
              </a:endParaRPr>
            </a:p>
            <a:p>
              <a:pPr algn="ctr"/>
              <a:r>
                <a:rPr lang="en-US" sz="3200" b="1" baseline="0">
                  <a:solidFill>
                    <a:srgbClr val="FFC000"/>
                  </a:solidFill>
                  <a:latin typeface="Trebuchet MS" pitchFamily="34" charset="0"/>
                </a:rPr>
                <a:t>Title, Authors, and Affiliations</a:t>
              </a:r>
            </a:p>
            <a:p>
              <a:pPr algn="l"/>
              <a:r>
                <a:rPr lang="en-US" sz="2400" b="0" baseline="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a:solidFill>
                  <a:schemeClr val="bg1">
                    <a:lumMod val="75000"/>
                  </a:schemeClr>
                </a:solidFill>
                <a:latin typeface="Trebuchet MS" pitchFamily="34" charset="0"/>
              </a:endParaRPr>
            </a:p>
            <a:p>
              <a:pPr algn="l"/>
              <a:r>
                <a:rPr lang="en-US" sz="2400" b="1" spc="300" baseline="0">
                  <a:solidFill>
                    <a:srgbClr val="FFC000"/>
                  </a:solidFill>
                  <a:latin typeface="Trebuchet MS" pitchFamily="34" charset="0"/>
                </a:rPr>
                <a:t>TIP</a:t>
              </a:r>
              <a:r>
                <a:rPr lang="en-US" sz="2400" b="1" baseline="0">
                  <a:solidFill>
                    <a:srgbClr val="FFC000"/>
                  </a:solidFill>
                  <a:latin typeface="Trebuchet MS" pitchFamily="34" charset="0"/>
                </a:rPr>
                <a:t>: </a:t>
              </a:r>
              <a:r>
                <a:rPr lang="en-US" sz="2400" b="0" baseline="0">
                  <a:solidFill>
                    <a:schemeClr val="bg1">
                      <a:lumMod val="75000"/>
                    </a:schemeClr>
                  </a:solidFill>
                  <a:latin typeface="Trebuchet MS" pitchFamily="34" charset="0"/>
                </a:rPr>
                <a:t>The font size of your title should be bigger than your name(s) and institution name(s).</a:t>
              </a:r>
            </a:p>
            <a:p>
              <a:pPr algn="l"/>
              <a:br>
                <a:rPr lang="en-US" sz="2800" b="1" baseline="0">
                  <a:solidFill>
                    <a:schemeClr val="bg1"/>
                  </a:solidFill>
                  <a:latin typeface="Trebuchet MS" pitchFamily="34" charset="0"/>
                </a:rPr>
              </a:br>
              <a:endParaRPr lang="en-US" sz="2800" b="1">
                <a:solidFill>
                  <a:schemeClr val="bg1"/>
                </a:solidFill>
                <a:latin typeface="Trebuchet MS" pitchFamily="34" charset="0"/>
              </a:endParaRPr>
            </a:p>
            <a:p>
              <a:pPr algn="ctr"/>
              <a:endParaRPr lang="en-US" sz="2800" b="1">
                <a:solidFill>
                  <a:srgbClr val="FFC000"/>
                </a:solidFill>
                <a:latin typeface="Trebuchet MS" pitchFamily="34" charset="0"/>
              </a:endParaRPr>
            </a:p>
            <a:p>
              <a:pPr algn="ctr"/>
              <a:endParaRPr lang="en-US" sz="2800" b="1">
                <a:solidFill>
                  <a:srgbClr val="FFC000"/>
                </a:solidFill>
                <a:latin typeface="Trebuchet MS" pitchFamily="34" charset="0"/>
              </a:endParaRPr>
            </a:p>
            <a:p>
              <a:pPr algn="ctr"/>
              <a:r>
                <a:rPr lang="en-US" sz="3200" b="1">
                  <a:solidFill>
                    <a:srgbClr val="FFC000"/>
                  </a:solidFill>
                  <a:latin typeface="Trebuchet MS" pitchFamily="34" charset="0"/>
                </a:rPr>
                <a:t>Adding Logos</a:t>
              </a:r>
              <a:r>
                <a:rPr lang="en-US" sz="3200" b="1" baseline="0">
                  <a:solidFill>
                    <a:srgbClr val="FFC000"/>
                  </a:solidFill>
                  <a:latin typeface="Trebuchet MS" pitchFamily="34" charset="0"/>
                </a:rPr>
                <a:t> / Seals</a:t>
              </a:r>
            </a:p>
            <a:p>
              <a:pPr algn="l"/>
              <a:r>
                <a:rPr lang="en-US" sz="2400" b="0" baseline="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a:solidFill>
                  <a:schemeClr val="bg1">
                    <a:lumMod val="75000"/>
                  </a:schemeClr>
                </a:solidFill>
                <a:latin typeface="Trebuchet MS" pitchFamily="34" charset="0"/>
              </a:endParaRPr>
            </a:p>
            <a:p>
              <a:pPr algn="l"/>
              <a:r>
                <a:rPr lang="en-US" sz="2400" b="1" spc="300" baseline="0">
                  <a:solidFill>
                    <a:srgbClr val="FFC000"/>
                  </a:solidFill>
                  <a:latin typeface="Trebuchet MS" pitchFamily="34" charset="0"/>
                </a:rPr>
                <a:t>TIP:</a:t>
              </a:r>
              <a:r>
                <a:rPr lang="en-US" sz="2400" b="1" spc="0" baseline="0">
                  <a:solidFill>
                    <a:srgbClr val="FFC000"/>
                  </a:solidFill>
                  <a:latin typeface="Trebuchet MS" pitchFamily="34" charset="0"/>
                </a:rPr>
                <a:t> </a:t>
              </a:r>
              <a:r>
                <a:rPr lang="en-US" sz="2400" b="0" baseline="0">
                  <a:solidFill>
                    <a:schemeClr val="bg1">
                      <a:lumMod val="75000"/>
                    </a:schemeClr>
                  </a:solidFill>
                  <a:latin typeface="Trebuchet MS" pitchFamily="34" charset="0"/>
                </a:rPr>
                <a:t>See if your school’s logo is available on our free poster templates page.</a:t>
              </a:r>
            </a:p>
            <a:p>
              <a:pPr algn="l"/>
              <a:endParaRPr lang="en-US" sz="2400" b="0" baseline="0">
                <a:latin typeface="Trebuchet MS" pitchFamily="34" charset="0"/>
              </a:endParaRPr>
            </a:p>
            <a:p>
              <a:pPr algn="ctr"/>
              <a:r>
                <a:rPr lang="en-US" sz="3200" b="1" baseline="0">
                  <a:solidFill>
                    <a:srgbClr val="FFC000"/>
                  </a:solidFill>
                  <a:latin typeface="Trebuchet MS" pitchFamily="34" charset="0"/>
                </a:rPr>
                <a:t>Photographs / Graphics</a:t>
              </a:r>
            </a:p>
            <a:p>
              <a:pPr algn="l" defTabSz="977900"/>
              <a:r>
                <a:rPr lang="en-US" sz="2400" b="0" baseline="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a:solidFill>
                    <a:schemeClr val="bg1">
                      <a:lumMod val="75000"/>
                    </a:schemeClr>
                  </a:solidFill>
                  <a:latin typeface="Trebuchet MS" pitchFamily="34" charset="0"/>
                </a:rPr>
                <a:t>disproportionally.</a:t>
              </a:r>
            </a:p>
            <a:p>
              <a:pPr algn="l" defTabSz="977900"/>
              <a:endParaRPr lang="en-US" sz="2400" b="0" baseline="0">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r>
                <a:rPr lang="en-US" sz="3200" b="1" baseline="0">
                  <a:solidFill>
                    <a:srgbClr val="FFC000"/>
                  </a:solidFill>
                  <a:latin typeface="Trebuchet MS" pitchFamily="34" charset="0"/>
                </a:rPr>
                <a:t>Image Quality Check</a:t>
              </a:r>
            </a:p>
            <a:p>
              <a:pPr lvl="0" algn="l" defTabSz="977900"/>
              <a:r>
                <a:rPr lang="en-US" sz="2400" b="0" baseline="0">
                  <a:solidFill>
                    <a:schemeClr val="bg1">
                      <a:lumMod val="75000"/>
                    </a:schemeClr>
                  </a:solidFill>
                  <a:latin typeface="Trebuchet MS" pitchFamily="34" charset="0"/>
                </a:rPr>
                <a:t>Zoom in and look at your images at 100% magnification. If they look good they will print well. </a:t>
              </a:r>
              <a:endParaRPr lang="en-US" sz="2800" b="0">
                <a:latin typeface="Trebuchet MS" pitchFamily="34" charset="0"/>
              </a:endParaRPr>
            </a:p>
          </p:txBody>
        </p:sp>
        <p:cxnSp>
          <p:nvCxnSpPr>
            <p:cNvPr id="32" name="Straight Connector 31"/>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6" name="Picture 35"/>
            <p:cNvPicPr>
              <a:picLocks noChangeAspect="1"/>
            </p:cNvPicPr>
            <p:nvPr userDrawn="1"/>
          </p:nvPicPr>
          <p:blipFill>
            <a:blip r:embed="rId3"/>
            <a:stretch>
              <a:fillRect/>
            </a:stretch>
          </p:blipFill>
          <p:spPr>
            <a:xfrm>
              <a:off x="-10740740" y="10261718"/>
              <a:ext cx="1597666" cy="1201935"/>
            </a:xfrm>
            <a:prstGeom prst="rect">
              <a:avLst/>
            </a:prstGeom>
          </p:spPr>
        </p:pic>
        <p:pic>
          <p:nvPicPr>
            <p:cNvPr id="37" name="Picture 36"/>
            <p:cNvPicPr>
              <a:picLocks noChangeAspect="1"/>
            </p:cNvPicPr>
            <p:nvPr userDrawn="1"/>
          </p:nvPicPr>
          <p:blipFill>
            <a:blip r:embed="rId4"/>
            <a:stretch>
              <a:fillRect/>
            </a:stretch>
          </p:blipFill>
          <p:spPr>
            <a:xfrm>
              <a:off x="-10732765" y="15696927"/>
              <a:ext cx="9986808" cy="1053596"/>
            </a:xfrm>
            <a:prstGeom prst="rect">
              <a:avLst/>
            </a:prstGeom>
          </p:spPr>
        </p:pic>
        <p:grpSp>
          <p:nvGrpSpPr>
            <p:cNvPr id="38" name="Group 37"/>
            <p:cNvGrpSpPr/>
            <p:nvPr userDrawn="1"/>
          </p:nvGrpSpPr>
          <p:grpSpPr>
            <a:xfrm>
              <a:off x="-9744993" y="23540957"/>
              <a:ext cx="7531182" cy="2120439"/>
              <a:chOff x="-4470427" y="11016658"/>
              <a:chExt cx="3470785" cy="974220"/>
            </a:xfrm>
          </p:grpSpPr>
          <p:grpSp>
            <p:nvGrpSpPr>
              <p:cNvPr id="46" name="Group 45"/>
              <p:cNvGrpSpPr/>
              <p:nvPr userDrawn="1"/>
            </p:nvGrpSpPr>
            <p:grpSpPr>
              <a:xfrm>
                <a:off x="-2783495" y="11060886"/>
                <a:ext cx="624431" cy="893535"/>
                <a:chOff x="-3958697" y="11117435"/>
                <a:chExt cx="779338" cy="1280430"/>
              </a:xfrm>
            </p:grpSpPr>
            <p:pic>
              <p:nvPicPr>
                <p:cNvPr id="52" name="Picture 51"/>
                <p:cNvPicPr>
                  <a:picLocks noChangeAspect="1"/>
                </p:cNvPicPr>
                <p:nvPr userDrawn="1"/>
              </p:nvPicPr>
              <p:blipFill>
                <a:blip r:embed="rId5"/>
                <a:stretch>
                  <a:fillRect/>
                </a:stretch>
              </p:blipFill>
              <p:spPr>
                <a:xfrm>
                  <a:off x="-3948160" y="11117435"/>
                  <a:ext cx="768801" cy="1090857"/>
                </a:xfrm>
                <a:prstGeom prst="rect">
                  <a:avLst/>
                </a:prstGeom>
              </p:spPr>
            </p:pic>
            <p:sp>
              <p:nvSpPr>
                <p:cNvPr id="53" name="TextBox 52"/>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a:solidFill>
                        <a:schemeClr val="tx1"/>
                      </a:solidFill>
                    </a:rPr>
                    <a:t>ORIGINAL</a:t>
                  </a:r>
                </a:p>
              </p:txBody>
            </p:sp>
          </p:grpSp>
          <p:grpSp>
            <p:nvGrpSpPr>
              <p:cNvPr id="47" name="Group 46"/>
              <p:cNvGrpSpPr/>
              <p:nvPr userDrawn="1"/>
            </p:nvGrpSpPr>
            <p:grpSpPr>
              <a:xfrm>
                <a:off x="-2033159" y="11060889"/>
                <a:ext cx="1033517" cy="893529"/>
                <a:chOff x="-2921738" y="11200127"/>
                <a:chExt cx="1420279" cy="1227904"/>
              </a:xfrm>
            </p:grpSpPr>
            <p:pic>
              <p:nvPicPr>
                <p:cNvPr id="50" name="Picture 49"/>
                <p:cNvPicPr>
                  <a:picLocks noChangeAspect="1"/>
                </p:cNvPicPr>
                <p:nvPr userDrawn="1"/>
              </p:nvPicPr>
              <p:blipFill>
                <a:blip r:embed="rId5"/>
                <a:stretch>
                  <a:fillRect/>
                </a:stretch>
              </p:blipFill>
              <p:spPr>
                <a:xfrm>
                  <a:off x="-2921738" y="11200127"/>
                  <a:ext cx="1420279" cy="1029694"/>
                </a:xfrm>
                <a:prstGeom prst="rect">
                  <a:avLst/>
                </a:prstGeom>
              </p:spPr>
            </p:pic>
            <p:sp>
              <p:nvSpPr>
                <p:cNvPr id="51" name="TextBox 50"/>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a:solidFill>
                        <a:schemeClr val="bg1"/>
                      </a:solidFill>
                    </a:rPr>
                    <a:t>DISTORTED</a:t>
                  </a:r>
                  <a:endParaRPr lang="en-US" sz="700" b="1">
                    <a:solidFill>
                      <a:schemeClr val="bg1"/>
                    </a:solidFill>
                  </a:endParaRPr>
                </a:p>
              </p:txBody>
            </p:sp>
          </p:grpSp>
          <p:pic>
            <p:nvPicPr>
              <p:cNvPr id="48" name="Picture 47"/>
              <p:cNvPicPr>
                <a:picLocks noChangeAspect="1"/>
              </p:cNvPicPr>
              <p:nvPr userDrawn="1"/>
            </p:nvPicPr>
            <p:blipFill>
              <a:blip r:embed="rId6"/>
              <a:stretch>
                <a:fillRect/>
              </a:stretch>
            </p:blipFill>
            <p:spPr>
              <a:xfrm>
                <a:off x="-4470427" y="11016658"/>
                <a:ext cx="1098742" cy="847761"/>
              </a:xfrm>
              <a:prstGeom prst="rect">
                <a:avLst/>
              </a:prstGeom>
            </p:spPr>
          </p:pic>
          <p:sp>
            <p:nvSpPr>
              <p:cNvPr id="49" name="TextBox 48"/>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a:solidFill>
                      <a:schemeClr val="bg1"/>
                    </a:solidFill>
                  </a:rPr>
                  <a:t>Corner</a:t>
                </a:r>
                <a:r>
                  <a:rPr lang="en-US" sz="1600" baseline="0">
                    <a:solidFill>
                      <a:schemeClr val="bg1"/>
                    </a:solidFill>
                  </a:rPr>
                  <a:t> handles</a:t>
                </a:r>
                <a:endParaRPr lang="en-US" sz="1600">
                  <a:solidFill>
                    <a:schemeClr val="bg1"/>
                  </a:solidFill>
                </a:endParaRPr>
              </a:p>
            </p:txBody>
          </p:sp>
        </p:grpSp>
        <p:grpSp>
          <p:nvGrpSpPr>
            <p:cNvPr id="39" name="Group 38"/>
            <p:cNvGrpSpPr/>
            <p:nvPr userDrawn="1"/>
          </p:nvGrpSpPr>
          <p:grpSpPr>
            <a:xfrm>
              <a:off x="-10398793" y="27751410"/>
              <a:ext cx="9323012" cy="2453251"/>
              <a:chOff x="-4754996" y="12734136"/>
              <a:chExt cx="4296559" cy="1127128"/>
            </a:xfrm>
          </p:grpSpPr>
          <p:graphicFrame>
            <p:nvGraphicFramePr>
              <p:cNvPr id="41" name="Object 40"/>
              <p:cNvGraphicFramePr>
                <a:graphicFrameLocks noChangeAspect="1"/>
              </p:cNvGraphicFramePr>
              <p:nvPr userDrawn="1">
                <p:extLst>
                  <p:ext uri="{D42A27DB-BD31-4B8C-83A1-F6EECF244321}">
                    <p14:modId xmlns:p14="http://schemas.microsoft.com/office/powerpoint/2010/main" val="2923600614"/>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7" imgW="1828440" imgH="1117440" progId="Photoshop.Image.13">
                      <p:embed/>
                    </p:oleObj>
                  </mc:Choice>
                  <mc:Fallback>
                    <p:oleObj name="Image" r:id="rId7" imgW="1828440" imgH="1117440" progId="Photoshop.Image.13">
                      <p:embed/>
                      <p:pic>
                        <p:nvPicPr>
                          <p:cNvPr id="41" name="Object 40"/>
                          <p:cNvPicPr/>
                          <p:nvPr/>
                        </p:nvPicPr>
                        <p:blipFill>
                          <a:blip r:embed="rId8"/>
                          <a:stretch>
                            <a:fillRect/>
                          </a:stretch>
                        </p:blipFill>
                        <p:spPr>
                          <a:xfrm>
                            <a:off x="-4533347" y="12734142"/>
                            <a:ext cx="1828800" cy="1117600"/>
                          </a:xfrm>
                          <a:prstGeom prst="rect">
                            <a:avLst/>
                          </a:prstGeom>
                        </p:spPr>
                      </p:pic>
                    </p:oleObj>
                  </mc:Fallback>
                </mc:AlternateContent>
              </a:graphicData>
            </a:graphic>
          </p:graphicFrame>
          <p:graphicFrame>
            <p:nvGraphicFramePr>
              <p:cNvPr id="43" name="Object 42"/>
              <p:cNvGraphicFramePr>
                <a:graphicFrameLocks noChangeAspect="1"/>
              </p:cNvGraphicFramePr>
              <p:nvPr userDrawn="1">
                <p:extLst>
                  <p:ext uri="{D42A27DB-BD31-4B8C-83A1-F6EECF244321}">
                    <p14:modId xmlns:p14="http://schemas.microsoft.com/office/powerpoint/2010/main" val="3743875991"/>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9" imgW="1828440" imgH="1117440" progId="Photoshop.Image.13">
                      <p:embed/>
                    </p:oleObj>
                  </mc:Choice>
                  <mc:Fallback>
                    <p:oleObj name="Image" r:id="rId9" imgW="1828440" imgH="1117440" progId="Photoshop.Image.13">
                      <p:embed/>
                      <p:pic>
                        <p:nvPicPr>
                          <p:cNvPr id="43" name="Object 42"/>
                          <p:cNvPicPr/>
                          <p:nvPr/>
                        </p:nvPicPr>
                        <p:blipFill>
                          <a:blip r:embed="rId10"/>
                          <a:stretch>
                            <a:fillRect/>
                          </a:stretch>
                        </p:blipFill>
                        <p:spPr>
                          <a:xfrm>
                            <a:off x="-2456641" y="12737835"/>
                            <a:ext cx="1828800" cy="1117600"/>
                          </a:xfrm>
                          <a:prstGeom prst="rect">
                            <a:avLst/>
                          </a:prstGeom>
                        </p:spPr>
                      </p:pic>
                    </p:oleObj>
                  </mc:Fallback>
                </mc:AlternateContent>
              </a:graphicData>
            </a:graphic>
          </p:graphicFrame>
          <p:sp>
            <p:nvSpPr>
              <p:cNvPr id="44" name="TextBox 43"/>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a:solidFill>
                      <a:srgbClr val="92D050"/>
                    </a:solidFill>
                  </a:rPr>
                  <a:t>Good</a:t>
                </a:r>
                <a:r>
                  <a:rPr lang="en-US" sz="1600" baseline="0">
                    <a:solidFill>
                      <a:srgbClr val="92D050"/>
                    </a:solidFill>
                  </a:rPr>
                  <a:t> </a:t>
                </a:r>
                <a:r>
                  <a:rPr lang="en-US" sz="1600" baseline="0">
                    <a:solidFill>
                      <a:schemeClr val="bg1"/>
                    </a:solidFill>
                  </a:rPr>
                  <a:t>printing quality</a:t>
                </a:r>
                <a:endParaRPr lang="en-US" sz="1600">
                  <a:solidFill>
                    <a:schemeClr val="bg1"/>
                  </a:solidFill>
                </a:endParaRPr>
              </a:p>
            </p:txBody>
          </p:sp>
          <p:sp>
            <p:nvSpPr>
              <p:cNvPr id="45" name="TextBox 44"/>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a:solidFill>
                      <a:srgbClr val="FF0000"/>
                    </a:solidFill>
                  </a:rPr>
                  <a:t>Bad </a:t>
                </a:r>
                <a:r>
                  <a:rPr lang="en-US" sz="1600">
                    <a:solidFill>
                      <a:schemeClr val="bg1"/>
                    </a:solidFill>
                  </a:rPr>
                  <a:t>printing quality</a:t>
                </a:r>
              </a:p>
            </p:txBody>
          </p:sp>
        </p:grpSp>
      </p:grpSp>
      <p:grpSp>
        <p:nvGrpSpPr>
          <p:cNvPr id="54" name="Group 53"/>
          <p:cNvGrpSpPr/>
          <p:nvPr userDrawn="1"/>
        </p:nvGrpSpPr>
        <p:grpSpPr>
          <a:xfrm>
            <a:off x="44157839" y="-55065"/>
            <a:ext cx="11062139" cy="32973465"/>
            <a:chOff x="44157839" y="-55065"/>
            <a:chExt cx="11062139" cy="32973465"/>
          </a:xfrm>
        </p:grpSpPr>
        <p:sp>
          <p:nvSpPr>
            <p:cNvPr id="55" name="Rectangle 5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a:solidFill>
                    <a:schemeClr val="bg1"/>
                  </a:solidFill>
                  <a:latin typeface="Trebuchet MS" pitchFamily="34" charset="0"/>
                </a:rPr>
                <a:t>QUICK START (cont.)</a:t>
              </a:r>
            </a:p>
            <a:p>
              <a:pPr algn="ctr"/>
              <a:endParaRPr lang="en-US" sz="3600" b="1" baseline="0">
                <a:solidFill>
                  <a:schemeClr val="bg1"/>
                </a:solidFill>
                <a:latin typeface="Trebuchet MS" pitchFamily="34" charset="0"/>
              </a:endParaRPr>
            </a:p>
            <a:p>
              <a:pPr algn="ctr"/>
              <a:r>
                <a:rPr lang="en-US" sz="3200" b="1" baseline="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r>
                <a:rPr lang="en-US" sz="2400" b="0" baseline="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a:solidFill>
                  <a:schemeClr val="bg1">
                    <a:lumMod val="75000"/>
                  </a:schemeClr>
                </a:solidFill>
                <a:latin typeface="Trebuchet MS" pitchFamily="34" charset="0"/>
              </a:endParaRPr>
            </a:p>
            <a:p>
              <a:pPr algn="ctr"/>
              <a:r>
                <a:rPr lang="en-US" sz="3200" b="1" baseline="0">
                  <a:solidFill>
                    <a:srgbClr val="FFC000"/>
                  </a:solidFill>
                  <a:latin typeface="Trebuchet MS" pitchFamily="34" charset="0"/>
                </a:rPr>
                <a:t>How to add Text</a:t>
              </a:r>
            </a:p>
            <a:p>
              <a:pPr marL="3265488" lvl="2" indent="0" algn="l" defTabSz="114300"/>
              <a:r>
                <a:rPr lang="en-US" sz="2400" b="0" baseline="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a:solidFill>
                    <a:schemeClr val="bg1">
                      <a:lumMod val="75000"/>
                    </a:schemeClr>
                  </a:solidFill>
                  <a:latin typeface="Trebuchet MS" pitchFamily="34" charset="0"/>
                </a:rPr>
                <a:t> </a:t>
              </a:r>
              <a:r>
                <a:rPr kumimoji="0" lang="en-US" sz="3200" b="1" i="0" u="none" strike="noStrike" kern="1200" cap="none" spc="0" normalizeH="0" baseline="0" noProof="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a:solidFill>
                  <a:schemeClr val="bg1">
                    <a:lumMod val="75000"/>
                  </a:schemeClr>
                </a:solidFill>
                <a:latin typeface="Trebuchet MS" pitchFamily="34" charset="0"/>
              </a:endParaRPr>
            </a:p>
            <a:p>
              <a:pPr marL="1518341" lvl="2" indent="0" algn="l" defTabSz="114300"/>
              <a:endParaRPr lang="en-US" sz="2400" b="0" baseline="0">
                <a:solidFill>
                  <a:schemeClr val="bg1">
                    <a:lumMod val="75000"/>
                  </a:schemeClr>
                </a:solidFill>
                <a:latin typeface="Trebuchet MS" pitchFamily="34" charset="0"/>
              </a:endParaRPr>
            </a:p>
            <a:p>
              <a:pPr algn="ctr"/>
              <a:r>
                <a:rPr lang="en-US" sz="3200" b="1" baseline="0">
                  <a:solidFill>
                    <a:srgbClr val="FFC000"/>
                  </a:solidFill>
                  <a:latin typeface="Trebuchet MS" pitchFamily="34" charset="0"/>
                </a:rPr>
                <a:t>How to add Tables</a:t>
              </a:r>
            </a:p>
            <a:p>
              <a:pPr marL="1730375" lvl="1" indent="0" algn="l" defTabSz="114300"/>
              <a:r>
                <a:rPr lang="en-US" sz="2400" b="0" baseline="0">
                  <a:solidFill>
                    <a:schemeClr val="bg1">
                      <a:lumMod val="75000"/>
                    </a:schemeClr>
                  </a:solidFill>
                  <a:latin typeface="Trebuchet MS" pitchFamily="34" charset="0"/>
                </a:rPr>
                <a:t>To add a table from scratch go to the INSERT menu and </a:t>
              </a:r>
              <a:br>
                <a:rPr lang="en-US" sz="2400" b="0" baseline="0">
                  <a:solidFill>
                    <a:schemeClr val="bg1">
                      <a:lumMod val="75000"/>
                    </a:schemeClr>
                  </a:solidFill>
                  <a:latin typeface="Trebuchet MS" pitchFamily="34" charset="0"/>
                </a:rPr>
              </a:br>
              <a:r>
                <a:rPr lang="en-US" sz="2400" b="0" baseline="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white">
                    <a:lumMod val="75000"/>
                  </a:prstClr>
                </a:solidFill>
                <a:effectLst/>
                <a:uLnTx/>
                <a:uFillTx/>
                <a:latin typeface="Trebuchet MS" pitchFamily="34" charset="0"/>
              </a:endParaRPr>
            </a:p>
          </p:txBody>
        </p:sp>
        <p:graphicFrame>
          <p:nvGraphicFramePr>
            <p:cNvPr id="56" name="Object 5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11" imgW="4571280" imgH="1688760" progId="Photoshop.Image.13">
                    <p:embed/>
                  </p:oleObj>
                </mc:Choice>
                <mc:Fallback>
                  <p:oleObj name="Image" r:id="rId11" imgW="4571280" imgH="1688760" progId="Photoshop.Image.13">
                    <p:embed/>
                    <p:pic>
                      <p:nvPicPr>
                        <p:cNvPr id="56" name="Object 55"/>
                        <p:cNvPicPr/>
                        <p:nvPr/>
                      </p:nvPicPr>
                      <p:blipFill>
                        <a:blip r:embed="rId12"/>
                        <a:stretch>
                          <a:fillRect/>
                        </a:stretch>
                      </p:blipFill>
                      <p:spPr>
                        <a:xfrm>
                          <a:off x="46915679" y="3349444"/>
                          <a:ext cx="5586150" cy="2063772"/>
                        </a:xfrm>
                        <a:prstGeom prst="rect">
                          <a:avLst/>
                        </a:prstGeom>
                      </p:spPr>
                    </p:pic>
                  </p:oleObj>
                </mc:Fallback>
              </mc:AlternateContent>
            </a:graphicData>
          </a:graphic>
        </p:graphicFrame>
        <p:pic>
          <p:nvPicPr>
            <p:cNvPr id="57" name="Picture 56"/>
            <p:cNvPicPr>
              <a:picLocks noChangeAspect="1"/>
            </p:cNvPicPr>
            <p:nvPr userDrawn="1"/>
          </p:nvPicPr>
          <p:blipFill>
            <a:blip r:embed="rId13"/>
            <a:stretch>
              <a:fillRect/>
            </a:stretch>
          </p:blipFill>
          <p:spPr>
            <a:xfrm>
              <a:off x="44621819" y="7740040"/>
              <a:ext cx="2969584" cy="1370577"/>
            </a:xfrm>
            <a:prstGeom prst="rect">
              <a:avLst/>
            </a:prstGeom>
            <a:ln>
              <a:noFill/>
            </a:ln>
          </p:spPr>
        </p:pic>
        <p:graphicFrame>
          <p:nvGraphicFramePr>
            <p:cNvPr id="58" name="Object 5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14" imgW="1574280" imgH="1053720" progId="Photoshop.Image.13">
                    <p:embed/>
                  </p:oleObj>
                </mc:Choice>
                <mc:Fallback>
                  <p:oleObj name="Image" r:id="rId14" imgW="1574280" imgH="1053720" progId="Photoshop.Image.13">
                    <p:embed/>
                    <p:pic>
                      <p:nvPicPr>
                        <p:cNvPr id="58" name="Object 57"/>
                        <p:cNvPicPr/>
                        <p:nvPr/>
                      </p:nvPicPr>
                      <p:blipFill>
                        <a:blip r:embed="rId15"/>
                        <a:stretch>
                          <a:fillRect/>
                        </a:stretch>
                      </p:blipFill>
                      <p:spPr>
                        <a:xfrm>
                          <a:off x="44629619" y="12347263"/>
                          <a:ext cx="1482266" cy="992162"/>
                        </a:xfrm>
                        <a:prstGeom prst="rect">
                          <a:avLst/>
                        </a:prstGeom>
                      </p:spPr>
                    </p:pic>
                  </p:oleObj>
                </mc:Fallback>
              </mc:AlternateContent>
            </a:graphicData>
          </a:graphic>
        </p:graphicFrame>
        <p:grpSp>
          <p:nvGrpSpPr>
            <p:cNvPr id="59" name="Group 58"/>
            <p:cNvGrpSpPr/>
            <p:nvPr userDrawn="1"/>
          </p:nvGrpSpPr>
          <p:grpSpPr>
            <a:xfrm>
              <a:off x="44487207" y="29414560"/>
              <a:ext cx="10354213" cy="1265612"/>
              <a:chOff x="44200453" y="28362386"/>
              <a:chExt cx="9771399" cy="1090622"/>
            </a:xfrm>
          </p:grpSpPr>
          <p:sp>
            <p:nvSpPr>
              <p:cNvPr id="61" name="Rounded Rectangle 6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7" descr="http://t2.gstatic.com/images?q=tbn:ANd9GcR4APHC6TT9w54M2zn_pvCiBxUNcspYPoVxirLRphBoJabfSvu7zw">
                <a:hlinkClick r:id="rId16"/>
              </p:cNvPr>
              <p:cNvPicPr>
                <a:picLocks noChangeAspect="1" noChangeArrowheads="1"/>
              </p:cNvPicPr>
              <p:nvPr userDrawn="1"/>
            </p:nvPicPr>
            <p:blipFill>
              <a:blip r:embed="rId17" cstate="print"/>
              <a:srcRect/>
              <a:stretch>
                <a:fillRect/>
              </a:stretch>
            </p:blipFill>
            <p:spPr bwMode="auto">
              <a:xfrm>
                <a:off x="44326393" y="28460718"/>
                <a:ext cx="914401" cy="914399"/>
              </a:xfrm>
              <a:prstGeom prst="rect">
                <a:avLst/>
              </a:prstGeom>
              <a:noFill/>
              <a:ln>
                <a:noFill/>
              </a:ln>
            </p:spPr>
          </p:pic>
          <p:sp>
            <p:nvSpPr>
              <p:cNvPr id="63" name="TextBox 62"/>
              <p:cNvSpPr txBox="1"/>
              <p:nvPr userDrawn="1"/>
            </p:nvSpPr>
            <p:spPr>
              <a:xfrm>
                <a:off x="45300663" y="28552305"/>
                <a:ext cx="8671189" cy="716099"/>
              </a:xfrm>
              <a:prstGeom prst="rect">
                <a:avLst/>
              </a:prstGeom>
              <a:noFill/>
              <a:ln>
                <a:noFill/>
              </a:ln>
            </p:spPr>
            <p:txBody>
              <a:bodyPr wrap="square" rtlCol="0">
                <a:spAutoFit/>
              </a:bodyPr>
              <a:lstStyle/>
              <a:p>
                <a:r>
                  <a:rPr lang="en-US" sz="2400">
                    <a:solidFill>
                      <a:schemeClr val="tx2"/>
                    </a:solidFill>
                    <a:latin typeface="Trebuchet MS" pitchFamily="34" charset="0"/>
                  </a:rPr>
                  <a:t>Student</a:t>
                </a:r>
                <a:r>
                  <a:rPr lang="en-US" sz="2400" baseline="0">
                    <a:solidFill>
                      <a:schemeClr val="tx2"/>
                    </a:solidFill>
                    <a:latin typeface="Trebuchet MS" pitchFamily="34" charset="0"/>
                  </a:rPr>
                  <a:t> discounts are available on our </a:t>
                </a:r>
                <a:r>
                  <a:rPr lang="en-US" sz="2400" baseline="0" err="1">
                    <a:solidFill>
                      <a:schemeClr val="tx2"/>
                    </a:solidFill>
                    <a:latin typeface="Trebuchet MS" pitchFamily="34" charset="0"/>
                  </a:rPr>
                  <a:t>Facebook</a:t>
                </a:r>
                <a:r>
                  <a:rPr lang="en-US" sz="2400" baseline="0">
                    <a:solidFill>
                      <a:schemeClr val="tx2"/>
                    </a:solidFill>
                    <a:latin typeface="Trebuchet MS" pitchFamily="34" charset="0"/>
                  </a:rPr>
                  <a:t> page.</a:t>
                </a:r>
                <a:br>
                  <a:rPr lang="en-US" sz="2400" baseline="0">
                    <a:solidFill>
                      <a:schemeClr val="tx2"/>
                    </a:solidFill>
                    <a:latin typeface="Trebuchet MS" pitchFamily="34" charset="0"/>
                  </a:rPr>
                </a:br>
                <a:r>
                  <a:rPr lang="en-US" sz="2400" baseline="0">
                    <a:solidFill>
                      <a:schemeClr val="tx2"/>
                    </a:solidFill>
                    <a:latin typeface="Trebuchet MS" pitchFamily="34" charset="0"/>
                  </a:rPr>
                  <a:t>Go to </a:t>
                </a:r>
                <a:r>
                  <a:rPr lang="en-US" sz="2400" u="sng" baseline="0">
                    <a:solidFill>
                      <a:schemeClr val="tx2"/>
                    </a:solidFill>
                    <a:latin typeface="Trebuchet MS" pitchFamily="34" charset="0"/>
                  </a:rPr>
                  <a:t>PosterPresentations.com</a:t>
                </a:r>
                <a:r>
                  <a:rPr lang="en-US" sz="2400" baseline="0">
                    <a:solidFill>
                      <a:schemeClr val="tx2"/>
                    </a:solidFill>
                    <a:latin typeface="Trebuchet MS" pitchFamily="34" charset="0"/>
                  </a:rPr>
                  <a:t> and click on the FB icon. </a:t>
                </a:r>
                <a:endParaRPr lang="en-US" sz="2400">
                  <a:solidFill>
                    <a:schemeClr val="tx2"/>
                  </a:solidFill>
                  <a:latin typeface="Trebuchet MS" pitchFamily="34" charset="0"/>
                </a:endParaRPr>
              </a:p>
            </p:txBody>
          </p:sp>
        </p:grpSp>
      </p:grpSp>
      <p:sp>
        <p:nvSpPr>
          <p:cNvPr id="6" name="Rectangle 5"/>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userDrawn="1"/>
        </p:nvSpPr>
        <p:spPr>
          <a:xfrm>
            <a:off x="44487207" y="31252910"/>
            <a:ext cx="7629577" cy="1399638"/>
          </a:xfrm>
          <a:prstGeom prst="rect">
            <a:avLst/>
          </a:prstGeom>
          <a:noFill/>
        </p:spPr>
        <p:txBody>
          <a:bodyPr wrap="square" lIns="65304" tIns="32651" rIns="65304" bIns="32651" rtlCol="0">
            <a:spAutoFit/>
          </a:bodyPr>
          <a:lstStyle/>
          <a:p>
            <a:pPr marL="400050" indent="-400050">
              <a:lnSpc>
                <a:spcPts val="2600"/>
              </a:lnSpc>
            </a:pPr>
            <a:r>
              <a:rPr lang="en-US" sz="2800">
                <a:solidFill>
                  <a:schemeClr val="bg1"/>
                </a:solidFill>
              </a:rPr>
              <a:t>© 2015</a:t>
            </a:r>
            <a:r>
              <a:rPr lang="en-US" sz="2800" baseline="0">
                <a:solidFill>
                  <a:schemeClr val="bg1"/>
                </a:solidFill>
              </a:rPr>
              <a:t> </a:t>
            </a:r>
            <a:r>
              <a:rPr lang="en-US" sz="2800">
                <a:solidFill>
                  <a:schemeClr val="bg1"/>
                </a:solidFill>
              </a:rPr>
              <a:t>PosterPresentations.com</a:t>
            </a:r>
            <a:br>
              <a:rPr lang="en-US" sz="2800">
                <a:solidFill>
                  <a:schemeClr val="bg1"/>
                </a:solidFill>
              </a:rPr>
            </a:br>
            <a:r>
              <a:rPr lang="en-US" sz="2400">
                <a:solidFill>
                  <a:schemeClr val="bg1"/>
                </a:solidFill>
              </a:rPr>
              <a:t>2117 Fourth Street ,</a:t>
            </a:r>
            <a:r>
              <a:rPr lang="en-US" sz="2400" baseline="0">
                <a:solidFill>
                  <a:schemeClr val="bg1"/>
                </a:solidFill>
              </a:rPr>
              <a:t> Unit C</a:t>
            </a:r>
          </a:p>
          <a:p>
            <a:pPr marL="400050" indent="-400050">
              <a:lnSpc>
                <a:spcPts val="2600"/>
              </a:lnSpc>
            </a:pPr>
            <a:r>
              <a:rPr lang="en-US" sz="2400" baseline="0">
                <a:solidFill>
                  <a:schemeClr val="bg1"/>
                </a:solidFill>
              </a:rPr>
              <a:t>	Berkeley CA </a:t>
            </a:r>
            <a:r>
              <a:rPr lang="en-US" sz="2000" baseline="0">
                <a:solidFill>
                  <a:schemeClr val="bg1"/>
                </a:solidFill>
              </a:rPr>
              <a:t>94710</a:t>
            </a:r>
            <a:endParaRPr lang="en-US" sz="2400" baseline="0">
              <a:solidFill>
                <a:schemeClr val="bg1"/>
              </a:solidFill>
            </a:endParaRPr>
          </a:p>
          <a:p>
            <a:pPr marL="400050" indent="-400050">
              <a:lnSpc>
                <a:spcPts val="2600"/>
              </a:lnSpc>
            </a:pPr>
            <a:r>
              <a:rPr lang="en-US" sz="2400" b="1" baseline="0">
                <a:solidFill>
                  <a:srgbClr val="FFFF00"/>
                </a:solidFill>
              </a:rPr>
              <a:t>	posterpresenter@gmail.com</a:t>
            </a:r>
            <a:endParaRPr lang="en-US" sz="2800" b="1">
              <a:solidFill>
                <a:srgbClr val="FFFF00"/>
              </a:solidFill>
            </a:endParaRPr>
          </a:p>
        </p:txBody>
      </p:sp>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 name="Rectangle 39"/>
          <p:cNvSpPr/>
          <p:nvPr userDrawn="1"/>
        </p:nvSpPr>
        <p:spPr>
          <a:xfrm rot="10800000">
            <a:off x="-6419"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1484177" y="32306273"/>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a:solidFill>
                  <a:schemeClr val="bg1">
                    <a:lumMod val="75000"/>
                  </a:schemeClr>
                </a:solidFill>
                <a:latin typeface="Arial" charset="0"/>
              </a:rPr>
              <a:t>www.PosterPresentations.com</a:t>
            </a:r>
          </a:p>
        </p:txBody>
      </p:sp>
      <p:cxnSp>
        <p:nvCxnSpPr>
          <p:cNvPr id="38" name="Straight Connector 37"/>
          <p:cNvCxnSpPr/>
          <p:nvPr/>
        </p:nvCxnSpPr>
        <p:spPr>
          <a:xfrm flipV="1">
            <a:off x="-13946601" y="11526118"/>
            <a:ext cx="13577436" cy="81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4" name="Group 43"/>
          <p:cNvGrpSpPr/>
          <p:nvPr userDrawn="1"/>
        </p:nvGrpSpPr>
        <p:grpSpPr>
          <a:xfrm>
            <a:off x="44157839" y="-55065"/>
            <a:ext cx="11062139" cy="32973465"/>
            <a:chOff x="44157839" y="-55065"/>
            <a:chExt cx="11062139" cy="32973465"/>
          </a:xfrm>
        </p:grpSpPr>
        <p:sp>
          <p:nvSpPr>
            <p:cNvPr id="45" name="Rectangle 44"/>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a:solidFill>
                    <a:schemeClr val="bg1"/>
                  </a:solidFill>
                  <a:latin typeface="Trebuchet MS" pitchFamily="34" charset="0"/>
                </a:rPr>
                <a:t>QUICK START (cont.)</a:t>
              </a:r>
            </a:p>
            <a:p>
              <a:pPr algn="ctr"/>
              <a:endParaRPr lang="en-US" sz="3600" b="1" baseline="0">
                <a:solidFill>
                  <a:schemeClr val="bg1"/>
                </a:solidFill>
                <a:latin typeface="Trebuchet MS" pitchFamily="34" charset="0"/>
              </a:endParaRPr>
            </a:p>
            <a:p>
              <a:pPr algn="ctr"/>
              <a:r>
                <a:rPr lang="en-US" sz="3200" b="1" baseline="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r>
                <a:rPr lang="en-US" sz="2400" b="0" baseline="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a:solidFill>
                  <a:schemeClr val="bg1">
                    <a:lumMod val="75000"/>
                  </a:schemeClr>
                </a:solidFill>
                <a:latin typeface="Trebuchet MS" pitchFamily="34" charset="0"/>
              </a:endParaRPr>
            </a:p>
            <a:p>
              <a:pPr algn="ctr"/>
              <a:r>
                <a:rPr lang="en-US" sz="3200" b="1" baseline="0">
                  <a:solidFill>
                    <a:srgbClr val="FFC000"/>
                  </a:solidFill>
                  <a:latin typeface="Trebuchet MS" pitchFamily="34" charset="0"/>
                </a:rPr>
                <a:t>How to add Text</a:t>
              </a:r>
            </a:p>
            <a:p>
              <a:pPr marL="3265488" lvl="2" indent="0" algn="l" defTabSz="114300"/>
              <a:r>
                <a:rPr lang="en-US" sz="2400" b="0" baseline="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a:solidFill>
                    <a:schemeClr val="bg1">
                      <a:lumMod val="75000"/>
                    </a:schemeClr>
                  </a:solidFill>
                  <a:latin typeface="Trebuchet MS" pitchFamily="34" charset="0"/>
                </a:rPr>
                <a:t> </a:t>
              </a:r>
              <a:r>
                <a:rPr kumimoji="0" lang="en-US" sz="3200" b="1" i="0" u="none" strike="noStrike" kern="1200" cap="none" spc="0" normalizeH="0" baseline="0" noProof="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a:solidFill>
                  <a:schemeClr val="bg1">
                    <a:lumMod val="75000"/>
                  </a:schemeClr>
                </a:solidFill>
                <a:latin typeface="Trebuchet MS" pitchFamily="34" charset="0"/>
              </a:endParaRPr>
            </a:p>
            <a:p>
              <a:pPr marL="1518341" lvl="2" indent="0" algn="l" defTabSz="114300"/>
              <a:endParaRPr lang="en-US" sz="2400" b="0" baseline="0">
                <a:solidFill>
                  <a:schemeClr val="bg1">
                    <a:lumMod val="75000"/>
                  </a:schemeClr>
                </a:solidFill>
                <a:latin typeface="Trebuchet MS" pitchFamily="34" charset="0"/>
              </a:endParaRPr>
            </a:p>
            <a:p>
              <a:pPr algn="ctr"/>
              <a:r>
                <a:rPr lang="en-US" sz="3200" b="1" baseline="0">
                  <a:solidFill>
                    <a:srgbClr val="FFC000"/>
                  </a:solidFill>
                  <a:latin typeface="Trebuchet MS" pitchFamily="34" charset="0"/>
                </a:rPr>
                <a:t>How to add Tables</a:t>
              </a:r>
            </a:p>
            <a:p>
              <a:pPr marL="1730375" lvl="1" indent="0" algn="l" defTabSz="114300"/>
              <a:r>
                <a:rPr lang="en-US" sz="2400" b="0" baseline="0">
                  <a:solidFill>
                    <a:schemeClr val="bg1">
                      <a:lumMod val="75000"/>
                    </a:schemeClr>
                  </a:solidFill>
                  <a:latin typeface="Trebuchet MS" pitchFamily="34" charset="0"/>
                </a:rPr>
                <a:t>To add a table from scratch go to the INSERT menu and </a:t>
              </a:r>
              <a:br>
                <a:rPr lang="en-US" sz="2400" b="0" baseline="0">
                  <a:solidFill>
                    <a:schemeClr val="bg1">
                      <a:lumMod val="75000"/>
                    </a:schemeClr>
                  </a:solidFill>
                  <a:latin typeface="Trebuchet MS" pitchFamily="34" charset="0"/>
                </a:rPr>
              </a:br>
              <a:r>
                <a:rPr lang="en-US" sz="2400" b="0" baseline="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white">
                    <a:lumMod val="75000"/>
                  </a:prstClr>
                </a:solidFill>
                <a:effectLst/>
                <a:uLnTx/>
                <a:uFillTx/>
                <a:latin typeface="Trebuchet MS" pitchFamily="34" charset="0"/>
              </a:endParaRPr>
            </a:p>
          </p:txBody>
        </p:sp>
        <p:graphicFrame>
          <p:nvGraphicFramePr>
            <p:cNvPr id="46" name="Object 45"/>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46" name="Object 45"/>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7" name="Picture 46"/>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8" name="Object 47"/>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48" name="Object 47"/>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9" name="Group 48"/>
            <p:cNvGrpSpPr/>
            <p:nvPr userDrawn="1"/>
          </p:nvGrpSpPr>
          <p:grpSpPr>
            <a:xfrm>
              <a:off x="44487207" y="29414560"/>
              <a:ext cx="10354213" cy="1265612"/>
              <a:chOff x="44200453" y="28362386"/>
              <a:chExt cx="9771399" cy="1090622"/>
            </a:xfrm>
          </p:grpSpPr>
          <p:sp>
            <p:nvSpPr>
              <p:cNvPr id="51" name="Rounded Rectangle 50"/>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3" name="TextBox 52"/>
              <p:cNvSpPr txBox="1"/>
              <p:nvPr userDrawn="1"/>
            </p:nvSpPr>
            <p:spPr>
              <a:xfrm>
                <a:off x="45300663" y="28552305"/>
                <a:ext cx="8671189" cy="716099"/>
              </a:xfrm>
              <a:prstGeom prst="rect">
                <a:avLst/>
              </a:prstGeom>
              <a:noFill/>
              <a:ln>
                <a:noFill/>
              </a:ln>
            </p:spPr>
            <p:txBody>
              <a:bodyPr wrap="square" rtlCol="0">
                <a:spAutoFit/>
              </a:bodyPr>
              <a:lstStyle/>
              <a:p>
                <a:r>
                  <a:rPr lang="en-US" sz="2400">
                    <a:solidFill>
                      <a:schemeClr val="tx2"/>
                    </a:solidFill>
                    <a:latin typeface="Trebuchet MS" pitchFamily="34" charset="0"/>
                  </a:rPr>
                  <a:t>Student</a:t>
                </a:r>
                <a:r>
                  <a:rPr lang="en-US" sz="2400" baseline="0">
                    <a:solidFill>
                      <a:schemeClr val="tx2"/>
                    </a:solidFill>
                    <a:latin typeface="Trebuchet MS" pitchFamily="34" charset="0"/>
                  </a:rPr>
                  <a:t> discounts are available on our </a:t>
                </a:r>
                <a:r>
                  <a:rPr lang="en-US" sz="2400" baseline="0" err="1">
                    <a:solidFill>
                      <a:schemeClr val="tx2"/>
                    </a:solidFill>
                    <a:latin typeface="Trebuchet MS" pitchFamily="34" charset="0"/>
                  </a:rPr>
                  <a:t>Facebook</a:t>
                </a:r>
                <a:r>
                  <a:rPr lang="en-US" sz="2400" baseline="0">
                    <a:solidFill>
                      <a:schemeClr val="tx2"/>
                    </a:solidFill>
                    <a:latin typeface="Trebuchet MS" pitchFamily="34" charset="0"/>
                  </a:rPr>
                  <a:t> page.</a:t>
                </a:r>
                <a:br>
                  <a:rPr lang="en-US" sz="2400" baseline="0">
                    <a:solidFill>
                      <a:schemeClr val="tx2"/>
                    </a:solidFill>
                    <a:latin typeface="Trebuchet MS" pitchFamily="34" charset="0"/>
                  </a:rPr>
                </a:br>
                <a:r>
                  <a:rPr lang="en-US" sz="2400" baseline="0">
                    <a:solidFill>
                      <a:schemeClr val="tx2"/>
                    </a:solidFill>
                    <a:latin typeface="Trebuchet MS" pitchFamily="34" charset="0"/>
                  </a:rPr>
                  <a:t>Go to </a:t>
                </a:r>
                <a:r>
                  <a:rPr lang="en-US" sz="2400" u="sng" baseline="0">
                    <a:solidFill>
                      <a:schemeClr val="tx2"/>
                    </a:solidFill>
                    <a:latin typeface="Trebuchet MS" pitchFamily="34" charset="0"/>
                  </a:rPr>
                  <a:t>PosterPresentations.com</a:t>
                </a:r>
                <a:r>
                  <a:rPr lang="en-US" sz="2400" baseline="0">
                    <a:solidFill>
                      <a:schemeClr val="tx2"/>
                    </a:solidFill>
                    <a:latin typeface="Trebuchet MS" pitchFamily="34" charset="0"/>
                  </a:rPr>
                  <a:t> and click on the FB icon. </a:t>
                </a:r>
                <a:endParaRPr lang="en-US" sz="2400">
                  <a:solidFill>
                    <a:schemeClr val="tx2"/>
                  </a:solidFill>
                  <a:latin typeface="Trebuchet MS" pitchFamily="34" charset="0"/>
                </a:endParaRPr>
              </a:p>
            </p:txBody>
          </p:sp>
        </p:grpSp>
      </p:grpSp>
      <p:grpSp>
        <p:nvGrpSpPr>
          <p:cNvPr id="54" name="Group 53"/>
          <p:cNvGrpSpPr/>
          <p:nvPr userDrawn="1"/>
        </p:nvGrpSpPr>
        <p:grpSpPr>
          <a:xfrm>
            <a:off x="-11225189" y="-1"/>
            <a:ext cx="11018865" cy="32918401"/>
            <a:chOff x="-11225189" y="-1"/>
            <a:chExt cx="11018865" cy="32918401"/>
          </a:xfrm>
        </p:grpSpPr>
        <p:sp>
          <p:nvSpPr>
            <p:cNvPr id="55" name="Rectangle 54"/>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a:solidFill>
                    <a:srgbClr val="FF0000"/>
                  </a:solidFill>
                  <a:latin typeface="Trebuchet MS" pitchFamily="34" charset="0"/>
                </a:rPr>
                <a:t>(—THIS SIDEBAR DOES NOT PRINT—)</a:t>
              </a:r>
              <a:endParaRPr lang="en-US" sz="3200" b="1" spc="600">
                <a:solidFill>
                  <a:schemeClr val="bg1"/>
                </a:solidFill>
                <a:latin typeface="Trebuchet MS" pitchFamily="34" charset="0"/>
              </a:endParaRPr>
            </a:p>
            <a:p>
              <a:pPr algn="ctr"/>
              <a:r>
                <a:rPr lang="en-US" sz="4000" b="1" spc="600">
                  <a:solidFill>
                    <a:schemeClr val="bg1"/>
                  </a:solidFill>
                  <a:latin typeface="Trebuchet MS" pitchFamily="34" charset="0"/>
                </a:rPr>
                <a:t>DESIGN</a:t>
              </a:r>
              <a:r>
                <a:rPr lang="en-US" sz="4000" b="1" spc="600" baseline="0">
                  <a:solidFill>
                    <a:schemeClr val="bg1"/>
                  </a:solidFill>
                  <a:latin typeface="Trebuchet MS" pitchFamily="34" charset="0"/>
                </a:rPr>
                <a:t> </a:t>
              </a:r>
              <a:r>
                <a:rPr lang="en-US" sz="4000" b="1" spc="600">
                  <a:solidFill>
                    <a:schemeClr val="bg1"/>
                  </a:solidFill>
                  <a:latin typeface="Trebuchet MS" pitchFamily="34" charset="0"/>
                </a:rPr>
                <a:t>GUIDE</a:t>
              </a:r>
            </a:p>
            <a:p>
              <a:pPr algn="ctr"/>
              <a:endParaRPr lang="en-US" sz="2800" b="1">
                <a:latin typeface="Trebuchet MS" pitchFamily="34" charset="0"/>
              </a:endParaRPr>
            </a:p>
            <a:p>
              <a:pPr defTabSz="3765639"/>
              <a:r>
                <a:rPr lang="en-US" sz="2800" i="0">
                  <a:latin typeface="Trebuchet MS" pitchFamily="34" charset="0"/>
                </a:rPr>
                <a:t>This PowerPoint</a:t>
              </a:r>
              <a:r>
                <a:rPr lang="en-US" sz="2800" i="0" baseline="0">
                  <a:latin typeface="Trebuchet MS" pitchFamily="34" charset="0"/>
                </a:rPr>
                <a:t> </a:t>
              </a:r>
              <a:r>
                <a:rPr lang="en-US" sz="2800" i="0">
                  <a:latin typeface="Trebuchet MS" pitchFamily="34" charset="0"/>
                </a:rPr>
                <a:t>2007 template produces</a:t>
              </a:r>
              <a:r>
                <a:rPr lang="en-US" sz="2800" i="0" baseline="0">
                  <a:latin typeface="Trebuchet MS" pitchFamily="34" charset="0"/>
                </a:rPr>
                <a:t> </a:t>
              </a:r>
              <a:r>
                <a:rPr lang="en-US" sz="2800" i="0">
                  <a:latin typeface="Trebuchet MS" pitchFamily="34" charset="0"/>
                </a:rPr>
                <a:t>a 36”x48” presentation poster. </a:t>
              </a:r>
              <a:r>
                <a:rPr lang="en-US" sz="2800">
                  <a:latin typeface="Trebuchet MS" pitchFamily="34" charset="0"/>
                </a:rPr>
                <a:t>You</a:t>
              </a:r>
              <a:r>
                <a:rPr lang="en-US" sz="2800" baseline="0">
                  <a:latin typeface="Trebuchet MS" pitchFamily="34" charset="0"/>
                </a:rPr>
                <a:t> can u</a:t>
              </a:r>
              <a:r>
                <a:rPr lang="en-US" sz="2800">
                  <a:latin typeface="Trebuchet MS" pitchFamily="34" charset="0"/>
                </a:rPr>
                <a:t>se</a:t>
              </a:r>
              <a:r>
                <a:rPr lang="en-US" sz="2800" baseline="0">
                  <a:latin typeface="Trebuchet MS" pitchFamily="34" charset="0"/>
                </a:rPr>
                <a:t> it to create your research poster and </a:t>
              </a:r>
              <a:r>
                <a:rPr lang="en-US" sz="2800">
                  <a:latin typeface="Trebuchet MS" pitchFamily="34" charset="0"/>
                </a:rPr>
                <a:t>save valuable time placing titles, subtitles,</a:t>
              </a:r>
              <a:r>
                <a:rPr lang="en-US" sz="2800" baseline="0">
                  <a:latin typeface="Trebuchet MS" pitchFamily="34" charset="0"/>
                </a:rPr>
                <a:t> text, and graphics</a:t>
              </a:r>
              <a:r>
                <a:rPr lang="en-US" sz="2800">
                  <a:latin typeface="Trebuchet MS" pitchFamily="34" charset="0"/>
                </a:rPr>
                <a:t>. </a:t>
              </a:r>
            </a:p>
            <a:p>
              <a:pPr defTabSz="3765639"/>
              <a:endParaRPr lang="en-US" sz="2800">
                <a:latin typeface="Trebuchet MS" pitchFamily="34" charset="0"/>
              </a:endParaRPr>
            </a:p>
            <a:p>
              <a:pPr defTabSz="4389219"/>
              <a:r>
                <a:rPr lang="en-US" sz="2800">
                  <a:latin typeface="Trebuchet MS" pitchFamily="34" charset="0"/>
                </a:rPr>
                <a:t>We provide a series of online tutorials that will guide you through the poster design process and answer your poster production questions. To view our template tutorials, go online to </a:t>
              </a:r>
              <a:r>
                <a:rPr lang="en-US" sz="2800" b="1">
                  <a:solidFill>
                    <a:srgbClr val="FFC000"/>
                  </a:solidFill>
                  <a:latin typeface="Trebuchet MS" pitchFamily="34" charset="0"/>
                </a:rPr>
                <a:t>PosterPresentations.com</a:t>
              </a:r>
              <a:r>
                <a:rPr lang="en-US" sz="2800" b="1">
                  <a:solidFill>
                    <a:schemeClr val="bg1"/>
                  </a:solidFill>
                  <a:latin typeface="Trebuchet MS" pitchFamily="34" charset="0"/>
                </a:rPr>
                <a:t> </a:t>
              </a:r>
              <a:r>
                <a:rPr lang="en-US" sz="2800">
                  <a:solidFill>
                    <a:schemeClr val="bg1"/>
                  </a:solidFill>
                  <a:latin typeface="Trebuchet MS" pitchFamily="34" charset="0"/>
                </a:rPr>
                <a:t>and click on HELP DESK.</a:t>
              </a:r>
            </a:p>
            <a:p>
              <a:pPr defTabSz="4389219"/>
              <a:endParaRPr lang="en-US" sz="2800">
                <a:latin typeface="Trebuchet MS" pitchFamily="34" charset="0"/>
              </a:endParaRPr>
            </a:p>
            <a:p>
              <a:pPr defTabSz="4389219"/>
              <a:r>
                <a:rPr lang="en-US" sz="2800">
                  <a:solidFill>
                    <a:schemeClr val="bg1"/>
                  </a:solidFill>
                  <a:latin typeface="Trebuchet MS" pitchFamily="34" charset="0"/>
                </a:rPr>
                <a:t>When</a:t>
              </a:r>
              <a:r>
                <a:rPr lang="en-US" sz="2800" baseline="0">
                  <a:solidFill>
                    <a:schemeClr val="bg1"/>
                  </a:solidFill>
                  <a:latin typeface="Trebuchet MS" pitchFamily="34" charset="0"/>
                </a:rPr>
                <a:t> you are ready to print your poster</a:t>
              </a:r>
              <a:r>
                <a:rPr lang="en-US" sz="2800">
                  <a:solidFill>
                    <a:schemeClr val="bg1"/>
                  </a:solidFill>
                  <a:latin typeface="Trebuchet MS" pitchFamily="34" charset="0"/>
                </a:rPr>
                <a:t>,</a:t>
              </a:r>
              <a:r>
                <a:rPr lang="en-US" sz="2800" baseline="0">
                  <a:solidFill>
                    <a:schemeClr val="bg1"/>
                  </a:solidFill>
                  <a:latin typeface="Trebuchet MS" pitchFamily="34" charset="0"/>
                </a:rPr>
                <a:t> go online to </a:t>
              </a:r>
              <a:r>
                <a:rPr lang="en-US" sz="2800" b="0">
                  <a:solidFill>
                    <a:schemeClr val="bg1"/>
                  </a:solidFill>
                  <a:latin typeface="Trebuchet MS" pitchFamily="34" charset="0"/>
                </a:rPr>
                <a:t>PosterPresentations.com</a:t>
              </a:r>
              <a:br>
                <a:rPr lang="en-US" sz="2800">
                  <a:solidFill>
                    <a:schemeClr val="bg1"/>
                  </a:solidFill>
                  <a:latin typeface="Trebuchet MS" pitchFamily="34" charset="0"/>
                </a:rPr>
              </a:br>
              <a:endParaRPr lang="en-US" sz="2800">
                <a:solidFill>
                  <a:schemeClr val="bg1"/>
                </a:solidFill>
                <a:latin typeface="Trebuchet MS" pitchFamily="34" charset="0"/>
              </a:endParaRPr>
            </a:p>
            <a:p>
              <a:pPr algn="l" defTabSz="3765639"/>
              <a:r>
                <a:rPr lang="en-US" sz="2800" b="0">
                  <a:solidFill>
                    <a:schemeClr val="bg1"/>
                  </a:solidFill>
                  <a:latin typeface="Trebuchet MS" pitchFamily="34" charset="0"/>
                </a:rPr>
                <a:t>Need</a:t>
              </a:r>
              <a:r>
                <a:rPr lang="en-US" sz="2800" b="0" baseline="0">
                  <a:solidFill>
                    <a:schemeClr val="bg1"/>
                  </a:solidFill>
                  <a:latin typeface="Trebuchet MS" pitchFamily="34" charset="0"/>
                </a:rPr>
                <a:t> assistance? Call us at </a:t>
              </a:r>
              <a:r>
                <a:rPr lang="en-US" sz="2800" b="0">
                  <a:solidFill>
                    <a:srgbClr val="FFC000"/>
                  </a:solidFill>
                  <a:latin typeface="Trebuchet MS" pitchFamily="34" charset="0"/>
                </a:rPr>
                <a:t>1.510.649.3001</a:t>
              </a:r>
            </a:p>
            <a:p>
              <a:pPr algn="l" defTabSz="3765639"/>
              <a:endParaRPr lang="en-US" sz="3600" b="1">
                <a:solidFill>
                  <a:srgbClr val="FFFF00"/>
                </a:solidFill>
                <a:latin typeface="Trebuchet MS" pitchFamily="34" charset="0"/>
              </a:endParaRPr>
            </a:p>
            <a:p>
              <a:pPr algn="ctr"/>
              <a:endParaRPr lang="en-US" sz="2400" b="1">
                <a:solidFill>
                  <a:schemeClr val="bg1"/>
                </a:solidFill>
                <a:latin typeface="Trebuchet MS" pitchFamily="34" charset="0"/>
              </a:endParaRPr>
            </a:p>
            <a:p>
              <a:pPr algn="ctr"/>
              <a:r>
                <a:rPr lang="en-US" sz="4000" b="1" spc="600">
                  <a:solidFill>
                    <a:schemeClr val="bg1"/>
                  </a:solidFill>
                  <a:latin typeface="Trebuchet MS" pitchFamily="34" charset="0"/>
                </a:rPr>
                <a:t>QUICK START</a:t>
              </a:r>
            </a:p>
            <a:p>
              <a:pPr algn="ctr"/>
              <a:endParaRPr lang="en-US" sz="3200" b="1" baseline="0">
                <a:solidFill>
                  <a:schemeClr val="bg1"/>
                </a:solidFill>
                <a:latin typeface="Trebuchet MS" pitchFamily="34" charset="0"/>
              </a:endParaRPr>
            </a:p>
            <a:p>
              <a:pPr algn="ctr"/>
              <a:r>
                <a:rPr lang="en-US" sz="3200" b="1" baseline="0">
                  <a:solidFill>
                    <a:srgbClr val="FFC000"/>
                  </a:solidFill>
                  <a:latin typeface="Trebuchet MS" pitchFamily="34" charset="0"/>
                </a:rPr>
                <a:t>Zoom in and out</a:t>
              </a:r>
            </a:p>
            <a:p>
              <a:pPr marL="1892300" indent="-1892300" algn="l" defTabSz="850900"/>
              <a:r>
                <a:rPr lang="en-US" sz="2400" b="0" baseline="0">
                  <a:solidFill>
                    <a:schemeClr val="bg1"/>
                  </a:solidFill>
                  <a:latin typeface="Trebuchet MS" pitchFamily="34" charset="0"/>
                </a:rPr>
                <a:t>	</a:t>
              </a:r>
              <a:r>
                <a:rPr lang="en-US" sz="2400" b="0" baseline="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a:solidFill>
                    <a:schemeClr val="bg1">
                      <a:lumMod val="75000"/>
                    </a:schemeClr>
                  </a:solidFill>
                  <a:latin typeface="Trebuchet MS" pitchFamily="34" charset="0"/>
                </a:rPr>
                <a:t>	</a:t>
              </a:r>
              <a:r>
                <a:rPr lang="en-US" sz="2400" b="0" baseline="0">
                  <a:solidFill>
                    <a:schemeClr val="bg1">
                      <a:lumMod val="75000"/>
                    </a:schemeClr>
                  </a:solidFill>
                  <a:latin typeface="Trebuchet MS" pitchFamily="34" charset="0"/>
                </a:rPr>
                <a:t>Go to VIEW &gt; ZOOM.</a:t>
              </a:r>
            </a:p>
            <a:p>
              <a:pPr algn="l"/>
              <a:endParaRPr lang="en-US" sz="2800" b="0" baseline="0">
                <a:solidFill>
                  <a:schemeClr val="bg1"/>
                </a:solidFill>
                <a:latin typeface="Trebuchet MS" pitchFamily="34" charset="0"/>
              </a:endParaRPr>
            </a:p>
            <a:p>
              <a:pPr algn="ctr"/>
              <a:r>
                <a:rPr lang="en-US" sz="3200" b="1" baseline="0">
                  <a:solidFill>
                    <a:srgbClr val="FFC000"/>
                  </a:solidFill>
                  <a:latin typeface="Trebuchet MS" pitchFamily="34" charset="0"/>
                </a:rPr>
                <a:t>Title, Authors, and Affiliations</a:t>
              </a:r>
            </a:p>
            <a:p>
              <a:pPr algn="l"/>
              <a:r>
                <a:rPr lang="en-US" sz="2400" b="0" baseline="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a:solidFill>
                  <a:schemeClr val="bg1">
                    <a:lumMod val="75000"/>
                  </a:schemeClr>
                </a:solidFill>
                <a:latin typeface="Trebuchet MS" pitchFamily="34" charset="0"/>
              </a:endParaRPr>
            </a:p>
            <a:p>
              <a:pPr algn="l"/>
              <a:r>
                <a:rPr lang="en-US" sz="2400" b="1" spc="300" baseline="0">
                  <a:solidFill>
                    <a:srgbClr val="FFC000"/>
                  </a:solidFill>
                  <a:latin typeface="Trebuchet MS" pitchFamily="34" charset="0"/>
                </a:rPr>
                <a:t>TIP</a:t>
              </a:r>
              <a:r>
                <a:rPr lang="en-US" sz="2400" b="1" baseline="0">
                  <a:solidFill>
                    <a:srgbClr val="FFC000"/>
                  </a:solidFill>
                  <a:latin typeface="Trebuchet MS" pitchFamily="34" charset="0"/>
                </a:rPr>
                <a:t>: </a:t>
              </a:r>
              <a:r>
                <a:rPr lang="en-US" sz="2400" b="0" baseline="0">
                  <a:solidFill>
                    <a:schemeClr val="bg1">
                      <a:lumMod val="75000"/>
                    </a:schemeClr>
                  </a:solidFill>
                  <a:latin typeface="Trebuchet MS" pitchFamily="34" charset="0"/>
                </a:rPr>
                <a:t>The font size of your title should be bigger than your name(s) and institution name(s).</a:t>
              </a:r>
            </a:p>
            <a:p>
              <a:pPr algn="l"/>
              <a:br>
                <a:rPr lang="en-US" sz="2800" b="1" baseline="0">
                  <a:solidFill>
                    <a:schemeClr val="bg1"/>
                  </a:solidFill>
                  <a:latin typeface="Trebuchet MS" pitchFamily="34" charset="0"/>
                </a:rPr>
              </a:br>
              <a:endParaRPr lang="en-US" sz="2800" b="1">
                <a:solidFill>
                  <a:schemeClr val="bg1"/>
                </a:solidFill>
                <a:latin typeface="Trebuchet MS" pitchFamily="34" charset="0"/>
              </a:endParaRPr>
            </a:p>
            <a:p>
              <a:pPr algn="ctr"/>
              <a:endParaRPr lang="en-US" sz="2800" b="1">
                <a:solidFill>
                  <a:srgbClr val="FFC000"/>
                </a:solidFill>
                <a:latin typeface="Trebuchet MS" pitchFamily="34" charset="0"/>
              </a:endParaRPr>
            </a:p>
            <a:p>
              <a:pPr algn="ctr"/>
              <a:endParaRPr lang="en-US" sz="2800" b="1">
                <a:solidFill>
                  <a:srgbClr val="FFC000"/>
                </a:solidFill>
                <a:latin typeface="Trebuchet MS" pitchFamily="34" charset="0"/>
              </a:endParaRPr>
            </a:p>
            <a:p>
              <a:pPr algn="ctr"/>
              <a:r>
                <a:rPr lang="en-US" sz="3200" b="1">
                  <a:solidFill>
                    <a:srgbClr val="FFC000"/>
                  </a:solidFill>
                  <a:latin typeface="Trebuchet MS" pitchFamily="34" charset="0"/>
                </a:rPr>
                <a:t>Adding Logos</a:t>
              </a:r>
              <a:r>
                <a:rPr lang="en-US" sz="3200" b="1" baseline="0">
                  <a:solidFill>
                    <a:srgbClr val="FFC000"/>
                  </a:solidFill>
                  <a:latin typeface="Trebuchet MS" pitchFamily="34" charset="0"/>
                </a:rPr>
                <a:t> / Seals</a:t>
              </a:r>
            </a:p>
            <a:p>
              <a:pPr algn="l"/>
              <a:r>
                <a:rPr lang="en-US" sz="2400" b="0" baseline="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a:solidFill>
                  <a:schemeClr val="bg1">
                    <a:lumMod val="75000"/>
                  </a:schemeClr>
                </a:solidFill>
                <a:latin typeface="Trebuchet MS" pitchFamily="34" charset="0"/>
              </a:endParaRPr>
            </a:p>
            <a:p>
              <a:pPr algn="l"/>
              <a:r>
                <a:rPr lang="en-US" sz="2400" b="1" spc="300" baseline="0">
                  <a:solidFill>
                    <a:srgbClr val="FFC000"/>
                  </a:solidFill>
                  <a:latin typeface="Trebuchet MS" pitchFamily="34" charset="0"/>
                </a:rPr>
                <a:t>TIP:</a:t>
              </a:r>
              <a:r>
                <a:rPr lang="en-US" sz="2400" b="1" spc="0" baseline="0">
                  <a:solidFill>
                    <a:srgbClr val="FFC000"/>
                  </a:solidFill>
                  <a:latin typeface="Trebuchet MS" pitchFamily="34" charset="0"/>
                </a:rPr>
                <a:t> </a:t>
              </a:r>
              <a:r>
                <a:rPr lang="en-US" sz="2400" b="0" baseline="0">
                  <a:solidFill>
                    <a:schemeClr val="bg1">
                      <a:lumMod val="75000"/>
                    </a:schemeClr>
                  </a:solidFill>
                  <a:latin typeface="Trebuchet MS" pitchFamily="34" charset="0"/>
                </a:rPr>
                <a:t>See if your school’s logo is available on our free poster templates page.</a:t>
              </a:r>
            </a:p>
            <a:p>
              <a:pPr algn="l"/>
              <a:endParaRPr lang="en-US" sz="2400" b="0" baseline="0">
                <a:latin typeface="Trebuchet MS" pitchFamily="34" charset="0"/>
              </a:endParaRPr>
            </a:p>
            <a:p>
              <a:pPr algn="ctr"/>
              <a:r>
                <a:rPr lang="en-US" sz="3200" b="1" baseline="0">
                  <a:solidFill>
                    <a:srgbClr val="FFC000"/>
                  </a:solidFill>
                  <a:latin typeface="Trebuchet MS" pitchFamily="34" charset="0"/>
                </a:rPr>
                <a:t>Photographs / Graphics</a:t>
              </a:r>
            </a:p>
            <a:p>
              <a:pPr algn="l" defTabSz="977900"/>
              <a:r>
                <a:rPr lang="en-US" sz="2400" b="0" baseline="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a:solidFill>
                    <a:schemeClr val="bg1">
                      <a:lumMod val="75000"/>
                    </a:schemeClr>
                  </a:solidFill>
                  <a:latin typeface="Trebuchet MS" pitchFamily="34" charset="0"/>
                </a:rPr>
                <a:t>disproportionally.</a:t>
              </a:r>
            </a:p>
            <a:p>
              <a:pPr algn="l" defTabSz="977900"/>
              <a:endParaRPr lang="en-US" sz="2400" b="0" baseline="0">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r>
                <a:rPr lang="en-US" sz="3200" b="1" baseline="0">
                  <a:solidFill>
                    <a:srgbClr val="FFC000"/>
                  </a:solidFill>
                  <a:latin typeface="Trebuchet MS" pitchFamily="34" charset="0"/>
                </a:rPr>
                <a:t>Image Quality Check</a:t>
              </a:r>
            </a:p>
            <a:p>
              <a:pPr lvl="0" algn="l" defTabSz="977900"/>
              <a:r>
                <a:rPr lang="en-US" sz="2400" b="0" baseline="0">
                  <a:solidFill>
                    <a:schemeClr val="bg1">
                      <a:lumMod val="75000"/>
                    </a:schemeClr>
                  </a:solidFill>
                  <a:latin typeface="Trebuchet MS" pitchFamily="34" charset="0"/>
                </a:rPr>
                <a:t>Zoom in and look at your images at 100% magnification. If they look good they will print well. </a:t>
              </a:r>
              <a:endParaRPr lang="en-US" sz="2800" b="0">
                <a:latin typeface="Trebuchet MS" pitchFamily="34" charset="0"/>
              </a:endParaRPr>
            </a:p>
          </p:txBody>
        </p:sp>
        <p:cxnSp>
          <p:nvCxnSpPr>
            <p:cNvPr id="56" name="Straight Connector 55"/>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7" name="Picture 56"/>
            <p:cNvPicPr>
              <a:picLocks noChangeAspect="1"/>
            </p:cNvPicPr>
            <p:nvPr userDrawn="1"/>
          </p:nvPicPr>
          <p:blipFill>
            <a:blip r:embed="rId10"/>
            <a:stretch>
              <a:fillRect/>
            </a:stretch>
          </p:blipFill>
          <p:spPr>
            <a:xfrm>
              <a:off x="-10740740" y="10261718"/>
              <a:ext cx="1597666" cy="1201935"/>
            </a:xfrm>
            <a:prstGeom prst="rect">
              <a:avLst/>
            </a:prstGeom>
          </p:spPr>
        </p:pic>
        <p:pic>
          <p:nvPicPr>
            <p:cNvPr id="58" name="Picture 57"/>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9" name="Group 58"/>
            <p:cNvGrpSpPr/>
            <p:nvPr userDrawn="1"/>
          </p:nvGrpSpPr>
          <p:grpSpPr>
            <a:xfrm>
              <a:off x="-9744993" y="23540957"/>
              <a:ext cx="7531182" cy="2120439"/>
              <a:chOff x="-4470427" y="11016658"/>
              <a:chExt cx="3470785" cy="974220"/>
            </a:xfrm>
          </p:grpSpPr>
          <p:grpSp>
            <p:nvGrpSpPr>
              <p:cNvPr id="65" name="Group 64"/>
              <p:cNvGrpSpPr/>
              <p:nvPr userDrawn="1"/>
            </p:nvGrpSpPr>
            <p:grpSpPr>
              <a:xfrm>
                <a:off x="-2783495" y="11060886"/>
                <a:ext cx="624431" cy="893535"/>
                <a:chOff x="-3958697" y="11117435"/>
                <a:chExt cx="779338" cy="1280430"/>
              </a:xfrm>
            </p:grpSpPr>
            <p:pic>
              <p:nvPicPr>
                <p:cNvPr id="71" name="Picture 70"/>
                <p:cNvPicPr>
                  <a:picLocks noChangeAspect="1"/>
                </p:cNvPicPr>
                <p:nvPr userDrawn="1"/>
              </p:nvPicPr>
              <p:blipFill>
                <a:blip r:embed="rId12"/>
                <a:stretch>
                  <a:fillRect/>
                </a:stretch>
              </p:blipFill>
              <p:spPr>
                <a:xfrm>
                  <a:off x="-3948160" y="11117435"/>
                  <a:ext cx="768801" cy="1090857"/>
                </a:xfrm>
                <a:prstGeom prst="rect">
                  <a:avLst/>
                </a:prstGeom>
              </p:spPr>
            </p:pic>
            <p:sp>
              <p:nvSpPr>
                <p:cNvPr id="72" name="TextBox 71"/>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a:solidFill>
                        <a:schemeClr val="tx1"/>
                      </a:solidFill>
                    </a:rPr>
                    <a:t>ORIGINAL</a:t>
                  </a:r>
                </a:p>
              </p:txBody>
            </p:sp>
          </p:grpSp>
          <p:grpSp>
            <p:nvGrpSpPr>
              <p:cNvPr id="66" name="Group 65"/>
              <p:cNvGrpSpPr/>
              <p:nvPr userDrawn="1"/>
            </p:nvGrpSpPr>
            <p:grpSpPr>
              <a:xfrm>
                <a:off x="-2033159" y="11060889"/>
                <a:ext cx="1033517" cy="893529"/>
                <a:chOff x="-2921738" y="11200127"/>
                <a:chExt cx="1420279" cy="1227904"/>
              </a:xfrm>
            </p:grpSpPr>
            <p:pic>
              <p:nvPicPr>
                <p:cNvPr id="69" name="Picture 68"/>
                <p:cNvPicPr>
                  <a:picLocks noChangeAspect="1"/>
                </p:cNvPicPr>
                <p:nvPr userDrawn="1"/>
              </p:nvPicPr>
              <p:blipFill>
                <a:blip r:embed="rId12"/>
                <a:stretch>
                  <a:fillRect/>
                </a:stretch>
              </p:blipFill>
              <p:spPr>
                <a:xfrm>
                  <a:off x="-2921738" y="11200127"/>
                  <a:ext cx="1420279" cy="1029694"/>
                </a:xfrm>
                <a:prstGeom prst="rect">
                  <a:avLst/>
                </a:prstGeom>
              </p:spPr>
            </p:pic>
            <p:sp>
              <p:nvSpPr>
                <p:cNvPr id="70" name="TextBox 69"/>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a:solidFill>
                        <a:schemeClr val="bg1"/>
                      </a:solidFill>
                    </a:rPr>
                    <a:t>DISTORTED</a:t>
                  </a:r>
                  <a:endParaRPr lang="en-US" sz="700" b="1">
                    <a:solidFill>
                      <a:schemeClr val="bg1"/>
                    </a:solidFill>
                  </a:endParaRPr>
                </a:p>
              </p:txBody>
            </p:sp>
          </p:grpSp>
          <p:pic>
            <p:nvPicPr>
              <p:cNvPr id="67" name="Picture 66"/>
              <p:cNvPicPr>
                <a:picLocks noChangeAspect="1"/>
              </p:cNvPicPr>
              <p:nvPr userDrawn="1"/>
            </p:nvPicPr>
            <p:blipFill>
              <a:blip r:embed="rId13"/>
              <a:stretch>
                <a:fillRect/>
              </a:stretch>
            </p:blipFill>
            <p:spPr>
              <a:xfrm>
                <a:off x="-4470427" y="11016658"/>
                <a:ext cx="1098742" cy="847761"/>
              </a:xfrm>
              <a:prstGeom prst="rect">
                <a:avLst/>
              </a:prstGeom>
            </p:spPr>
          </p:pic>
          <p:sp>
            <p:nvSpPr>
              <p:cNvPr id="68" name="TextBox 67"/>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a:solidFill>
                      <a:schemeClr val="bg1"/>
                    </a:solidFill>
                  </a:rPr>
                  <a:t>Corner</a:t>
                </a:r>
                <a:r>
                  <a:rPr lang="en-US" sz="1600" baseline="0">
                    <a:solidFill>
                      <a:schemeClr val="bg1"/>
                    </a:solidFill>
                  </a:rPr>
                  <a:t> handles</a:t>
                </a:r>
                <a:endParaRPr lang="en-US" sz="1600">
                  <a:solidFill>
                    <a:schemeClr val="bg1"/>
                  </a:solidFill>
                </a:endParaRPr>
              </a:p>
            </p:txBody>
          </p:sp>
        </p:grpSp>
        <p:grpSp>
          <p:nvGrpSpPr>
            <p:cNvPr id="60" name="Group 59"/>
            <p:cNvGrpSpPr/>
            <p:nvPr userDrawn="1"/>
          </p:nvGrpSpPr>
          <p:grpSpPr>
            <a:xfrm>
              <a:off x="-10398793" y="27751410"/>
              <a:ext cx="9323012" cy="2453251"/>
              <a:chOff x="-4754996" y="12734136"/>
              <a:chExt cx="4296559" cy="1127128"/>
            </a:xfrm>
          </p:grpSpPr>
          <p:graphicFrame>
            <p:nvGraphicFramePr>
              <p:cNvPr id="61" name="Object 60"/>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61" name="Object 60"/>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2" name="Object 61"/>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62" name="Object 61"/>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3" name="TextBox 62"/>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a:solidFill>
                      <a:srgbClr val="92D050"/>
                    </a:solidFill>
                  </a:rPr>
                  <a:t>Good</a:t>
                </a:r>
                <a:r>
                  <a:rPr lang="en-US" sz="1600" baseline="0">
                    <a:solidFill>
                      <a:srgbClr val="92D050"/>
                    </a:solidFill>
                  </a:rPr>
                  <a:t> </a:t>
                </a:r>
                <a:r>
                  <a:rPr lang="en-US" sz="1600" baseline="0">
                    <a:solidFill>
                      <a:schemeClr val="bg1"/>
                    </a:solidFill>
                  </a:rPr>
                  <a:t>printing quality</a:t>
                </a:r>
                <a:endParaRPr lang="en-US" sz="1600">
                  <a:solidFill>
                    <a:schemeClr val="bg1"/>
                  </a:solidFill>
                </a:endParaRPr>
              </a:p>
            </p:txBody>
          </p:sp>
          <p:sp>
            <p:nvSpPr>
              <p:cNvPr id="64" name="TextBox 63"/>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a:solidFill>
                      <a:srgbClr val="FF0000"/>
                    </a:solidFill>
                  </a:rPr>
                  <a:t>Bad </a:t>
                </a:r>
                <a:r>
                  <a:rPr lang="en-US" sz="1600">
                    <a:solidFill>
                      <a:schemeClr val="bg1"/>
                    </a:solidFill>
                  </a:rPr>
                  <a:t>printing quality</a:t>
                </a:r>
              </a:p>
            </p:txBody>
          </p:sp>
        </p:grpSp>
      </p:grpSp>
      <p:sp>
        <p:nvSpPr>
          <p:cNvPr id="39" name="Rectangle 38"/>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userDrawn="1"/>
        </p:nvSpPr>
        <p:spPr>
          <a:xfrm>
            <a:off x="29382628" y="5392017"/>
            <a:ext cx="13577436" cy="26757874"/>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ounded Rectangle 41"/>
          <p:cNvSpPr/>
          <p:nvPr userDrawn="1"/>
        </p:nvSpPr>
        <p:spPr>
          <a:xfrm>
            <a:off x="15156882" y="5370818"/>
            <a:ext cx="13577436" cy="26779073"/>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ounded Rectangle 42"/>
          <p:cNvSpPr/>
          <p:nvPr userDrawn="1"/>
        </p:nvSpPr>
        <p:spPr>
          <a:xfrm>
            <a:off x="931136" y="5413216"/>
            <a:ext cx="13577436" cy="26736675"/>
          </a:xfrm>
          <a:prstGeom prst="roundRect">
            <a:avLst>
              <a:gd name="adj" fmla="val 195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p:cNvSpPr txBox="1"/>
          <p:nvPr userDrawn="1"/>
        </p:nvSpPr>
        <p:spPr>
          <a:xfrm>
            <a:off x="44483668" y="31169782"/>
            <a:ext cx="7629577" cy="1399638"/>
          </a:xfrm>
          <a:prstGeom prst="rect">
            <a:avLst/>
          </a:prstGeom>
          <a:noFill/>
        </p:spPr>
        <p:txBody>
          <a:bodyPr wrap="square" lIns="65304" tIns="32651" rIns="65304" bIns="32651" rtlCol="0">
            <a:spAutoFit/>
          </a:bodyPr>
          <a:lstStyle/>
          <a:p>
            <a:pPr marL="400050" indent="-400050">
              <a:lnSpc>
                <a:spcPts val="2600"/>
              </a:lnSpc>
            </a:pPr>
            <a:r>
              <a:rPr lang="en-US" sz="2800">
                <a:solidFill>
                  <a:schemeClr val="bg1"/>
                </a:solidFill>
              </a:rPr>
              <a:t>© 2015</a:t>
            </a:r>
            <a:r>
              <a:rPr lang="en-US" sz="2800" baseline="0">
                <a:solidFill>
                  <a:schemeClr val="bg1"/>
                </a:solidFill>
              </a:rPr>
              <a:t> </a:t>
            </a:r>
            <a:r>
              <a:rPr lang="en-US" sz="2800">
                <a:solidFill>
                  <a:schemeClr val="bg1"/>
                </a:solidFill>
              </a:rPr>
              <a:t>PosterPresentations.com</a:t>
            </a:r>
            <a:br>
              <a:rPr lang="en-US" sz="2800">
                <a:solidFill>
                  <a:schemeClr val="bg1"/>
                </a:solidFill>
              </a:rPr>
            </a:br>
            <a:r>
              <a:rPr lang="en-US" sz="2400">
                <a:solidFill>
                  <a:schemeClr val="bg1"/>
                </a:solidFill>
              </a:rPr>
              <a:t>2117 Fourth Street ,</a:t>
            </a:r>
            <a:r>
              <a:rPr lang="en-US" sz="2400" baseline="0">
                <a:solidFill>
                  <a:schemeClr val="bg1"/>
                </a:solidFill>
              </a:rPr>
              <a:t> Unit C</a:t>
            </a:r>
          </a:p>
          <a:p>
            <a:pPr marL="400050" indent="-400050">
              <a:lnSpc>
                <a:spcPts val="2600"/>
              </a:lnSpc>
            </a:pPr>
            <a:r>
              <a:rPr lang="en-US" sz="2400" baseline="0">
                <a:solidFill>
                  <a:schemeClr val="bg1"/>
                </a:solidFill>
              </a:rPr>
              <a:t>	Berkeley CA </a:t>
            </a:r>
            <a:r>
              <a:rPr lang="en-US" sz="2000" baseline="0">
                <a:solidFill>
                  <a:schemeClr val="bg1"/>
                </a:solidFill>
              </a:rPr>
              <a:t>94710</a:t>
            </a:r>
            <a:endParaRPr lang="en-US" sz="2400" baseline="0">
              <a:solidFill>
                <a:schemeClr val="bg1"/>
              </a:solidFill>
            </a:endParaRPr>
          </a:p>
          <a:p>
            <a:pPr marL="400050" indent="-400050">
              <a:lnSpc>
                <a:spcPts val="2600"/>
              </a:lnSpc>
            </a:pPr>
            <a:r>
              <a:rPr lang="en-US" sz="2400" b="1" baseline="0">
                <a:solidFill>
                  <a:srgbClr val="FFFF00"/>
                </a:solidFill>
              </a:rPr>
              <a:t>	posterpresenter@gmail.com</a:t>
            </a:r>
            <a:endParaRPr lang="en-US" sz="2800" b="1">
              <a:solidFill>
                <a:srgbClr val="FFFF00"/>
              </a:solidFill>
            </a:endParaRP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484177" y="32232601"/>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a:solidFill>
                  <a:schemeClr val="bg1">
                    <a:lumMod val="75000"/>
                  </a:schemeClr>
                </a:solidFill>
                <a:latin typeface="Arial" charset="0"/>
              </a:rPr>
              <a:t>RESEARCH POSTER PRESENTATION DESIGN © 2012</a:t>
            </a:r>
          </a:p>
          <a:p>
            <a:pPr eaLnBrk="0" hangingPunct="0">
              <a:lnSpc>
                <a:spcPct val="65000"/>
              </a:lnSpc>
              <a:spcBef>
                <a:spcPct val="50000"/>
              </a:spcBef>
              <a:defRPr/>
            </a:pPr>
            <a:r>
              <a:rPr lang="en-US" sz="1100" b="1">
                <a:solidFill>
                  <a:schemeClr val="bg1">
                    <a:lumMod val="75000"/>
                  </a:schemeClr>
                </a:solidFill>
                <a:latin typeface="Arial" charset="0"/>
              </a:rPr>
              <a:t>www.PosterPresentations.com</a:t>
            </a:r>
          </a:p>
        </p:txBody>
      </p:sp>
      <p:grpSp>
        <p:nvGrpSpPr>
          <p:cNvPr id="43" name="Group 42"/>
          <p:cNvGrpSpPr/>
          <p:nvPr userDrawn="1"/>
        </p:nvGrpSpPr>
        <p:grpSpPr>
          <a:xfrm>
            <a:off x="44157839" y="-55065"/>
            <a:ext cx="11062139" cy="32973465"/>
            <a:chOff x="44157839" y="-55065"/>
            <a:chExt cx="11062139" cy="32973465"/>
          </a:xfrm>
        </p:grpSpPr>
        <p:sp>
          <p:nvSpPr>
            <p:cNvPr id="44" name="Rectangle 43"/>
            <p:cNvSpPr/>
            <p:nvPr userDrawn="1"/>
          </p:nvSpPr>
          <p:spPr>
            <a:xfrm>
              <a:off x="44157839" y="-55065"/>
              <a:ext cx="11062139" cy="3297346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algn="ctr"/>
              <a:r>
                <a:rPr lang="en-US" sz="4000" b="1" spc="600">
                  <a:solidFill>
                    <a:schemeClr val="bg1"/>
                  </a:solidFill>
                  <a:latin typeface="Trebuchet MS" pitchFamily="34" charset="0"/>
                </a:rPr>
                <a:t>QUICK START (cont.)</a:t>
              </a:r>
            </a:p>
            <a:p>
              <a:pPr algn="ctr"/>
              <a:endParaRPr lang="en-US" sz="3600" b="1" baseline="0">
                <a:solidFill>
                  <a:schemeClr val="bg1"/>
                </a:solidFill>
                <a:latin typeface="Trebuchet MS" pitchFamily="34" charset="0"/>
              </a:endParaRPr>
            </a:p>
            <a:p>
              <a:pPr algn="ctr"/>
              <a:r>
                <a:rPr lang="en-US" sz="3200" b="1" baseline="0">
                  <a:solidFill>
                    <a:srgbClr val="FFC000"/>
                  </a:solidFill>
                  <a:latin typeface="Trebuchet MS" pitchFamily="34" charset="0"/>
                </a:rPr>
                <a:t>How to change the template color theme</a:t>
              </a:r>
            </a:p>
            <a:p>
              <a:pPr marL="0" marR="0" lvl="2" indent="0" algn="l" defTabSz="114300" rtl="0" eaLnBrk="1" fontAlgn="auto" latinLnBrk="0" hangingPunct="1">
                <a:lnSpc>
                  <a:spcPct val="100000"/>
                </a:lnSpc>
                <a:spcBef>
                  <a:spcPts val="0"/>
                </a:spcBef>
                <a:spcAft>
                  <a:spcPts val="0"/>
                </a:spcAft>
                <a:buClrTx/>
                <a:buSzTx/>
                <a:buFontTx/>
                <a:buNone/>
                <a:tabLst/>
                <a:defRPr/>
              </a:pPr>
              <a:r>
                <a:rPr lang="en-US" sz="2400" b="0" baseline="0">
                  <a:solidFill>
                    <a:schemeClr val="bg1">
                      <a:lumMod val="75000"/>
                    </a:schemeClr>
                  </a:solidFill>
                  <a:latin typeface="Trebuchet MS" pitchFamily="34" charset="0"/>
                </a:rPr>
                <a:t>You can easily change the color theme of your poster by going to the DESIGN menu, click on COLORS, and choose the color theme of your choice. You can </a:t>
              </a:r>
              <a:r>
                <a:rPr lang="en-US" sz="2400" b="0" spc="0" baseline="0">
                  <a:solidFill>
                    <a:schemeClr val="bg1">
                      <a:lumMod val="75000"/>
                    </a:schemeClr>
                  </a:solidFill>
                  <a:latin typeface="Trebuchet MS" pitchFamily="34" charset="0"/>
                </a:rPr>
                <a:t>also create your own color theme.</a:t>
              </a:r>
            </a:p>
            <a:p>
              <a:pPr marL="0" marR="0" lvl="2" indent="0" algn="l" defTabSz="114300" rtl="0" eaLnBrk="1" fontAlgn="auto" latinLnBrk="0" hangingPunct="1">
                <a:lnSpc>
                  <a:spcPct val="100000"/>
                </a:lnSpc>
                <a:spcBef>
                  <a:spcPts val="0"/>
                </a:spcBef>
                <a:spcAft>
                  <a:spcPts val="0"/>
                </a:spcAft>
                <a:buClrTx/>
                <a:buSzTx/>
                <a:buFontTx/>
                <a:buNone/>
                <a:tabLst/>
                <a:defRPr/>
              </a:pPr>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endParaRPr lang="en-US" sz="2400" b="0" baseline="0">
                <a:solidFill>
                  <a:schemeClr val="bg1">
                    <a:lumMod val="75000"/>
                  </a:schemeClr>
                </a:solidFill>
                <a:latin typeface="Trebuchet MS" pitchFamily="34" charset="0"/>
              </a:endParaRPr>
            </a:p>
            <a:p>
              <a:pPr marL="0" indent="0" algn="l" defTabSz="114300"/>
              <a:r>
                <a:rPr lang="en-US" sz="2400" b="0" baseline="0">
                  <a:solidFill>
                    <a:schemeClr val="bg1">
                      <a:lumMod val="75000"/>
                    </a:schemeClr>
                  </a:solidFill>
                  <a:latin typeface="Trebuchet MS" pitchFamily="34" charset="0"/>
                </a:rPr>
                <a:t>You can also manually change the color of your background by going to VIEW &gt; SLIDE MASTER.  After you finish working on the master be sure to go to VIEW &gt; NORMAL to continue working on your poster.</a:t>
              </a:r>
            </a:p>
            <a:p>
              <a:pPr marL="0" indent="0" algn="l" defTabSz="114300"/>
              <a:endParaRPr lang="en-US" sz="2400" b="0" baseline="0">
                <a:solidFill>
                  <a:schemeClr val="bg1">
                    <a:lumMod val="75000"/>
                  </a:schemeClr>
                </a:solidFill>
                <a:latin typeface="Trebuchet MS" pitchFamily="34" charset="0"/>
              </a:endParaRPr>
            </a:p>
            <a:p>
              <a:pPr algn="ctr"/>
              <a:r>
                <a:rPr lang="en-US" sz="3200" b="1" baseline="0">
                  <a:solidFill>
                    <a:srgbClr val="FFC000"/>
                  </a:solidFill>
                  <a:latin typeface="Trebuchet MS" pitchFamily="34" charset="0"/>
                </a:rPr>
                <a:t>How to add Text</a:t>
              </a:r>
            </a:p>
            <a:p>
              <a:pPr marL="3265488" lvl="2" indent="0" algn="l" defTabSz="114300"/>
              <a:r>
                <a:rPr lang="en-US" sz="2400" b="0" baseline="0">
                  <a:solidFill>
                    <a:schemeClr val="bg1">
                      <a:lumMod val="75000"/>
                    </a:schemeClr>
                  </a:solidFill>
                  <a:latin typeface="Trebuchet MS" pitchFamily="34" charset="0"/>
                </a:rPr>
                <a:t>The template comes with a number of pre-formatted placeholders for headers and text blocks. You can add more blocks by copying and pasting the existing ones or by adding a text box from the HOME menu. </a:t>
              </a:r>
            </a:p>
            <a:p>
              <a:pPr marL="1518341" lvl="2" indent="0" algn="l" defTabSz="114300"/>
              <a:endParaRPr lang="en-US" sz="2400" b="0" baseline="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lang="en-US" sz="2400" b="0" baseline="0">
                  <a:solidFill>
                    <a:schemeClr val="bg1">
                      <a:lumMod val="75000"/>
                    </a:schemeClr>
                  </a:solidFill>
                  <a:latin typeface="Trebuchet MS" pitchFamily="34" charset="0"/>
                </a:rPr>
                <a:t> </a:t>
              </a:r>
              <a:r>
                <a:rPr kumimoji="0" lang="en-US" sz="3200" b="1" i="0" u="none" strike="noStrike" kern="1200" cap="none" spc="0" normalizeH="0" baseline="0" noProof="0">
                  <a:ln>
                    <a:noFill/>
                  </a:ln>
                  <a:solidFill>
                    <a:srgbClr val="FFC000"/>
                  </a:solidFill>
                  <a:effectLst/>
                  <a:uLnTx/>
                  <a:uFillTx/>
                  <a:latin typeface="Trebuchet MS" pitchFamily="34" charset="0"/>
                </a:rPr>
                <a:t>Text size</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Adjust the size of your text based on how much content you have to present. The default template text offers a good starting point. Follow the conference requirements.</a:t>
              </a:r>
              <a:endParaRPr lang="en-US" sz="2400" b="0" baseline="0">
                <a:solidFill>
                  <a:schemeClr val="bg1">
                    <a:lumMod val="75000"/>
                  </a:schemeClr>
                </a:solidFill>
                <a:latin typeface="Trebuchet MS" pitchFamily="34" charset="0"/>
              </a:endParaRPr>
            </a:p>
            <a:p>
              <a:pPr marL="1518341" lvl="2" indent="0" algn="l" defTabSz="114300"/>
              <a:endParaRPr lang="en-US" sz="2400" b="0" baseline="0">
                <a:solidFill>
                  <a:schemeClr val="bg1">
                    <a:lumMod val="75000"/>
                  </a:schemeClr>
                </a:solidFill>
                <a:latin typeface="Trebuchet MS" pitchFamily="34" charset="0"/>
              </a:endParaRPr>
            </a:p>
            <a:p>
              <a:pPr algn="ctr"/>
              <a:r>
                <a:rPr lang="en-US" sz="3200" b="1" baseline="0">
                  <a:solidFill>
                    <a:srgbClr val="FFC000"/>
                  </a:solidFill>
                  <a:latin typeface="Trebuchet MS" pitchFamily="34" charset="0"/>
                </a:rPr>
                <a:t>How to add Tables</a:t>
              </a:r>
            </a:p>
            <a:p>
              <a:pPr marL="1730375" lvl="1" indent="0" algn="l" defTabSz="114300"/>
              <a:r>
                <a:rPr lang="en-US" sz="2400" b="0" baseline="0">
                  <a:solidFill>
                    <a:schemeClr val="bg1">
                      <a:lumMod val="75000"/>
                    </a:schemeClr>
                  </a:solidFill>
                  <a:latin typeface="Trebuchet MS" pitchFamily="34" charset="0"/>
                </a:rPr>
                <a:t>To add a table from scratch go to the INSERT menu and </a:t>
              </a:r>
              <a:br>
                <a:rPr lang="en-US" sz="2400" b="0" baseline="0">
                  <a:solidFill>
                    <a:schemeClr val="bg1">
                      <a:lumMod val="75000"/>
                    </a:schemeClr>
                  </a:solidFill>
                  <a:latin typeface="Trebuchet MS" pitchFamily="34" charset="0"/>
                </a:rPr>
              </a:br>
              <a:r>
                <a:rPr lang="en-US" sz="2400" b="0" baseline="0">
                  <a:solidFill>
                    <a:schemeClr val="bg1">
                      <a:lumMod val="75000"/>
                    </a:schemeClr>
                  </a:solidFill>
                  <a:latin typeface="Trebuchet MS" pitchFamily="34" charset="0"/>
                </a:rPr>
                <a:t>click on TABLE. A drop-down box will help you select rows and columns. </a:t>
              </a:r>
            </a:p>
            <a:p>
              <a:pPr marL="0" lvl="0" indent="0" algn="l" defTabSz="114300"/>
              <a:r>
                <a:rPr lang="en-US" sz="2400" b="0" baseline="0">
                  <a:solidFill>
                    <a:schemeClr val="bg1">
                      <a:lumMod val="75000"/>
                    </a:schemeClr>
                  </a:solidFill>
                  <a:latin typeface="Trebuchet MS" pitchFamily="34" charset="0"/>
                </a:rPr>
                <a:t>You can also copy and a paste a table from Word or another PowerPoint document. A pasted table may need to be re-formatted by RIGHT-CLICK &gt; FORMAT SHAPE, TEXT BOX, Margins.</a:t>
              </a:r>
            </a:p>
            <a:p>
              <a:pPr marL="0" lvl="0" indent="0" algn="l" defTabSz="114300"/>
              <a:endParaRPr lang="en-US" sz="2400" b="0" baseline="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Graphs / Charts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You can simply copy and paste charts and graphs from Excel or Word. Some reformatting may be required depending on how the original document has been created.</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How to change the column configuration</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RIGHT-CLICK on the poster background and select LAYOUT to see the column options available for this template. The poster columns can also be customized on the Master. VIEW &gt; MASTER.</a:t>
              </a:r>
            </a:p>
            <a:p>
              <a:pPr marL="0" marR="0" lvl="0" indent="0" algn="ctr" defTabSz="1518341" rtl="0" eaLnBrk="1" fontAlgn="auto" latinLnBrk="0" hangingPunct="1">
                <a:lnSpc>
                  <a:spcPct val="100000"/>
                </a:lnSpc>
                <a:spcBef>
                  <a:spcPts val="0"/>
                </a:spcBef>
                <a:spcAft>
                  <a:spcPts val="0"/>
                </a:spcAft>
                <a:buClrTx/>
                <a:buSzTx/>
                <a:buFontTx/>
                <a:buNone/>
                <a:tabLst/>
                <a:defRPr/>
              </a:pPr>
              <a:endParaRPr kumimoji="0" lang="en-US" sz="3200" b="1" i="0" u="none" strike="noStrike" kern="1200" cap="none" spc="0" normalizeH="0" baseline="0" noProof="0">
                <a:ln>
                  <a:noFill/>
                </a:ln>
                <a:solidFill>
                  <a:srgbClr val="FFC000"/>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How to remove the info bars</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If you are working in PowerPoint for Windows and have finished your poster, save as PDF and the bars will not be included. You can also delete them by going to VIEW &gt; MASTER. On the Mac adjust the Page-Setup to match the Page-Setup in PowerPoint before you create a PDF. You can also delete them from the Slide Master.</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lumMod val="75000"/>
                  </a:prstClr>
                </a:solidFill>
                <a:effectLst/>
                <a:uLnTx/>
                <a:uFillTx/>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Save your work</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Save your template as a PowerPoint document. For printing, save as PowerPoint or “Print-quality” PDF.</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0" baseline="0">
                <a:solidFill>
                  <a:schemeClr val="bg1">
                    <a:lumMod val="75000"/>
                  </a:schemeClr>
                </a:solidFill>
                <a:latin typeface="Trebuchet MS" pitchFamily="34" charset="0"/>
              </a:endParaRPr>
            </a:p>
            <a:p>
              <a:pPr marL="0" marR="0" lvl="0" indent="0" algn="ctr" defTabSz="1518341"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a:ln>
                    <a:noFill/>
                  </a:ln>
                  <a:solidFill>
                    <a:srgbClr val="FFC000"/>
                  </a:solidFill>
                  <a:effectLst/>
                  <a:uLnTx/>
                  <a:uFillTx/>
                  <a:latin typeface="Trebuchet MS" pitchFamily="34" charset="0"/>
                </a:rPr>
                <a:t>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white">
                      <a:lumMod val="75000"/>
                    </a:prstClr>
                  </a:solidFill>
                  <a:effectLst/>
                  <a:uLnTx/>
                  <a:uFillTx/>
                  <a:latin typeface="Trebuchet MS" pitchFamily="34" charset="0"/>
                </a:rPr>
                <a:t>When you are ready to have your poster printed go online to PosterPresentations.com and click on the “Order Your Poster” button. Choose the poster type the best suits your needs and submit your order. If you submit a PowerPoint document you will be receiving a PDF proof for your approval prior to printing. If your order is placed and paid for before noon, Pacific, Monday through Friday, your order will ship out that same day. Next day, Second day, Third day, and Free Ground services are offered. Go to PosterPresentations.com for more information.</a:t>
              </a:r>
            </a:p>
            <a:p>
              <a:pPr marL="0" marR="0" lvl="0" indent="0" algn="l" defTabSz="1143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a:ln>
                  <a:noFill/>
                </a:ln>
                <a:solidFill>
                  <a:prstClr val="white">
                    <a:lumMod val="75000"/>
                  </a:prstClr>
                </a:solidFill>
                <a:effectLst/>
                <a:uLnTx/>
                <a:uFillTx/>
                <a:latin typeface="Trebuchet MS" pitchFamily="34" charset="0"/>
              </a:endParaRPr>
            </a:p>
          </p:txBody>
        </p:sp>
        <p:graphicFrame>
          <p:nvGraphicFramePr>
            <p:cNvPr id="45" name="Object 44"/>
            <p:cNvGraphicFramePr>
              <a:graphicFrameLocks noChangeAspect="1"/>
            </p:cNvGraphicFramePr>
            <p:nvPr userDrawn="1">
              <p:extLst>
                <p:ext uri="{D42A27DB-BD31-4B8C-83A1-F6EECF244321}">
                  <p14:modId xmlns:p14="http://schemas.microsoft.com/office/powerpoint/2010/main" val="262704017"/>
                </p:ext>
              </p:extLst>
            </p:nvPr>
          </p:nvGraphicFramePr>
          <p:xfrm>
            <a:off x="46915679" y="3349444"/>
            <a:ext cx="5586150" cy="2063772"/>
          </p:xfrm>
          <a:graphic>
            <a:graphicData uri="http://schemas.openxmlformats.org/presentationml/2006/ole">
              <mc:AlternateContent xmlns:mc="http://schemas.openxmlformats.org/markup-compatibility/2006">
                <mc:Choice xmlns:v="urn:schemas-microsoft-com:vml" Requires="v">
                  <p:oleObj name="Image" r:id="rId3" imgW="4571280" imgH="1688760" progId="Photoshop.Image.13">
                    <p:embed/>
                  </p:oleObj>
                </mc:Choice>
                <mc:Fallback>
                  <p:oleObj name="Image" r:id="rId3" imgW="4571280" imgH="1688760" progId="Photoshop.Image.13">
                    <p:embed/>
                    <p:pic>
                      <p:nvPicPr>
                        <p:cNvPr id="45" name="Object 44"/>
                        <p:cNvPicPr/>
                        <p:nvPr/>
                      </p:nvPicPr>
                      <p:blipFill>
                        <a:blip r:embed="rId4"/>
                        <a:stretch>
                          <a:fillRect/>
                        </a:stretch>
                      </p:blipFill>
                      <p:spPr>
                        <a:xfrm>
                          <a:off x="46915679" y="3349444"/>
                          <a:ext cx="5586150" cy="2063772"/>
                        </a:xfrm>
                        <a:prstGeom prst="rect">
                          <a:avLst/>
                        </a:prstGeom>
                      </p:spPr>
                    </p:pic>
                  </p:oleObj>
                </mc:Fallback>
              </mc:AlternateContent>
            </a:graphicData>
          </a:graphic>
        </p:graphicFrame>
        <p:pic>
          <p:nvPicPr>
            <p:cNvPr id="46" name="Picture 45"/>
            <p:cNvPicPr>
              <a:picLocks noChangeAspect="1"/>
            </p:cNvPicPr>
            <p:nvPr userDrawn="1"/>
          </p:nvPicPr>
          <p:blipFill>
            <a:blip r:embed="rId5"/>
            <a:stretch>
              <a:fillRect/>
            </a:stretch>
          </p:blipFill>
          <p:spPr>
            <a:xfrm>
              <a:off x="44621819" y="7740040"/>
              <a:ext cx="2969584" cy="1370577"/>
            </a:xfrm>
            <a:prstGeom prst="rect">
              <a:avLst/>
            </a:prstGeom>
            <a:ln>
              <a:noFill/>
            </a:ln>
          </p:spPr>
        </p:pic>
        <p:graphicFrame>
          <p:nvGraphicFramePr>
            <p:cNvPr id="47" name="Object 46"/>
            <p:cNvGraphicFramePr>
              <a:graphicFrameLocks noChangeAspect="1"/>
            </p:cNvGraphicFramePr>
            <p:nvPr userDrawn="1">
              <p:extLst>
                <p:ext uri="{D42A27DB-BD31-4B8C-83A1-F6EECF244321}">
                  <p14:modId xmlns:p14="http://schemas.microsoft.com/office/powerpoint/2010/main" val="2040245264"/>
                </p:ext>
              </p:extLst>
            </p:nvPr>
          </p:nvGraphicFramePr>
          <p:xfrm>
            <a:off x="44629619" y="12347263"/>
            <a:ext cx="1482266" cy="992162"/>
          </p:xfrm>
          <a:graphic>
            <a:graphicData uri="http://schemas.openxmlformats.org/presentationml/2006/ole">
              <mc:AlternateContent xmlns:mc="http://schemas.openxmlformats.org/markup-compatibility/2006">
                <mc:Choice xmlns:v="urn:schemas-microsoft-com:vml" Requires="v">
                  <p:oleObj name="Image" r:id="rId6" imgW="1574280" imgH="1053720" progId="Photoshop.Image.13">
                    <p:embed/>
                  </p:oleObj>
                </mc:Choice>
                <mc:Fallback>
                  <p:oleObj name="Image" r:id="rId6" imgW="1574280" imgH="1053720" progId="Photoshop.Image.13">
                    <p:embed/>
                    <p:pic>
                      <p:nvPicPr>
                        <p:cNvPr id="47" name="Object 46"/>
                        <p:cNvPicPr/>
                        <p:nvPr/>
                      </p:nvPicPr>
                      <p:blipFill>
                        <a:blip r:embed="rId7"/>
                        <a:stretch>
                          <a:fillRect/>
                        </a:stretch>
                      </p:blipFill>
                      <p:spPr>
                        <a:xfrm>
                          <a:off x="44629619" y="12347263"/>
                          <a:ext cx="1482266" cy="992162"/>
                        </a:xfrm>
                        <a:prstGeom prst="rect">
                          <a:avLst/>
                        </a:prstGeom>
                      </p:spPr>
                    </p:pic>
                  </p:oleObj>
                </mc:Fallback>
              </mc:AlternateContent>
            </a:graphicData>
          </a:graphic>
        </p:graphicFrame>
        <p:grpSp>
          <p:nvGrpSpPr>
            <p:cNvPr id="48" name="Group 47"/>
            <p:cNvGrpSpPr/>
            <p:nvPr userDrawn="1"/>
          </p:nvGrpSpPr>
          <p:grpSpPr>
            <a:xfrm>
              <a:off x="44487207" y="29414560"/>
              <a:ext cx="10354213" cy="1265612"/>
              <a:chOff x="44200453" y="28362386"/>
              <a:chExt cx="9771399" cy="1090622"/>
            </a:xfrm>
          </p:grpSpPr>
          <p:sp>
            <p:nvSpPr>
              <p:cNvPr id="50" name="Rounded Rectangle 49"/>
              <p:cNvSpPr/>
              <p:nvPr userDrawn="1"/>
            </p:nvSpPr>
            <p:spPr>
              <a:xfrm>
                <a:off x="44200453" y="28362386"/>
                <a:ext cx="9771398" cy="1090622"/>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7" descr="http://t2.gstatic.com/images?q=tbn:ANd9GcR4APHC6TT9w54M2zn_pvCiBxUNcspYPoVxirLRphBoJabfSvu7zw">
                <a:hlinkClick r:id="rId8"/>
              </p:cNvPr>
              <p:cNvPicPr>
                <a:picLocks noChangeAspect="1" noChangeArrowheads="1"/>
              </p:cNvPicPr>
              <p:nvPr userDrawn="1"/>
            </p:nvPicPr>
            <p:blipFill>
              <a:blip r:embed="rId9" cstate="print"/>
              <a:srcRect/>
              <a:stretch>
                <a:fillRect/>
              </a:stretch>
            </p:blipFill>
            <p:spPr bwMode="auto">
              <a:xfrm>
                <a:off x="44326393" y="28460718"/>
                <a:ext cx="914401" cy="914399"/>
              </a:xfrm>
              <a:prstGeom prst="rect">
                <a:avLst/>
              </a:prstGeom>
              <a:noFill/>
              <a:ln>
                <a:noFill/>
              </a:ln>
            </p:spPr>
          </p:pic>
          <p:sp>
            <p:nvSpPr>
              <p:cNvPr id="52" name="TextBox 51"/>
              <p:cNvSpPr txBox="1"/>
              <p:nvPr userDrawn="1"/>
            </p:nvSpPr>
            <p:spPr>
              <a:xfrm>
                <a:off x="45300663" y="28552305"/>
                <a:ext cx="8671189" cy="716099"/>
              </a:xfrm>
              <a:prstGeom prst="rect">
                <a:avLst/>
              </a:prstGeom>
              <a:noFill/>
              <a:ln>
                <a:noFill/>
              </a:ln>
            </p:spPr>
            <p:txBody>
              <a:bodyPr wrap="square" rtlCol="0">
                <a:spAutoFit/>
              </a:bodyPr>
              <a:lstStyle/>
              <a:p>
                <a:r>
                  <a:rPr lang="en-US" sz="2400">
                    <a:solidFill>
                      <a:schemeClr val="tx2"/>
                    </a:solidFill>
                    <a:latin typeface="Trebuchet MS" pitchFamily="34" charset="0"/>
                  </a:rPr>
                  <a:t>Student</a:t>
                </a:r>
                <a:r>
                  <a:rPr lang="en-US" sz="2400" baseline="0">
                    <a:solidFill>
                      <a:schemeClr val="tx2"/>
                    </a:solidFill>
                    <a:latin typeface="Trebuchet MS" pitchFamily="34" charset="0"/>
                  </a:rPr>
                  <a:t> discounts are available on our </a:t>
                </a:r>
                <a:r>
                  <a:rPr lang="en-US" sz="2400" baseline="0" err="1">
                    <a:solidFill>
                      <a:schemeClr val="tx2"/>
                    </a:solidFill>
                    <a:latin typeface="Trebuchet MS" pitchFamily="34" charset="0"/>
                  </a:rPr>
                  <a:t>Facebook</a:t>
                </a:r>
                <a:r>
                  <a:rPr lang="en-US" sz="2400" baseline="0">
                    <a:solidFill>
                      <a:schemeClr val="tx2"/>
                    </a:solidFill>
                    <a:latin typeface="Trebuchet MS" pitchFamily="34" charset="0"/>
                  </a:rPr>
                  <a:t> page.</a:t>
                </a:r>
                <a:br>
                  <a:rPr lang="en-US" sz="2400" baseline="0">
                    <a:solidFill>
                      <a:schemeClr val="tx2"/>
                    </a:solidFill>
                    <a:latin typeface="Trebuchet MS" pitchFamily="34" charset="0"/>
                  </a:rPr>
                </a:br>
                <a:r>
                  <a:rPr lang="en-US" sz="2400" baseline="0">
                    <a:solidFill>
                      <a:schemeClr val="tx2"/>
                    </a:solidFill>
                    <a:latin typeface="Trebuchet MS" pitchFamily="34" charset="0"/>
                  </a:rPr>
                  <a:t>Go to </a:t>
                </a:r>
                <a:r>
                  <a:rPr lang="en-US" sz="2400" u="sng" baseline="0">
                    <a:solidFill>
                      <a:schemeClr val="tx2"/>
                    </a:solidFill>
                    <a:latin typeface="Trebuchet MS" pitchFamily="34" charset="0"/>
                  </a:rPr>
                  <a:t>PosterPresentations.com</a:t>
                </a:r>
                <a:r>
                  <a:rPr lang="en-US" sz="2400" baseline="0">
                    <a:solidFill>
                      <a:schemeClr val="tx2"/>
                    </a:solidFill>
                    <a:latin typeface="Trebuchet MS" pitchFamily="34" charset="0"/>
                  </a:rPr>
                  <a:t> and click on the FB icon. </a:t>
                </a:r>
                <a:endParaRPr lang="en-US" sz="2400">
                  <a:solidFill>
                    <a:schemeClr val="tx2"/>
                  </a:solidFill>
                  <a:latin typeface="Trebuchet MS" pitchFamily="34" charset="0"/>
                </a:endParaRPr>
              </a:p>
            </p:txBody>
          </p:sp>
        </p:grpSp>
      </p:grpSp>
      <p:grpSp>
        <p:nvGrpSpPr>
          <p:cNvPr id="53" name="Group 52"/>
          <p:cNvGrpSpPr/>
          <p:nvPr userDrawn="1"/>
        </p:nvGrpSpPr>
        <p:grpSpPr>
          <a:xfrm>
            <a:off x="-11225189" y="-1"/>
            <a:ext cx="11018865" cy="32918401"/>
            <a:chOff x="-11225189" y="-1"/>
            <a:chExt cx="11018865" cy="32918401"/>
          </a:xfrm>
        </p:grpSpPr>
        <p:sp>
          <p:nvSpPr>
            <p:cNvPr id="54" name="Rectangle 53"/>
            <p:cNvSpPr/>
            <p:nvPr/>
          </p:nvSpPr>
          <p:spPr>
            <a:xfrm>
              <a:off x="-11216136" y="-1"/>
              <a:ext cx="11009812" cy="32918401"/>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457200" tIns="457200" rIns="457200" bIns="0" rtlCol="0" anchor="t" anchorCtr="0"/>
            <a:lstStyle/>
            <a:p>
              <a:pPr marL="0" marR="0" indent="0" algn="ctr" defTabSz="1518341" rtl="0" eaLnBrk="1" fontAlgn="auto" latinLnBrk="0" hangingPunct="1">
                <a:lnSpc>
                  <a:spcPct val="100000"/>
                </a:lnSpc>
                <a:spcBef>
                  <a:spcPts val="0"/>
                </a:spcBef>
                <a:spcAft>
                  <a:spcPts val="0"/>
                </a:spcAft>
                <a:buClrTx/>
                <a:buSzTx/>
                <a:buFontTx/>
                <a:buNone/>
                <a:tabLst/>
                <a:defRPr/>
              </a:pPr>
              <a:r>
                <a:rPr lang="en-US" sz="3200" b="1" spc="0">
                  <a:solidFill>
                    <a:srgbClr val="FF0000"/>
                  </a:solidFill>
                  <a:latin typeface="Trebuchet MS" pitchFamily="34" charset="0"/>
                </a:rPr>
                <a:t>(—THIS SIDEBAR DOES NOT PRINT—)</a:t>
              </a:r>
              <a:endParaRPr lang="en-US" sz="3200" b="1" spc="600">
                <a:solidFill>
                  <a:schemeClr val="bg1"/>
                </a:solidFill>
                <a:latin typeface="Trebuchet MS" pitchFamily="34" charset="0"/>
              </a:endParaRPr>
            </a:p>
            <a:p>
              <a:pPr algn="ctr"/>
              <a:r>
                <a:rPr lang="en-US" sz="4000" b="1" spc="600">
                  <a:solidFill>
                    <a:schemeClr val="bg1"/>
                  </a:solidFill>
                  <a:latin typeface="Trebuchet MS" pitchFamily="34" charset="0"/>
                </a:rPr>
                <a:t>DESIGN</a:t>
              </a:r>
              <a:r>
                <a:rPr lang="en-US" sz="4000" b="1" spc="600" baseline="0">
                  <a:solidFill>
                    <a:schemeClr val="bg1"/>
                  </a:solidFill>
                  <a:latin typeface="Trebuchet MS" pitchFamily="34" charset="0"/>
                </a:rPr>
                <a:t> </a:t>
              </a:r>
              <a:r>
                <a:rPr lang="en-US" sz="4000" b="1" spc="600">
                  <a:solidFill>
                    <a:schemeClr val="bg1"/>
                  </a:solidFill>
                  <a:latin typeface="Trebuchet MS" pitchFamily="34" charset="0"/>
                </a:rPr>
                <a:t>GUIDE</a:t>
              </a:r>
            </a:p>
            <a:p>
              <a:pPr algn="ctr"/>
              <a:endParaRPr lang="en-US" sz="2800" b="1">
                <a:latin typeface="Trebuchet MS" pitchFamily="34" charset="0"/>
              </a:endParaRPr>
            </a:p>
            <a:p>
              <a:pPr defTabSz="3765639"/>
              <a:r>
                <a:rPr lang="en-US" sz="2800" i="0">
                  <a:latin typeface="Trebuchet MS" pitchFamily="34" charset="0"/>
                </a:rPr>
                <a:t>This PowerPoint</a:t>
              </a:r>
              <a:r>
                <a:rPr lang="en-US" sz="2800" i="0" baseline="0">
                  <a:latin typeface="Trebuchet MS" pitchFamily="34" charset="0"/>
                </a:rPr>
                <a:t> </a:t>
              </a:r>
              <a:r>
                <a:rPr lang="en-US" sz="2800" i="0">
                  <a:latin typeface="Trebuchet MS" pitchFamily="34" charset="0"/>
                </a:rPr>
                <a:t>2007 template produces</a:t>
              </a:r>
              <a:r>
                <a:rPr lang="en-US" sz="2800" i="0" baseline="0">
                  <a:latin typeface="Trebuchet MS" pitchFamily="34" charset="0"/>
                </a:rPr>
                <a:t> </a:t>
              </a:r>
              <a:r>
                <a:rPr lang="en-US" sz="2800" i="0">
                  <a:latin typeface="Trebuchet MS" pitchFamily="34" charset="0"/>
                </a:rPr>
                <a:t>a 36”x48” presentation poster. </a:t>
              </a:r>
              <a:r>
                <a:rPr lang="en-US" sz="2800">
                  <a:latin typeface="Trebuchet MS" pitchFamily="34" charset="0"/>
                </a:rPr>
                <a:t>You</a:t>
              </a:r>
              <a:r>
                <a:rPr lang="en-US" sz="2800" baseline="0">
                  <a:latin typeface="Trebuchet MS" pitchFamily="34" charset="0"/>
                </a:rPr>
                <a:t> can u</a:t>
              </a:r>
              <a:r>
                <a:rPr lang="en-US" sz="2800">
                  <a:latin typeface="Trebuchet MS" pitchFamily="34" charset="0"/>
                </a:rPr>
                <a:t>se</a:t>
              </a:r>
              <a:r>
                <a:rPr lang="en-US" sz="2800" baseline="0">
                  <a:latin typeface="Trebuchet MS" pitchFamily="34" charset="0"/>
                </a:rPr>
                <a:t> it to create your research poster and </a:t>
              </a:r>
              <a:r>
                <a:rPr lang="en-US" sz="2800">
                  <a:latin typeface="Trebuchet MS" pitchFamily="34" charset="0"/>
                </a:rPr>
                <a:t>save valuable time placing titles, subtitles,</a:t>
              </a:r>
              <a:r>
                <a:rPr lang="en-US" sz="2800" baseline="0">
                  <a:latin typeface="Trebuchet MS" pitchFamily="34" charset="0"/>
                </a:rPr>
                <a:t> text, and graphics</a:t>
              </a:r>
              <a:r>
                <a:rPr lang="en-US" sz="2800">
                  <a:latin typeface="Trebuchet MS" pitchFamily="34" charset="0"/>
                </a:rPr>
                <a:t>. </a:t>
              </a:r>
            </a:p>
            <a:p>
              <a:pPr defTabSz="3765639"/>
              <a:endParaRPr lang="en-US" sz="2800">
                <a:latin typeface="Trebuchet MS" pitchFamily="34" charset="0"/>
              </a:endParaRPr>
            </a:p>
            <a:p>
              <a:pPr defTabSz="4389219"/>
              <a:r>
                <a:rPr lang="en-US" sz="2800">
                  <a:latin typeface="Trebuchet MS" pitchFamily="34" charset="0"/>
                </a:rPr>
                <a:t>We provide a series of online tutorials that will guide you through the poster design process and answer your poster production questions. To view our template tutorials, go online to </a:t>
              </a:r>
              <a:r>
                <a:rPr lang="en-US" sz="2800" b="1">
                  <a:solidFill>
                    <a:srgbClr val="FFC000"/>
                  </a:solidFill>
                  <a:latin typeface="Trebuchet MS" pitchFamily="34" charset="0"/>
                </a:rPr>
                <a:t>PosterPresentations.com</a:t>
              </a:r>
              <a:r>
                <a:rPr lang="en-US" sz="2800" b="1">
                  <a:solidFill>
                    <a:schemeClr val="bg1"/>
                  </a:solidFill>
                  <a:latin typeface="Trebuchet MS" pitchFamily="34" charset="0"/>
                </a:rPr>
                <a:t> </a:t>
              </a:r>
              <a:r>
                <a:rPr lang="en-US" sz="2800">
                  <a:solidFill>
                    <a:schemeClr val="bg1"/>
                  </a:solidFill>
                  <a:latin typeface="Trebuchet MS" pitchFamily="34" charset="0"/>
                </a:rPr>
                <a:t>and click on HELP DESK.</a:t>
              </a:r>
            </a:p>
            <a:p>
              <a:pPr defTabSz="4389219"/>
              <a:endParaRPr lang="en-US" sz="2800">
                <a:latin typeface="Trebuchet MS" pitchFamily="34" charset="0"/>
              </a:endParaRPr>
            </a:p>
            <a:p>
              <a:pPr defTabSz="4389219"/>
              <a:r>
                <a:rPr lang="en-US" sz="2800">
                  <a:solidFill>
                    <a:schemeClr val="bg1"/>
                  </a:solidFill>
                  <a:latin typeface="Trebuchet MS" pitchFamily="34" charset="0"/>
                </a:rPr>
                <a:t>When</a:t>
              </a:r>
              <a:r>
                <a:rPr lang="en-US" sz="2800" baseline="0">
                  <a:solidFill>
                    <a:schemeClr val="bg1"/>
                  </a:solidFill>
                  <a:latin typeface="Trebuchet MS" pitchFamily="34" charset="0"/>
                </a:rPr>
                <a:t> you are ready to print your poster</a:t>
              </a:r>
              <a:r>
                <a:rPr lang="en-US" sz="2800">
                  <a:solidFill>
                    <a:schemeClr val="bg1"/>
                  </a:solidFill>
                  <a:latin typeface="Trebuchet MS" pitchFamily="34" charset="0"/>
                </a:rPr>
                <a:t>,</a:t>
              </a:r>
              <a:r>
                <a:rPr lang="en-US" sz="2800" baseline="0">
                  <a:solidFill>
                    <a:schemeClr val="bg1"/>
                  </a:solidFill>
                  <a:latin typeface="Trebuchet MS" pitchFamily="34" charset="0"/>
                </a:rPr>
                <a:t> go online to </a:t>
              </a:r>
              <a:r>
                <a:rPr lang="en-US" sz="2800" b="0">
                  <a:solidFill>
                    <a:schemeClr val="bg1"/>
                  </a:solidFill>
                  <a:latin typeface="Trebuchet MS" pitchFamily="34" charset="0"/>
                </a:rPr>
                <a:t>PosterPresentations.com</a:t>
              </a:r>
              <a:br>
                <a:rPr lang="en-US" sz="2800">
                  <a:solidFill>
                    <a:schemeClr val="bg1"/>
                  </a:solidFill>
                  <a:latin typeface="Trebuchet MS" pitchFamily="34" charset="0"/>
                </a:rPr>
              </a:br>
              <a:endParaRPr lang="en-US" sz="2800">
                <a:solidFill>
                  <a:schemeClr val="bg1"/>
                </a:solidFill>
                <a:latin typeface="Trebuchet MS" pitchFamily="34" charset="0"/>
              </a:endParaRPr>
            </a:p>
            <a:p>
              <a:pPr algn="l" defTabSz="3765639"/>
              <a:r>
                <a:rPr lang="en-US" sz="2800" b="0">
                  <a:solidFill>
                    <a:schemeClr val="bg1"/>
                  </a:solidFill>
                  <a:latin typeface="Trebuchet MS" pitchFamily="34" charset="0"/>
                </a:rPr>
                <a:t>Need</a:t>
              </a:r>
              <a:r>
                <a:rPr lang="en-US" sz="2800" b="0" baseline="0">
                  <a:solidFill>
                    <a:schemeClr val="bg1"/>
                  </a:solidFill>
                  <a:latin typeface="Trebuchet MS" pitchFamily="34" charset="0"/>
                </a:rPr>
                <a:t> assistance? Call us at </a:t>
              </a:r>
              <a:r>
                <a:rPr lang="en-US" sz="2800" b="0">
                  <a:solidFill>
                    <a:srgbClr val="FFC000"/>
                  </a:solidFill>
                  <a:latin typeface="Trebuchet MS" pitchFamily="34" charset="0"/>
                </a:rPr>
                <a:t>1.510.649.3001</a:t>
              </a:r>
            </a:p>
            <a:p>
              <a:pPr algn="l" defTabSz="3765639"/>
              <a:endParaRPr lang="en-US" sz="3600" b="1">
                <a:solidFill>
                  <a:srgbClr val="FFFF00"/>
                </a:solidFill>
                <a:latin typeface="Trebuchet MS" pitchFamily="34" charset="0"/>
              </a:endParaRPr>
            </a:p>
            <a:p>
              <a:pPr algn="ctr"/>
              <a:endParaRPr lang="en-US" sz="2400" b="1">
                <a:solidFill>
                  <a:schemeClr val="bg1"/>
                </a:solidFill>
                <a:latin typeface="Trebuchet MS" pitchFamily="34" charset="0"/>
              </a:endParaRPr>
            </a:p>
            <a:p>
              <a:pPr algn="ctr"/>
              <a:r>
                <a:rPr lang="en-US" sz="4000" b="1" spc="600">
                  <a:solidFill>
                    <a:schemeClr val="bg1"/>
                  </a:solidFill>
                  <a:latin typeface="Trebuchet MS" pitchFamily="34" charset="0"/>
                </a:rPr>
                <a:t>QUICK START</a:t>
              </a:r>
            </a:p>
            <a:p>
              <a:pPr algn="ctr"/>
              <a:endParaRPr lang="en-US" sz="3200" b="1" baseline="0">
                <a:solidFill>
                  <a:schemeClr val="bg1"/>
                </a:solidFill>
                <a:latin typeface="Trebuchet MS" pitchFamily="34" charset="0"/>
              </a:endParaRPr>
            </a:p>
            <a:p>
              <a:pPr algn="ctr"/>
              <a:r>
                <a:rPr lang="en-US" sz="3200" b="1" baseline="0">
                  <a:solidFill>
                    <a:srgbClr val="FFC000"/>
                  </a:solidFill>
                  <a:latin typeface="Trebuchet MS" pitchFamily="34" charset="0"/>
                </a:rPr>
                <a:t>Zoom in and out</a:t>
              </a:r>
            </a:p>
            <a:p>
              <a:pPr marL="1892300" indent="-1892300" algn="l" defTabSz="850900"/>
              <a:r>
                <a:rPr lang="en-US" sz="2400" b="0" baseline="0">
                  <a:solidFill>
                    <a:schemeClr val="bg1"/>
                  </a:solidFill>
                  <a:latin typeface="Trebuchet MS" pitchFamily="34" charset="0"/>
                </a:rPr>
                <a:t>	</a:t>
              </a:r>
              <a:r>
                <a:rPr lang="en-US" sz="2400" b="0" baseline="0">
                  <a:solidFill>
                    <a:schemeClr val="bg1">
                      <a:lumMod val="75000"/>
                    </a:schemeClr>
                  </a:solidFill>
                  <a:latin typeface="Trebuchet MS" pitchFamily="34" charset="0"/>
                </a:rPr>
                <a:t>As you work on your poster zoom in and out to the level that is more comfortable to you. </a:t>
              </a:r>
            </a:p>
            <a:p>
              <a:pPr marL="1892300" indent="-1892300" algn="l" defTabSz="850900"/>
              <a:r>
                <a:rPr lang="en-US" sz="2400" b="1" baseline="0">
                  <a:solidFill>
                    <a:schemeClr val="bg1">
                      <a:lumMod val="75000"/>
                    </a:schemeClr>
                  </a:solidFill>
                  <a:latin typeface="Trebuchet MS" pitchFamily="34" charset="0"/>
                </a:rPr>
                <a:t>	</a:t>
              </a:r>
              <a:r>
                <a:rPr lang="en-US" sz="2400" b="0" baseline="0">
                  <a:solidFill>
                    <a:schemeClr val="bg1">
                      <a:lumMod val="75000"/>
                    </a:schemeClr>
                  </a:solidFill>
                  <a:latin typeface="Trebuchet MS" pitchFamily="34" charset="0"/>
                </a:rPr>
                <a:t>Go to VIEW &gt; ZOOM.</a:t>
              </a:r>
            </a:p>
            <a:p>
              <a:pPr algn="l"/>
              <a:endParaRPr lang="en-US" sz="2800" b="0" baseline="0">
                <a:solidFill>
                  <a:schemeClr val="bg1"/>
                </a:solidFill>
                <a:latin typeface="Trebuchet MS" pitchFamily="34" charset="0"/>
              </a:endParaRPr>
            </a:p>
            <a:p>
              <a:pPr algn="ctr"/>
              <a:r>
                <a:rPr lang="en-US" sz="3200" b="1" baseline="0">
                  <a:solidFill>
                    <a:srgbClr val="FFC000"/>
                  </a:solidFill>
                  <a:latin typeface="Trebuchet MS" pitchFamily="34" charset="0"/>
                </a:rPr>
                <a:t>Title, Authors, and Affiliations</a:t>
              </a:r>
            </a:p>
            <a:p>
              <a:pPr algn="l"/>
              <a:r>
                <a:rPr lang="en-US" sz="2400" b="0" baseline="0">
                  <a:solidFill>
                    <a:schemeClr val="bg1">
                      <a:lumMod val="75000"/>
                    </a:schemeClr>
                  </a:solidFill>
                  <a:latin typeface="Trebuchet MS" pitchFamily="34" charset="0"/>
                </a:rPr>
                <a:t>Start designing your poster by adding the title, the names of the authors, and the affiliated institutions. </a:t>
              </a:r>
              <a:r>
                <a:rPr lang="en-US" sz="2400" b="0" spc="0" baseline="0">
                  <a:solidFill>
                    <a:schemeClr val="bg1">
                      <a:lumMod val="75000"/>
                    </a:schemeClr>
                  </a:solidFill>
                  <a:latin typeface="Trebuchet MS" pitchFamily="34" charset="0"/>
                </a:rPr>
                <a:t>You can type or paste text into the provided boxes. The template will automatically adjust the size of your text to fit the title box. You can manually override this feature and change the size of your text. </a:t>
              </a:r>
            </a:p>
            <a:p>
              <a:pPr algn="l"/>
              <a:endParaRPr lang="en-US" sz="2400" b="0" spc="0" baseline="0">
                <a:solidFill>
                  <a:schemeClr val="bg1">
                    <a:lumMod val="75000"/>
                  </a:schemeClr>
                </a:solidFill>
                <a:latin typeface="Trebuchet MS" pitchFamily="34" charset="0"/>
              </a:endParaRPr>
            </a:p>
            <a:p>
              <a:pPr algn="l"/>
              <a:r>
                <a:rPr lang="en-US" sz="2400" b="1" spc="300" baseline="0">
                  <a:solidFill>
                    <a:srgbClr val="FFC000"/>
                  </a:solidFill>
                  <a:latin typeface="Trebuchet MS" pitchFamily="34" charset="0"/>
                </a:rPr>
                <a:t>TIP</a:t>
              </a:r>
              <a:r>
                <a:rPr lang="en-US" sz="2400" b="1" baseline="0">
                  <a:solidFill>
                    <a:srgbClr val="FFC000"/>
                  </a:solidFill>
                  <a:latin typeface="Trebuchet MS" pitchFamily="34" charset="0"/>
                </a:rPr>
                <a:t>: </a:t>
              </a:r>
              <a:r>
                <a:rPr lang="en-US" sz="2400" b="0" baseline="0">
                  <a:solidFill>
                    <a:schemeClr val="bg1">
                      <a:lumMod val="75000"/>
                    </a:schemeClr>
                  </a:solidFill>
                  <a:latin typeface="Trebuchet MS" pitchFamily="34" charset="0"/>
                </a:rPr>
                <a:t>The font size of your title should be bigger than your name(s) and institution name(s).</a:t>
              </a:r>
            </a:p>
            <a:p>
              <a:pPr algn="l"/>
              <a:br>
                <a:rPr lang="en-US" sz="2800" b="1" baseline="0">
                  <a:solidFill>
                    <a:schemeClr val="bg1"/>
                  </a:solidFill>
                  <a:latin typeface="Trebuchet MS" pitchFamily="34" charset="0"/>
                </a:rPr>
              </a:br>
              <a:endParaRPr lang="en-US" sz="2800" b="1">
                <a:solidFill>
                  <a:schemeClr val="bg1"/>
                </a:solidFill>
                <a:latin typeface="Trebuchet MS" pitchFamily="34" charset="0"/>
              </a:endParaRPr>
            </a:p>
            <a:p>
              <a:pPr algn="ctr"/>
              <a:endParaRPr lang="en-US" sz="2800" b="1">
                <a:solidFill>
                  <a:srgbClr val="FFC000"/>
                </a:solidFill>
                <a:latin typeface="Trebuchet MS" pitchFamily="34" charset="0"/>
              </a:endParaRPr>
            </a:p>
            <a:p>
              <a:pPr algn="ctr"/>
              <a:endParaRPr lang="en-US" sz="2800" b="1">
                <a:solidFill>
                  <a:srgbClr val="FFC000"/>
                </a:solidFill>
                <a:latin typeface="Trebuchet MS" pitchFamily="34" charset="0"/>
              </a:endParaRPr>
            </a:p>
            <a:p>
              <a:pPr algn="ctr"/>
              <a:r>
                <a:rPr lang="en-US" sz="3200" b="1">
                  <a:solidFill>
                    <a:srgbClr val="FFC000"/>
                  </a:solidFill>
                  <a:latin typeface="Trebuchet MS" pitchFamily="34" charset="0"/>
                </a:rPr>
                <a:t>Adding Logos</a:t>
              </a:r>
              <a:r>
                <a:rPr lang="en-US" sz="3200" b="1" baseline="0">
                  <a:solidFill>
                    <a:srgbClr val="FFC000"/>
                  </a:solidFill>
                  <a:latin typeface="Trebuchet MS" pitchFamily="34" charset="0"/>
                </a:rPr>
                <a:t> / Seals</a:t>
              </a:r>
            </a:p>
            <a:p>
              <a:pPr algn="l"/>
              <a:r>
                <a:rPr lang="en-US" sz="2400" b="0" baseline="0">
                  <a:solidFill>
                    <a:schemeClr val="bg1">
                      <a:lumMod val="75000"/>
                    </a:schemeClr>
                  </a:solidFill>
                  <a:latin typeface="Trebuchet MS" pitchFamily="34" charset="0"/>
                </a:rPr>
                <a:t>Most often, logos are added on each side of the title. You can insert a logo by dragging and dropping it from your desktop, copy and paste or by going to INSERT &gt; PICTURES. Logos taken from web sites are likely to be low quality when printed. Zoom it at 100% to see what the logo will look like on the final poster and make any necessary adjustments.  </a:t>
              </a:r>
            </a:p>
            <a:p>
              <a:pPr algn="l"/>
              <a:endParaRPr lang="en-US" sz="2400" b="0" spc="300" baseline="0">
                <a:solidFill>
                  <a:schemeClr val="bg1">
                    <a:lumMod val="75000"/>
                  </a:schemeClr>
                </a:solidFill>
                <a:latin typeface="Trebuchet MS" pitchFamily="34" charset="0"/>
              </a:endParaRPr>
            </a:p>
            <a:p>
              <a:pPr algn="l"/>
              <a:r>
                <a:rPr lang="en-US" sz="2400" b="1" spc="300" baseline="0">
                  <a:solidFill>
                    <a:srgbClr val="FFC000"/>
                  </a:solidFill>
                  <a:latin typeface="Trebuchet MS" pitchFamily="34" charset="0"/>
                </a:rPr>
                <a:t>TIP:</a:t>
              </a:r>
              <a:r>
                <a:rPr lang="en-US" sz="2400" b="1" spc="0" baseline="0">
                  <a:solidFill>
                    <a:srgbClr val="FFC000"/>
                  </a:solidFill>
                  <a:latin typeface="Trebuchet MS" pitchFamily="34" charset="0"/>
                </a:rPr>
                <a:t> </a:t>
              </a:r>
              <a:r>
                <a:rPr lang="en-US" sz="2400" b="0" baseline="0">
                  <a:solidFill>
                    <a:schemeClr val="bg1">
                      <a:lumMod val="75000"/>
                    </a:schemeClr>
                  </a:solidFill>
                  <a:latin typeface="Trebuchet MS" pitchFamily="34" charset="0"/>
                </a:rPr>
                <a:t>See if your school’s logo is available on our free poster templates page.</a:t>
              </a:r>
            </a:p>
            <a:p>
              <a:pPr algn="l"/>
              <a:endParaRPr lang="en-US" sz="2400" b="0" baseline="0">
                <a:latin typeface="Trebuchet MS" pitchFamily="34" charset="0"/>
              </a:endParaRPr>
            </a:p>
            <a:p>
              <a:pPr algn="ctr"/>
              <a:r>
                <a:rPr lang="en-US" sz="3200" b="1" baseline="0">
                  <a:solidFill>
                    <a:srgbClr val="FFC000"/>
                  </a:solidFill>
                  <a:latin typeface="Trebuchet MS" pitchFamily="34" charset="0"/>
                </a:rPr>
                <a:t>Photographs / Graphics</a:t>
              </a:r>
            </a:p>
            <a:p>
              <a:pPr algn="l" defTabSz="977900"/>
              <a:r>
                <a:rPr lang="en-US" sz="2400" b="0" baseline="0">
                  <a:solidFill>
                    <a:schemeClr val="bg1">
                      <a:lumMod val="75000"/>
                    </a:schemeClr>
                  </a:solidFill>
                  <a:latin typeface="Trebuchet MS" pitchFamily="34" charset="0"/>
                </a:rPr>
                <a:t>You can add images by dragging and dropping from your desktop, copy and paste, or by going to INSERT &gt; PICTURES. Resize images proportionally by holding down the SHIFT key and dragging one of the corner handles. For a professional-looking poster, do not distort your images by enlarging them </a:t>
              </a:r>
              <a:r>
                <a:rPr lang="en-US" sz="2400" b="0" spc="0" baseline="0">
                  <a:solidFill>
                    <a:schemeClr val="bg1">
                      <a:lumMod val="75000"/>
                    </a:schemeClr>
                  </a:solidFill>
                  <a:latin typeface="Trebuchet MS" pitchFamily="34" charset="0"/>
                </a:rPr>
                <a:t>disproportionally.</a:t>
              </a:r>
            </a:p>
            <a:p>
              <a:pPr algn="l" defTabSz="977900"/>
              <a:endParaRPr lang="en-US" sz="2400" b="0" baseline="0">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endParaRPr lang="en-US" sz="2800" b="1" baseline="0">
                <a:solidFill>
                  <a:srgbClr val="FFC000"/>
                </a:solidFill>
                <a:latin typeface="Trebuchet MS" pitchFamily="34" charset="0"/>
              </a:endParaRPr>
            </a:p>
            <a:p>
              <a:pPr algn="ctr"/>
              <a:r>
                <a:rPr lang="en-US" sz="3200" b="1" baseline="0">
                  <a:solidFill>
                    <a:srgbClr val="FFC000"/>
                  </a:solidFill>
                  <a:latin typeface="Trebuchet MS" pitchFamily="34" charset="0"/>
                </a:rPr>
                <a:t>Image Quality Check</a:t>
              </a:r>
            </a:p>
            <a:p>
              <a:pPr lvl="0" algn="l" defTabSz="977900"/>
              <a:r>
                <a:rPr lang="en-US" sz="2400" b="0" baseline="0">
                  <a:solidFill>
                    <a:schemeClr val="bg1">
                      <a:lumMod val="75000"/>
                    </a:schemeClr>
                  </a:solidFill>
                  <a:latin typeface="Trebuchet MS" pitchFamily="34" charset="0"/>
                </a:rPr>
                <a:t>Zoom in and look at your images at 100% magnification. If they look good they will print well. </a:t>
              </a:r>
              <a:endParaRPr lang="en-US" sz="2800" b="0">
                <a:latin typeface="Trebuchet MS" pitchFamily="34" charset="0"/>
              </a:endParaRPr>
            </a:p>
          </p:txBody>
        </p:sp>
        <p:cxnSp>
          <p:nvCxnSpPr>
            <p:cNvPr id="55" name="Straight Connector 54"/>
            <p:cNvCxnSpPr/>
            <p:nvPr/>
          </p:nvCxnSpPr>
          <p:spPr>
            <a:xfrm>
              <a:off x="-11225189" y="8422500"/>
              <a:ext cx="10999746" cy="3341"/>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56" name="Picture 55"/>
            <p:cNvPicPr>
              <a:picLocks noChangeAspect="1"/>
            </p:cNvPicPr>
            <p:nvPr userDrawn="1"/>
          </p:nvPicPr>
          <p:blipFill>
            <a:blip r:embed="rId10"/>
            <a:stretch>
              <a:fillRect/>
            </a:stretch>
          </p:blipFill>
          <p:spPr>
            <a:xfrm>
              <a:off x="-10740740" y="10261718"/>
              <a:ext cx="1597666" cy="1201935"/>
            </a:xfrm>
            <a:prstGeom prst="rect">
              <a:avLst/>
            </a:prstGeom>
          </p:spPr>
        </p:pic>
        <p:pic>
          <p:nvPicPr>
            <p:cNvPr id="57" name="Picture 56"/>
            <p:cNvPicPr>
              <a:picLocks noChangeAspect="1"/>
            </p:cNvPicPr>
            <p:nvPr userDrawn="1"/>
          </p:nvPicPr>
          <p:blipFill>
            <a:blip r:embed="rId11"/>
            <a:stretch>
              <a:fillRect/>
            </a:stretch>
          </p:blipFill>
          <p:spPr>
            <a:xfrm>
              <a:off x="-10732765" y="15696927"/>
              <a:ext cx="9986808" cy="1053596"/>
            </a:xfrm>
            <a:prstGeom prst="rect">
              <a:avLst/>
            </a:prstGeom>
          </p:spPr>
        </p:pic>
        <p:grpSp>
          <p:nvGrpSpPr>
            <p:cNvPr id="58" name="Group 57"/>
            <p:cNvGrpSpPr/>
            <p:nvPr userDrawn="1"/>
          </p:nvGrpSpPr>
          <p:grpSpPr>
            <a:xfrm>
              <a:off x="-9744993" y="23540957"/>
              <a:ext cx="7531182" cy="2120439"/>
              <a:chOff x="-4470427" y="11016658"/>
              <a:chExt cx="3470785" cy="974220"/>
            </a:xfrm>
          </p:grpSpPr>
          <p:grpSp>
            <p:nvGrpSpPr>
              <p:cNvPr id="64" name="Group 63"/>
              <p:cNvGrpSpPr/>
              <p:nvPr userDrawn="1"/>
            </p:nvGrpSpPr>
            <p:grpSpPr>
              <a:xfrm>
                <a:off x="-2783495" y="11060886"/>
                <a:ext cx="624431" cy="893535"/>
                <a:chOff x="-3958697" y="11117435"/>
                <a:chExt cx="779338" cy="1280430"/>
              </a:xfrm>
            </p:grpSpPr>
            <p:pic>
              <p:nvPicPr>
                <p:cNvPr id="70" name="Picture 69"/>
                <p:cNvPicPr>
                  <a:picLocks noChangeAspect="1"/>
                </p:cNvPicPr>
                <p:nvPr userDrawn="1"/>
              </p:nvPicPr>
              <p:blipFill>
                <a:blip r:embed="rId12"/>
                <a:stretch>
                  <a:fillRect/>
                </a:stretch>
              </p:blipFill>
              <p:spPr>
                <a:xfrm>
                  <a:off x="-3948160" y="11117435"/>
                  <a:ext cx="768801" cy="1090857"/>
                </a:xfrm>
                <a:prstGeom prst="rect">
                  <a:avLst/>
                </a:prstGeom>
              </p:spPr>
            </p:pic>
            <p:sp>
              <p:nvSpPr>
                <p:cNvPr id="71" name="TextBox 70"/>
                <p:cNvSpPr txBox="1"/>
                <p:nvPr userDrawn="1"/>
              </p:nvSpPr>
              <p:spPr>
                <a:xfrm>
                  <a:off x="-3958697" y="12114178"/>
                  <a:ext cx="779337" cy="283687"/>
                </a:xfrm>
                <a:prstGeom prst="rect">
                  <a:avLst/>
                </a:prstGeom>
                <a:solidFill>
                  <a:schemeClr val="accent1"/>
                </a:solidFill>
                <a:ln>
                  <a:noFill/>
                </a:ln>
              </p:spPr>
              <p:txBody>
                <a:bodyPr wrap="square" lIns="91440" tIns="91440" rIns="91440" bIns="91440" rtlCol="0">
                  <a:spAutoFit/>
                </a:bodyPr>
                <a:lstStyle/>
                <a:p>
                  <a:pPr algn="ctr"/>
                  <a:r>
                    <a:rPr lang="en-US" sz="1600" b="1">
                      <a:solidFill>
                        <a:schemeClr val="tx1"/>
                      </a:solidFill>
                    </a:rPr>
                    <a:t>ORIGINAL</a:t>
                  </a:r>
                </a:p>
              </p:txBody>
            </p:sp>
          </p:grpSp>
          <p:grpSp>
            <p:nvGrpSpPr>
              <p:cNvPr id="65" name="Group 64"/>
              <p:cNvGrpSpPr/>
              <p:nvPr userDrawn="1"/>
            </p:nvGrpSpPr>
            <p:grpSpPr>
              <a:xfrm>
                <a:off x="-2033159" y="11060889"/>
                <a:ext cx="1033517" cy="893529"/>
                <a:chOff x="-2921738" y="11200127"/>
                <a:chExt cx="1420279" cy="1227904"/>
              </a:xfrm>
            </p:grpSpPr>
            <p:pic>
              <p:nvPicPr>
                <p:cNvPr id="68" name="Picture 67"/>
                <p:cNvPicPr>
                  <a:picLocks noChangeAspect="1"/>
                </p:cNvPicPr>
                <p:nvPr userDrawn="1"/>
              </p:nvPicPr>
              <p:blipFill>
                <a:blip r:embed="rId12"/>
                <a:stretch>
                  <a:fillRect/>
                </a:stretch>
              </p:blipFill>
              <p:spPr>
                <a:xfrm>
                  <a:off x="-2921738" y="11200127"/>
                  <a:ext cx="1420279" cy="1029694"/>
                </a:xfrm>
                <a:prstGeom prst="rect">
                  <a:avLst/>
                </a:prstGeom>
              </p:spPr>
            </p:pic>
            <p:sp>
              <p:nvSpPr>
                <p:cNvPr id="69" name="TextBox 68"/>
                <p:cNvSpPr txBox="1"/>
                <p:nvPr userDrawn="1"/>
              </p:nvSpPr>
              <p:spPr>
                <a:xfrm>
                  <a:off x="-2918991" y="12175418"/>
                  <a:ext cx="1417532" cy="252613"/>
                </a:xfrm>
                <a:prstGeom prst="rect">
                  <a:avLst/>
                </a:prstGeom>
                <a:solidFill>
                  <a:srgbClr val="FF0000"/>
                </a:solidFill>
              </p:spPr>
              <p:txBody>
                <a:bodyPr wrap="square" lIns="457200" tIns="91440" rIns="457200" bIns="91440" rtlCol="0">
                  <a:spAutoFit/>
                </a:bodyPr>
                <a:lstStyle/>
                <a:p>
                  <a:pPr algn="ctr"/>
                  <a:r>
                    <a:rPr lang="en-US" sz="1400" b="1">
                      <a:solidFill>
                        <a:schemeClr val="bg1"/>
                      </a:solidFill>
                    </a:rPr>
                    <a:t>DISTORTED</a:t>
                  </a:r>
                  <a:endParaRPr lang="en-US" sz="700" b="1">
                    <a:solidFill>
                      <a:schemeClr val="bg1"/>
                    </a:solidFill>
                  </a:endParaRPr>
                </a:p>
              </p:txBody>
            </p:sp>
          </p:grpSp>
          <p:pic>
            <p:nvPicPr>
              <p:cNvPr id="66" name="Picture 65"/>
              <p:cNvPicPr>
                <a:picLocks noChangeAspect="1"/>
              </p:cNvPicPr>
              <p:nvPr userDrawn="1"/>
            </p:nvPicPr>
            <p:blipFill>
              <a:blip r:embed="rId13"/>
              <a:stretch>
                <a:fillRect/>
              </a:stretch>
            </p:blipFill>
            <p:spPr>
              <a:xfrm>
                <a:off x="-4470427" y="11016658"/>
                <a:ext cx="1098742" cy="847761"/>
              </a:xfrm>
              <a:prstGeom prst="rect">
                <a:avLst/>
              </a:prstGeom>
            </p:spPr>
          </p:pic>
          <p:sp>
            <p:nvSpPr>
              <p:cNvPr id="67" name="TextBox 66"/>
              <p:cNvSpPr txBox="1"/>
              <p:nvPr userDrawn="1"/>
            </p:nvSpPr>
            <p:spPr>
              <a:xfrm>
                <a:off x="-4440600" y="11665645"/>
                <a:ext cx="1035685" cy="325233"/>
              </a:xfrm>
              <a:prstGeom prst="rect">
                <a:avLst/>
              </a:prstGeom>
              <a:noFill/>
            </p:spPr>
            <p:txBody>
              <a:bodyPr wrap="square" lIns="457200" tIns="457200" rIns="457200" bIns="0" rtlCol="0">
                <a:spAutoFit/>
              </a:bodyPr>
              <a:lstStyle/>
              <a:p>
                <a:pPr algn="ctr"/>
                <a:r>
                  <a:rPr lang="en-US" sz="1600">
                    <a:solidFill>
                      <a:schemeClr val="bg1"/>
                    </a:solidFill>
                  </a:rPr>
                  <a:t>Corner</a:t>
                </a:r>
                <a:r>
                  <a:rPr lang="en-US" sz="1600" baseline="0">
                    <a:solidFill>
                      <a:schemeClr val="bg1"/>
                    </a:solidFill>
                  </a:rPr>
                  <a:t> handles</a:t>
                </a:r>
                <a:endParaRPr lang="en-US" sz="1600">
                  <a:solidFill>
                    <a:schemeClr val="bg1"/>
                  </a:solidFill>
                </a:endParaRPr>
              </a:p>
            </p:txBody>
          </p:sp>
        </p:grpSp>
        <p:grpSp>
          <p:nvGrpSpPr>
            <p:cNvPr id="59" name="Group 58"/>
            <p:cNvGrpSpPr/>
            <p:nvPr userDrawn="1"/>
          </p:nvGrpSpPr>
          <p:grpSpPr>
            <a:xfrm>
              <a:off x="-10398793" y="27751410"/>
              <a:ext cx="9323012" cy="2453251"/>
              <a:chOff x="-4754996" y="12734136"/>
              <a:chExt cx="4296559" cy="1127128"/>
            </a:xfrm>
          </p:grpSpPr>
          <p:graphicFrame>
            <p:nvGraphicFramePr>
              <p:cNvPr id="60" name="Object 59"/>
              <p:cNvGraphicFramePr>
                <a:graphicFrameLocks noChangeAspect="1"/>
              </p:cNvGraphicFramePr>
              <p:nvPr userDrawn="1">
                <p:extLst>
                  <p:ext uri="{D42A27DB-BD31-4B8C-83A1-F6EECF244321}">
                    <p14:modId xmlns:p14="http://schemas.microsoft.com/office/powerpoint/2010/main" val="1199812768"/>
                  </p:ext>
                </p:extLst>
              </p:nvPr>
            </p:nvGraphicFramePr>
            <p:xfrm>
              <a:off x="-4533347" y="12734142"/>
              <a:ext cx="1828800" cy="1117600"/>
            </p:xfrm>
            <a:graphic>
              <a:graphicData uri="http://schemas.openxmlformats.org/presentationml/2006/ole">
                <mc:AlternateContent xmlns:mc="http://schemas.openxmlformats.org/markup-compatibility/2006">
                  <mc:Choice xmlns:v="urn:schemas-microsoft-com:vml" Requires="v">
                    <p:oleObj name="Image" r:id="rId14" imgW="1828440" imgH="1117440" progId="Photoshop.Image.13">
                      <p:embed/>
                    </p:oleObj>
                  </mc:Choice>
                  <mc:Fallback>
                    <p:oleObj name="Image" r:id="rId14" imgW="1828440" imgH="1117440" progId="Photoshop.Image.13">
                      <p:embed/>
                      <p:pic>
                        <p:nvPicPr>
                          <p:cNvPr id="60" name="Object 59"/>
                          <p:cNvPicPr/>
                          <p:nvPr/>
                        </p:nvPicPr>
                        <p:blipFill>
                          <a:blip r:embed="rId15"/>
                          <a:stretch>
                            <a:fillRect/>
                          </a:stretch>
                        </p:blipFill>
                        <p:spPr>
                          <a:xfrm>
                            <a:off x="-4533347" y="12734142"/>
                            <a:ext cx="1828800" cy="1117600"/>
                          </a:xfrm>
                          <a:prstGeom prst="rect">
                            <a:avLst/>
                          </a:prstGeom>
                        </p:spPr>
                      </p:pic>
                    </p:oleObj>
                  </mc:Fallback>
                </mc:AlternateContent>
              </a:graphicData>
            </a:graphic>
          </p:graphicFrame>
          <p:graphicFrame>
            <p:nvGraphicFramePr>
              <p:cNvPr id="61" name="Object 60"/>
              <p:cNvGraphicFramePr>
                <a:graphicFrameLocks noChangeAspect="1"/>
              </p:cNvGraphicFramePr>
              <p:nvPr userDrawn="1">
                <p:extLst>
                  <p:ext uri="{D42A27DB-BD31-4B8C-83A1-F6EECF244321}">
                    <p14:modId xmlns:p14="http://schemas.microsoft.com/office/powerpoint/2010/main" val="4096349677"/>
                  </p:ext>
                </p:extLst>
              </p:nvPr>
            </p:nvGraphicFramePr>
            <p:xfrm>
              <a:off x="-2456641" y="12737835"/>
              <a:ext cx="1828800" cy="1117600"/>
            </p:xfrm>
            <a:graphic>
              <a:graphicData uri="http://schemas.openxmlformats.org/presentationml/2006/ole">
                <mc:AlternateContent xmlns:mc="http://schemas.openxmlformats.org/markup-compatibility/2006">
                  <mc:Choice xmlns:v="urn:schemas-microsoft-com:vml" Requires="v">
                    <p:oleObj name="Image" r:id="rId16" imgW="1828440" imgH="1117440" progId="Photoshop.Image.13">
                      <p:embed/>
                    </p:oleObj>
                  </mc:Choice>
                  <mc:Fallback>
                    <p:oleObj name="Image" r:id="rId16" imgW="1828440" imgH="1117440" progId="Photoshop.Image.13">
                      <p:embed/>
                      <p:pic>
                        <p:nvPicPr>
                          <p:cNvPr id="61" name="Object 60"/>
                          <p:cNvPicPr/>
                          <p:nvPr/>
                        </p:nvPicPr>
                        <p:blipFill>
                          <a:blip r:embed="rId17"/>
                          <a:stretch>
                            <a:fillRect/>
                          </a:stretch>
                        </p:blipFill>
                        <p:spPr>
                          <a:xfrm>
                            <a:off x="-2456641" y="12737835"/>
                            <a:ext cx="1828800" cy="1117600"/>
                          </a:xfrm>
                          <a:prstGeom prst="rect">
                            <a:avLst/>
                          </a:prstGeom>
                        </p:spPr>
                      </p:pic>
                    </p:oleObj>
                  </mc:Fallback>
                </mc:AlternateContent>
              </a:graphicData>
            </a:graphic>
          </p:graphicFrame>
          <p:sp>
            <p:nvSpPr>
              <p:cNvPr id="62" name="TextBox 61"/>
              <p:cNvSpPr txBox="1"/>
              <p:nvPr userDrawn="1"/>
            </p:nvSpPr>
            <p:spPr>
              <a:xfrm rot="16200000">
                <a:off x="-5235785" y="13214925"/>
                <a:ext cx="1117601" cy="156024"/>
              </a:xfrm>
              <a:prstGeom prst="rect">
                <a:avLst/>
              </a:prstGeom>
              <a:noFill/>
            </p:spPr>
            <p:txBody>
              <a:bodyPr wrap="square" lIns="91440" tIns="91440" rIns="91440" bIns="0" rtlCol="0">
                <a:spAutoFit/>
              </a:bodyPr>
              <a:lstStyle/>
              <a:p>
                <a:pPr algn="ctr"/>
                <a:r>
                  <a:rPr lang="en-US" sz="1600">
                    <a:solidFill>
                      <a:srgbClr val="92D050"/>
                    </a:solidFill>
                  </a:rPr>
                  <a:t>Good</a:t>
                </a:r>
                <a:r>
                  <a:rPr lang="en-US" sz="1600" baseline="0">
                    <a:solidFill>
                      <a:srgbClr val="92D050"/>
                    </a:solidFill>
                  </a:rPr>
                  <a:t> </a:t>
                </a:r>
                <a:r>
                  <a:rPr lang="en-US" sz="1600" baseline="0">
                    <a:solidFill>
                      <a:schemeClr val="bg1"/>
                    </a:solidFill>
                  </a:rPr>
                  <a:t>printing quality</a:t>
                </a:r>
                <a:endParaRPr lang="en-US" sz="1600">
                  <a:solidFill>
                    <a:schemeClr val="bg1"/>
                  </a:solidFill>
                </a:endParaRPr>
              </a:p>
            </p:txBody>
          </p:sp>
          <p:sp>
            <p:nvSpPr>
              <p:cNvPr id="63" name="TextBox 62"/>
              <p:cNvSpPr txBox="1"/>
              <p:nvPr userDrawn="1"/>
            </p:nvSpPr>
            <p:spPr>
              <a:xfrm rot="16200000">
                <a:off x="-1095250" y="13224452"/>
                <a:ext cx="1117601" cy="156024"/>
              </a:xfrm>
              <a:prstGeom prst="rect">
                <a:avLst/>
              </a:prstGeom>
              <a:noFill/>
            </p:spPr>
            <p:txBody>
              <a:bodyPr wrap="square" lIns="91440" tIns="91440" rIns="91440" bIns="0" rtlCol="0">
                <a:spAutoFit/>
              </a:bodyPr>
              <a:lstStyle/>
              <a:p>
                <a:pPr algn="ctr"/>
                <a:r>
                  <a:rPr lang="en-US" sz="1600">
                    <a:solidFill>
                      <a:srgbClr val="FF0000"/>
                    </a:solidFill>
                  </a:rPr>
                  <a:t>Bad </a:t>
                </a:r>
                <a:r>
                  <a:rPr lang="en-US" sz="1600">
                    <a:solidFill>
                      <a:schemeClr val="bg1"/>
                    </a:solidFill>
                  </a:rPr>
                  <a:t>printing quality</a:t>
                </a:r>
              </a:p>
            </p:txBody>
          </p:sp>
        </p:grpSp>
      </p:grpSp>
      <p:sp>
        <p:nvSpPr>
          <p:cNvPr id="37" name="Rectangle 36"/>
          <p:cNvSpPr/>
          <p:nvPr userDrawn="1"/>
        </p:nvSpPr>
        <p:spPr>
          <a:xfrm rot="10800000">
            <a:off x="-6419" y="31869601"/>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userDrawn="1"/>
        </p:nvSpPr>
        <p:spPr>
          <a:xfrm>
            <a:off x="0" y="-55065"/>
            <a:ext cx="43891200" cy="1042617"/>
          </a:xfrm>
          <a:prstGeom prst="rect">
            <a:avLst/>
          </a:prstGeom>
          <a:gradFill flip="none" rotWithShape="1">
            <a:gsLst>
              <a:gs pos="0">
                <a:schemeClr val="accent1">
                  <a:tint val="66000"/>
                  <a:satMod val="160000"/>
                </a:schemeClr>
              </a:gs>
              <a:gs pos="100000">
                <a:schemeClr val="bg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userDrawn="1"/>
        </p:nvSpPr>
        <p:spPr>
          <a:xfrm>
            <a:off x="6096" y="4742487"/>
            <a:ext cx="43891200" cy="274521"/>
          </a:xfrm>
          <a:prstGeom prst="rect">
            <a:avLst/>
          </a:prstGeom>
          <a:gradFill>
            <a:gsLst>
              <a:gs pos="100000">
                <a:srgbClr val="DAE9F6"/>
              </a:gs>
              <a:gs pos="0">
                <a:schemeClr val="accent1">
                  <a:tint val="66000"/>
                  <a:satMod val="160000"/>
                </a:schemeClr>
              </a:gs>
              <a:gs pos="51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userDrawn="1"/>
        </p:nvSpPr>
        <p:spPr>
          <a:xfrm>
            <a:off x="44487207" y="31298534"/>
            <a:ext cx="7629577" cy="1399638"/>
          </a:xfrm>
          <a:prstGeom prst="rect">
            <a:avLst/>
          </a:prstGeom>
          <a:noFill/>
        </p:spPr>
        <p:txBody>
          <a:bodyPr wrap="square" lIns="65304" tIns="32651" rIns="65304" bIns="32651" rtlCol="0">
            <a:spAutoFit/>
          </a:bodyPr>
          <a:lstStyle/>
          <a:p>
            <a:pPr marL="400050" indent="-400050">
              <a:lnSpc>
                <a:spcPts val="2600"/>
              </a:lnSpc>
            </a:pPr>
            <a:r>
              <a:rPr lang="en-US" sz="2800">
                <a:solidFill>
                  <a:schemeClr val="bg1"/>
                </a:solidFill>
              </a:rPr>
              <a:t>© 2015</a:t>
            </a:r>
            <a:r>
              <a:rPr lang="en-US" sz="2800" baseline="0">
                <a:solidFill>
                  <a:schemeClr val="bg1"/>
                </a:solidFill>
              </a:rPr>
              <a:t> </a:t>
            </a:r>
            <a:r>
              <a:rPr lang="en-US" sz="2800">
                <a:solidFill>
                  <a:schemeClr val="bg1"/>
                </a:solidFill>
              </a:rPr>
              <a:t>PosterPresentations.com</a:t>
            </a:r>
            <a:br>
              <a:rPr lang="en-US" sz="2800">
                <a:solidFill>
                  <a:schemeClr val="bg1"/>
                </a:solidFill>
              </a:rPr>
            </a:br>
            <a:r>
              <a:rPr lang="en-US" sz="2400">
                <a:solidFill>
                  <a:schemeClr val="bg1"/>
                </a:solidFill>
              </a:rPr>
              <a:t>2117 Fourth Street ,</a:t>
            </a:r>
            <a:r>
              <a:rPr lang="en-US" sz="2400" baseline="0">
                <a:solidFill>
                  <a:schemeClr val="bg1"/>
                </a:solidFill>
              </a:rPr>
              <a:t> Unit C</a:t>
            </a:r>
          </a:p>
          <a:p>
            <a:pPr marL="400050" indent="-400050">
              <a:lnSpc>
                <a:spcPts val="2600"/>
              </a:lnSpc>
            </a:pPr>
            <a:r>
              <a:rPr lang="en-US" sz="2400" baseline="0">
                <a:solidFill>
                  <a:schemeClr val="bg1"/>
                </a:solidFill>
              </a:rPr>
              <a:t>	Berkeley CA </a:t>
            </a:r>
            <a:r>
              <a:rPr lang="en-US" sz="2000" baseline="0">
                <a:solidFill>
                  <a:schemeClr val="bg1"/>
                </a:solidFill>
              </a:rPr>
              <a:t>94710</a:t>
            </a:r>
            <a:endParaRPr lang="en-US" sz="2400" baseline="0">
              <a:solidFill>
                <a:schemeClr val="bg1"/>
              </a:solidFill>
            </a:endParaRPr>
          </a:p>
          <a:p>
            <a:pPr marL="400050" indent="-400050">
              <a:lnSpc>
                <a:spcPts val="2600"/>
              </a:lnSpc>
            </a:pPr>
            <a:r>
              <a:rPr lang="en-US" sz="2400" b="1" baseline="0">
                <a:solidFill>
                  <a:srgbClr val="FFFF00"/>
                </a:solidFill>
              </a:rPr>
              <a:t>	posterpresenter@gmail.com</a:t>
            </a:r>
            <a:endParaRPr lang="en-US" sz="2800" b="1">
              <a:solidFill>
                <a:srgbClr val="FFFF00"/>
              </a:solidFill>
            </a:endParaRPr>
          </a:p>
        </p:txBody>
      </p:sp>
      <p:sp>
        <p:nvSpPr>
          <p:cNvPr id="40" name="Text Box 14"/>
          <p:cNvSpPr txBox="1">
            <a:spLocks noChangeArrowheads="1"/>
          </p:cNvSpPr>
          <p:nvPr userDrawn="1"/>
        </p:nvSpPr>
        <p:spPr bwMode="auto">
          <a:xfrm>
            <a:off x="1484177" y="32306273"/>
            <a:ext cx="2514600" cy="336819"/>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100" b="1">
                <a:solidFill>
                  <a:schemeClr val="bg1">
                    <a:lumMod val="75000"/>
                  </a:schemeClr>
                </a:solidFill>
                <a:latin typeface="Arial" charset="0"/>
              </a:rPr>
              <a:t>www.PosterPresentations.com</a:t>
            </a:r>
          </a:p>
        </p:txBody>
      </p:sp>
    </p:spTree>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png"/><Relationship Id="rId9"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p:cNvSpPr>
            <a:spLocks noGrp="1"/>
          </p:cNvSpPr>
          <p:nvPr>
            <p:ph type="body" sz="quarter" idx="11"/>
          </p:nvPr>
        </p:nvSpPr>
        <p:spPr/>
        <p:txBody>
          <a:bodyPr/>
          <a:lstStyle/>
          <a:p>
            <a:r>
              <a:rPr lang="en-US"/>
              <a:t>Team Introduction</a:t>
            </a:r>
          </a:p>
        </p:txBody>
      </p:sp>
      <p:sp>
        <p:nvSpPr>
          <p:cNvPr id="25" name="Text Placeholder 24"/>
          <p:cNvSpPr>
            <a:spLocks noGrp="1"/>
          </p:cNvSpPr>
          <p:nvPr>
            <p:ph type="body" sz="quarter" idx="20"/>
          </p:nvPr>
        </p:nvSpPr>
        <p:spPr/>
        <p:txBody>
          <a:bodyPr/>
          <a:lstStyle/>
          <a:p>
            <a:r>
              <a:rPr lang="en-US"/>
              <a:t>Client Background and Information</a:t>
            </a:r>
          </a:p>
        </p:txBody>
      </p:sp>
      <p:sp>
        <p:nvSpPr>
          <p:cNvPr id="53" name="Text Placeholder 52"/>
          <p:cNvSpPr>
            <a:spLocks noGrp="1"/>
          </p:cNvSpPr>
          <p:nvPr>
            <p:ph type="body" sz="quarter" idx="21"/>
          </p:nvPr>
        </p:nvSpPr>
        <p:spPr>
          <a:xfrm>
            <a:off x="15146310" y="24688041"/>
            <a:ext cx="13571534" cy="5078291"/>
          </a:xfrm>
        </p:spPr>
        <p:txBody>
          <a:bodyPr wrap="square" lIns="228589" tIns="228589" rIns="228589" bIns="228589" anchor="t">
            <a:spAutoFit/>
          </a:bodyPr>
          <a:lstStyle/>
          <a:p>
            <a:pPr algn="ctr"/>
            <a:r>
              <a:rPr lang="en-US" sz="3000">
                <a:latin typeface="Times New Roman"/>
                <a:cs typeface="Times New Roman"/>
              </a:rPr>
              <a:t>Our team was tasked with creating an application to administer assessments to adult English language learners. The application must have a simple login functionality for both teachers and student. Teachers should be able to view the results from a student's test including their score and which questions were answered incorrectly. The assessment has five levels each with multiple tasks. The application should be built in a manner that allows inclusion of more levels and tasks in the future. The primary focus was implementing the level B assessment. The application must have very simple UI and not utilize any textual instruction. Both of these features help non-English speakers navigate the assessment. The client also wants the application to be accessible and free to use for other organizations around the world.</a:t>
            </a:r>
            <a:endParaRPr lang="en-US" sz="3000"/>
          </a:p>
        </p:txBody>
      </p:sp>
      <p:sp>
        <p:nvSpPr>
          <p:cNvPr id="27" name="Text Placeholder 26"/>
          <p:cNvSpPr>
            <a:spLocks noGrp="1"/>
          </p:cNvSpPr>
          <p:nvPr>
            <p:ph type="body" sz="quarter" idx="22"/>
          </p:nvPr>
        </p:nvSpPr>
        <p:spPr>
          <a:xfrm>
            <a:off x="15154277" y="23457819"/>
            <a:ext cx="13571534" cy="754045"/>
          </a:xfrm>
        </p:spPr>
        <p:txBody>
          <a:bodyPr/>
          <a:lstStyle/>
          <a:p>
            <a:r>
              <a:rPr lang="en-US"/>
              <a:t>Objectives</a:t>
            </a:r>
          </a:p>
        </p:txBody>
      </p:sp>
      <p:sp>
        <p:nvSpPr>
          <p:cNvPr id="54" name="Text Placeholder 53"/>
          <p:cNvSpPr>
            <a:spLocks noGrp="1"/>
          </p:cNvSpPr>
          <p:nvPr>
            <p:ph type="body" sz="quarter" idx="23"/>
          </p:nvPr>
        </p:nvSpPr>
        <p:spPr>
          <a:xfrm>
            <a:off x="15162215" y="6295353"/>
            <a:ext cx="13571534" cy="6848006"/>
          </a:xfrm>
        </p:spPr>
        <p:txBody>
          <a:bodyPr/>
          <a:lstStyle/>
          <a:p>
            <a:pPr algn="ctr"/>
            <a:r>
              <a:rPr lang="en-US" dirty="0"/>
              <a:t>We created a React JavaScript web application, which uses java to run the PostgreSQL backend. The application currently has functional registration and login for two user types. The application supports signing in by both teachers and students. Both users have a dashboard. Student can view assessments assigned to them by their teachers. Teachers can see the students that are in the system and will eventually be able to see a detailed view of a specific student. The teacher dashboard also has a button for assessment creation, but this feature is not completed.</a:t>
            </a:r>
          </a:p>
          <a:p>
            <a:pPr algn="ctr"/>
            <a:r>
              <a:rPr lang="en-US" dirty="0"/>
              <a:t>The application is structured in a three-tier manner, including a frontend, backend, and database. The technology involved in the front end is React as a TypeScript framework. The backend employs Express.js REST API, and for persistence, the database engine is PostgreSQL.</a:t>
            </a:r>
          </a:p>
          <a:p>
            <a:pPr algn="ctr"/>
            <a:r>
              <a:rPr lang="en-US" dirty="0"/>
              <a:t>More specifically regarding the frontend, a component library called </a:t>
            </a:r>
            <a:r>
              <a:rPr lang="en-US" dirty="0" err="1"/>
              <a:t>MaterialUI</a:t>
            </a:r>
            <a:r>
              <a:rPr lang="en-US" dirty="0"/>
              <a:t> was used to create a clean looking, easy to use, responsive user interface. This was done with students in mind as navigation could not be achieved through labelling buttons with English words. We needed to facilitate a streamlined experience for English Language Learners.</a:t>
            </a:r>
          </a:p>
          <a:p>
            <a:pPr algn="ctr"/>
            <a:r>
              <a:rPr lang="en-US" dirty="0"/>
              <a:t>Along with the elegant frontend, we feel that the back end is very robust. Future groups should only have to do very minimal work with the backend. The backend is fully able to function with both the database and the frontend.</a:t>
            </a:r>
          </a:p>
        </p:txBody>
      </p:sp>
      <p:sp>
        <p:nvSpPr>
          <p:cNvPr id="55" name="Text Placeholder 54"/>
          <p:cNvSpPr>
            <a:spLocks noGrp="1"/>
          </p:cNvSpPr>
          <p:nvPr>
            <p:ph type="body" sz="quarter" idx="24"/>
          </p:nvPr>
        </p:nvSpPr>
        <p:spPr/>
        <p:txBody>
          <a:bodyPr/>
          <a:lstStyle/>
          <a:p>
            <a:r>
              <a:rPr lang="en-US"/>
              <a:t>Results</a:t>
            </a:r>
          </a:p>
        </p:txBody>
      </p:sp>
      <p:sp>
        <p:nvSpPr>
          <p:cNvPr id="30" name="Text Placeholder 29"/>
          <p:cNvSpPr>
            <a:spLocks noGrp="1"/>
          </p:cNvSpPr>
          <p:nvPr>
            <p:ph type="body" sz="quarter" idx="25"/>
          </p:nvPr>
        </p:nvSpPr>
        <p:spPr/>
        <p:txBody>
          <a:bodyPr/>
          <a:lstStyle/>
          <a:p>
            <a:r>
              <a:rPr lang="en-US"/>
              <a:t>Challenges</a:t>
            </a:r>
          </a:p>
        </p:txBody>
      </p:sp>
      <p:sp>
        <p:nvSpPr>
          <p:cNvPr id="56" name="Text Placeholder 55"/>
          <p:cNvSpPr>
            <a:spLocks noGrp="1"/>
          </p:cNvSpPr>
          <p:nvPr>
            <p:ph type="body" sz="quarter" idx="26"/>
          </p:nvPr>
        </p:nvSpPr>
        <p:spPr>
          <a:xfrm>
            <a:off x="29395741" y="6295353"/>
            <a:ext cx="13576029" cy="9787272"/>
          </a:xfrm>
        </p:spPr>
        <p:txBody>
          <a:bodyPr wrap="square" lIns="228589" tIns="228589" rIns="228589" bIns="228589" anchor="t">
            <a:spAutoFit/>
          </a:bodyPr>
          <a:lstStyle/>
          <a:p>
            <a:pPr algn="ctr"/>
            <a:r>
              <a:rPr lang="en-US" sz="3000">
                <a:latin typeface="Times New Roman"/>
                <a:cs typeface="Times New Roman"/>
              </a:rPr>
              <a:t>Web development requires a lot of tools and technologies that were brand new to all of us. A number of these tools are not free which created even more development obstacles. These tools have significant documentation. Even with this documentation, however, learning them is very daunting. With some of these tools, we had significant enough issues that we had to completely redirect our efforts. For example, our deployment tools of choice, AWS Amplify has an ongoing issue which has remained unaddressed for multiple years. Learning this, we completely changed direction in both development and deployment. We pivoted from Angular as our JavaScript framework to React. On the deployment side, we switched from AWS Amplify to AWS EC2 along with AWS RDS in the long term. We used </a:t>
            </a:r>
            <a:r>
              <a:rPr lang="en-US" sz="3000" err="1">
                <a:latin typeface="Times New Roman"/>
                <a:cs typeface="Times New Roman"/>
              </a:rPr>
              <a:t>Vercel</a:t>
            </a:r>
            <a:r>
              <a:rPr lang="en-US" sz="3000">
                <a:latin typeface="Times New Roman"/>
                <a:cs typeface="Times New Roman"/>
              </a:rPr>
              <a:t> as a short term deployment option. These curveballs thrown at us significantly slowed down development and negated prior work done.</a:t>
            </a:r>
          </a:p>
          <a:p>
            <a:pPr algn="ctr"/>
            <a:r>
              <a:rPr lang="en-US" sz="3000">
                <a:latin typeface="Times New Roman"/>
                <a:cs typeface="Times New Roman"/>
              </a:rPr>
              <a:t>We also faced challenges in starting when we chose to start this project from scratch. This is inherently a challenge because of the intense development decisions that a team faces on the outset of a project. In all likelihood, the team will make multiple bad choices due to a lack of experience, leading to development slowdowns. Not only did the application need to be developed, but the development process had to be researched and learned by the team before significant progress could be made. This is a much more difficult development process than continuing a project on a platform that the team already knows.</a:t>
            </a:r>
            <a:endParaRPr lang="en-US" sz="3000"/>
          </a:p>
        </p:txBody>
      </p:sp>
      <p:sp>
        <p:nvSpPr>
          <p:cNvPr id="32" name="Text Placeholder 31"/>
          <p:cNvSpPr>
            <a:spLocks noGrp="1"/>
          </p:cNvSpPr>
          <p:nvPr>
            <p:ph type="body" sz="quarter" idx="27"/>
          </p:nvPr>
        </p:nvSpPr>
        <p:spPr/>
        <p:txBody>
          <a:bodyPr/>
          <a:lstStyle/>
          <a:p>
            <a:r>
              <a:rPr lang="en-US"/>
              <a:t>Conclusion/Reflection</a:t>
            </a:r>
          </a:p>
        </p:txBody>
      </p:sp>
      <p:sp>
        <p:nvSpPr>
          <p:cNvPr id="57" name="Text Placeholder 56"/>
          <p:cNvSpPr>
            <a:spLocks noGrp="1"/>
          </p:cNvSpPr>
          <p:nvPr>
            <p:ph type="body" sz="quarter" idx="28"/>
          </p:nvPr>
        </p:nvSpPr>
        <p:spPr>
          <a:xfrm>
            <a:off x="29390710" y="18157350"/>
            <a:ext cx="13581061" cy="4708959"/>
          </a:xfrm>
        </p:spPr>
        <p:txBody>
          <a:bodyPr/>
          <a:lstStyle/>
          <a:p>
            <a:pPr algn="ctr"/>
            <a:r>
              <a:rPr lang="en-US" sz="3000"/>
              <a:t>This course is very challenging. yet creates unique experience and skills. Working with clients is a unique experience that was new to all of us. This experience was a learning curve especially as our nontechnical clients were very curious about the specifics of our work. We all learned valuable skills in technical communication, as well as managing technical expectations with clients.</a:t>
            </a:r>
          </a:p>
          <a:p>
            <a:pPr algn="ctr"/>
            <a:r>
              <a:rPr lang="en-US" sz="3000"/>
              <a:t>This course gives the very real experience of being in over your head as a software developer. Software development is hard. There is no easy way to do it. This course teaches that hard reality and thrives when the student feels like they are in the weeds of new technical skills.</a:t>
            </a:r>
          </a:p>
        </p:txBody>
      </p:sp>
      <p:sp>
        <p:nvSpPr>
          <p:cNvPr id="58" name="Text Placeholder 57"/>
          <p:cNvSpPr>
            <a:spLocks noGrp="1"/>
          </p:cNvSpPr>
          <p:nvPr>
            <p:ph type="body" sz="quarter" idx="29"/>
          </p:nvPr>
        </p:nvSpPr>
        <p:spPr>
          <a:xfrm>
            <a:off x="29390710" y="24594174"/>
            <a:ext cx="13576029" cy="754045"/>
          </a:xfrm>
        </p:spPr>
        <p:txBody>
          <a:bodyPr/>
          <a:lstStyle/>
          <a:p>
            <a:r>
              <a:rPr lang="en-US"/>
              <a:t>Acknowledgements</a:t>
            </a:r>
          </a:p>
        </p:txBody>
      </p:sp>
      <p:sp>
        <p:nvSpPr>
          <p:cNvPr id="59" name="Text Placeholder 58"/>
          <p:cNvSpPr>
            <a:spLocks noGrp="1"/>
          </p:cNvSpPr>
          <p:nvPr>
            <p:ph type="body" sz="quarter" idx="30"/>
          </p:nvPr>
        </p:nvSpPr>
        <p:spPr>
          <a:xfrm>
            <a:off x="29395742" y="26625886"/>
            <a:ext cx="13581061" cy="5801566"/>
          </a:xfrm>
        </p:spPr>
        <p:txBody>
          <a:bodyPr/>
          <a:lstStyle/>
          <a:p>
            <a:r>
              <a:rPr lang="en-US" sz="3500" b="1"/>
              <a:t>Professor </a:t>
            </a:r>
            <a:r>
              <a:rPr lang="en-US" sz="3500" b="1" err="1"/>
              <a:t>Munirul</a:t>
            </a:r>
            <a:r>
              <a:rPr lang="en-US" sz="3500" b="1"/>
              <a:t> Haque </a:t>
            </a:r>
          </a:p>
          <a:p>
            <a:r>
              <a:rPr lang="en-US" sz="3500" b="1"/>
              <a:t>- Faculty Member</a:t>
            </a:r>
          </a:p>
          <a:p>
            <a:endParaRPr lang="en-US" sz="4000" b="1"/>
          </a:p>
          <a:p>
            <a:endParaRPr lang="en-US" sz="4000" b="1"/>
          </a:p>
          <a:p>
            <a:endParaRPr lang="en-US" sz="4000" b="1"/>
          </a:p>
          <a:p>
            <a:endParaRPr lang="en-US" sz="3500" b="1"/>
          </a:p>
          <a:p>
            <a:r>
              <a:rPr lang="en-US" sz="3500" b="1"/>
              <a:t>Ginger </a:t>
            </a:r>
            <a:r>
              <a:rPr lang="en-US" sz="3500" b="1" err="1"/>
              <a:t>Kosobucki</a:t>
            </a:r>
            <a:r>
              <a:rPr lang="en-US" sz="3500" b="1"/>
              <a:t>, </a:t>
            </a:r>
          </a:p>
          <a:p>
            <a:r>
              <a:rPr lang="en-US" sz="3500" b="1"/>
              <a:t>- Client Contact, IWC ELL Director </a:t>
            </a:r>
          </a:p>
        </p:txBody>
      </p:sp>
      <p:sp>
        <p:nvSpPr>
          <p:cNvPr id="60" name="Text Placeholder 59"/>
          <p:cNvSpPr>
            <a:spLocks noGrp="1"/>
          </p:cNvSpPr>
          <p:nvPr>
            <p:ph type="body" sz="quarter" idx="150"/>
          </p:nvPr>
        </p:nvSpPr>
        <p:spPr/>
        <p:txBody>
          <a:bodyPr/>
          <a:lstStyle/>
          <a:p>
            <a:r>
              <a:rPr lang="en-US"/>
              <a:t>Butler University EPICS Service Learning – Fall 2024</a:t>
            </a:r>
          </a:p>
        </p:txBody>
      </p:sp>
      <p:sp>
        <p:nvSpPr>
          <p:cNvPr id="61" name="Text Placeholder 60"/>
          <p:cNvSpPr>
            <a:spLocks noGrp="1"/>
          </p:cNvSpPr>
          <p:nvPr>
            <p:ph type="body" sz="quarter" idx="151"/>
          </p:nvPr>
        </p:nvSpPr>
        <p:spPr/>
        <p:txBody>
          <a:bodyPr>
            <a:normAutofit fontScale="92500" lnSpcReduction="10000"/>
          </a:bodyPr>
          <a:lstStyle/>
          <a:p>
            <a:r>
              <a:rPr lang="en-US"/>
              <a:t>Jacob Shank, Will Denning, Rachel Tebbe, Nathan </a:t>
            </a:r>
            <a:r>
              <a:rPr lang="en-US" err="1"/>
              <a:t>Szadowski</a:t>
            </a:r>
            <a:endParaRPr lang="en-US"/>
          </a:p>
        </p:txBody>
      </p:sp>
      <p:sp>
        <p:nvSpPr>
          <p:cNvPr id="62" name="Text Placeholder 61"/>
          <p:cNvSpPr>
            <a:spLocks noGrp="1"/>
          </p:cNvSpPr>
          <p:nvPr>
            <p:ph type="body" sz="quarter" idx="153"/>
          </p:nvPr>
        </p:nvSpPr>
        <p:spPr/>
        <p:txBody>
          <a:bodyPr>
            <a:normAutofit fontScale="92500" lnSpcReduction="10000"/>
          </a:bodyPr>
          <a:lstStyle/>
          <a:p>
            <a:r>
              <a:rPr lang="en-US"/>
              <a:t>Immigrant Welcome Center</a:t>
            </a:r>
          </a:p>
        </p:txBody>
      </p:sp>
      <p:pic>
        <p:nvPicPr>
          <p:cNvPr id="19" name="Picture 1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7022" y="614857"/>
            <a:ext cx="3458578" cy="3458578"/>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698554" y="913726"/>
            <a:ext cx="2860839" cy="2860839"/>
          </a:xfrm>
          <a:prstGeom prst="rect">
            <a:avLst/>
          </a:prstGeom>
        </p:spPr>
      </p:pic>
      <p:pic>
        <p:nvPicPr>
          <p:cNvPr id="1026" name="Picture 2">
            <a:extLst>
              <a:ext uri="{FF2B5EF4-FFF2-40B4-BE49-F238E27FC236}">
                <a16:creationId xmlns:a16="http://schemas.microsoft.com/office/drawing/2014/main" id="{575DCD9C-EFAE-F4F3-50C5-6DD84A797D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1561" y="6412146"/>
            <a:ext cx="11279131" cy="751758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6489252-BDD7-C8D2-AC14-53ABBF63EDF2}"/>
              </a:ext>
            </a:extLst>
          </p:cNvPr>
          <p:cNvSpPr txBox="1"/>
          <p:nvPr/>
        </p:nvSpPr>
        <p:spPr>
          <a:xfrm>
            <a:off x="6534151" y="14253193"/>
            <a:ext cx="2349499" cy="707886"/>
          </a:xfrm>
          <a:prstGeom prst="rect">
            <a:avLst/>
          </a:prstGeom>
          <a:noFill/>
        </p:spPr>
        <p:txBody>
          <a:bodyPr wrap="square" rtlCol="0">
            <a:spAutoFit/>
          </a:bodyPr>
          <a:lstStyle/>
          <a:p>
            <a:r>
              <a:rPr lang="en-US" sz="4000" b="1" u="sng">
                <a:latin typeface="Times New Roman" panose="02020603050405020304" pitchFamily="18" charset="0"/>
                <a:cs typeface="Times New Roman" panose="02020603050405020304" pitchFamily="18" charset="0"/>
              </a:rPr>
              <a:t>Members</a:t>
            </a:r>
          </a:p>
        </p:txBody>
      </p:sp>
      <p:sp>
        <p:nvSpPr>
          <p:cNvPr id="3" name="TextBox 2">
            <a:extLst>
              <a:ext uri="{FF2B5EF4-FFF2-40B4-BE49-F238E27FC236}">
                <a16:creationId xmlns:a16="http://schemas.microsoft.com/office/drawing/2014/main" id="{EE1E6A1A-36FA-10A6-68D4-9823BF0757F5}"/>
              </a:ext>
            </a:extLst>
          </p:cNvPr>
          <p:cNvSpPr txBox="1"/>
          <p:nvPr/>
        </p:nvSpPr>
        <p:spPr>
          <a:xfrm>
            <a:off x="2794000" y="14905532"/>
            <a:ext cx="9093200" cy="2785378"/>
          </a:xfrm>
          <a:prstGeom prst="rect">
            <a:avLst/>
          </a:prstGeom>
          <a:noFill/>
        </p:spPr>
        <p:txBody>
          <a:bodyPr wrap="square" rtlCol="0">
            <a:spAutoFit/>
          </a:bodyPr>
          <a:lstStyle/>
          <a:p>
            <a:pPr algn="ctr"/>
            <a:r>
              <a:rPr lang="en-US" sz="3500">
                <a:latin typeface="Times New Roman" panose="02020603050405020304" pitchFamily="18" charset="0"/>
                <a:cs typeface="Times New Roman" panose="02020603050405020304" pitchFamily="18" charset="0"/>
              </a:rPr>
              <a:t>Jacob Shank (middle right) – Team Leader</a:t>
            </a:r>
          </a:p>
          <a:p>
            <a:pPr algn="ctr"/>
            <a:r>
              <a:rPr lang="en-US" sz="3500">
                <a:latin typeface="Times New Roman" panose="02020603050405020304" pitchFamily="18" charset="0"/>
                <a:cs typeface="Times New Roman" panose="02020603050405020304" pitchFamily="18" charset="0"/>
              </a:rPr>
              <a:t>Will Denning (middle left) – Documentation</a:t>
            </a:r>
          </a:p>
          <a:p>
            <a:pPr algn="ctr"/>
            <a:r>
              <a:rPr lang="en-US" sz="3500">
                <a:latin typeface="Times New Roman" panose="02020603050405020304" pitchFamily="18" charset="0"/>
                <a:cs typeface="Times New Roman" panose="02020603050405020304" pitchFamily="18" charset="0"/>
              </a:rPr>
              <a:t>Rachel Tebbe (left) – UI/UX</a:t>
            </a:r>
          </a:p>
          <a:p>
            <a:pPr algn="ctr"/>
            <a:r>
              <a:rPr lang="en-US" sz="3500">
                <a:latin typeface="Times New Roman" panose="02020603050405020304" pitchFamily="18" charset="0"/>
                <a:cs typeface="Times New Roman" panose="02020603050405020304" pitchFamily="18" charset="0"/>
              </a:rPr>
              <a:t>Nathan </a:t>
            </a:r>
            <a:r>
              <a:rPr lang="en-US" sz="3500" err="1">
                <a:latin typeface="Times New Roman" panose="02020603050405020304" pitchFamily="18" charset="0"/>
                <a:cs typeface="Times New Roman" panose="02020603050405020304" pitchFamily="18" charset="0"/>
              </a:rPr>
              <a:t>Szadowski</a:t>
            </a:r>
            <a:r>
              <a:rPr lang="en-US" sz="3500">
                <a:latin typeface="Times New Roman" panose="02020603050405020304" pitchFamily="18" charset="0"/>
                <a:cs typeface="Times New Roman" panose="02020603050405020304" pitchFamily="18" charset="0"/>
              </a:rPr>
              <a:t> (right) - Developer</a:t>
            </a:r>
          </a:p>
          <a:p>
            <a:pPr algn="ctr"/>
            <a:endParaRPr lang="en-US" sz="3500">
              <a:latin typeface="Times New Roman" panose="02020603050405020304" pitchFamily="18" charset="0"/>
              <a:cs typeface="Times New Roman" panose="02020603050405020304" pitchFamily="18" charset="0"/>
            </a:endParaRPr>
          </a:p>
        </p:txBody>
      </p:sp>
      <p:pic>
        <p:nvPicPr>
          <p:cNvPr id="2050" name="Picture 2" descr="Immigrant Welcome Center">
            <a:extLst>
              <a:ext uri="{FF2B5EF4-FFF2-40B4-BE49-F238E27FC236}">
                <a16:creationId xmlns:a16="http://schemas.microsoft.com/office/drawing/2014/main" id="{8BB72F11-464C-3EC4-369F-40AC89449B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20019" y="19179434"/>
            <a:ext cx="6041161" cy="316154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D98CD5C-1539-112C-1E5E-3935C169DE0C}"/>
              </a:ext>
            </a:extLst>
          </p:cNvPr>
          <p:cNvSpPr txBox="1"/>
          <p:nvPr/>
        </p:nvSpPr>
        <p:spPr>
          <a:xfrm>
            <a:off x="1676400" y="22418179"/>
            <a:ext cx="11226800" cy="8463855"/>
          </a:xfrm>
          <a:prstGeom prst="rect">
            <a:avLst/>
          </a:prstGeom>
          <a:noFill/>
        </p:spPr>
        <p:txBody>
          <a:bodyPr wrap="square" rtlCol="0">
            <a:spAutoFit/>
          </a:bodyPr>
          <a:lstStyle/>
          <a:p>
            <a:pPr algn="ctr"/>
            <a:r>
              <a:rPr lang="en-US" sz="3200">
                <a:latin typeface="Times New Roman" panose="02020603050405020304" pitchFamily="18" charset="0"/>
                <a:cs typeface="Times New Roman" panose="02020603050405020304" pitchFamily="18" charset="0"/>
              </a:rPr>
              <a:t>The Immigrant Welcome Center is a nonprofit organization that provides support to non-English speaking immigrants with the goal of integrating them into the Indianapolis community. IWC was founded in 2006 and has grown from just 12 volunteers to a much larger organization that helps and supports hundreds of people each year.  We worked with the English language learning assessment team, which is tasked with helping non-English speaking immigrants learn the English language. They accomplish this through assessments focusing on assisting them in reading, writing, speaking, and understanding different elements of American culture. IWC wanted to switch from a paper-based assessment with textual to a online web-based assessment. Our team’s primary contact was Ginger </a:t>
            </a:r>
            <a:r>
              <a:rPr lang="en-US" sz="3200" err="1">
                <a:latin typeface="Times New Roman" panose="02020603050405020304" pitchFamily="18" charset="0"/>
                <a:cs typeface="Times New Roman" panose="02020603050405020304" pitchFamily="18" charset="0"/>
              </a:rPr>
              <a:t>Kosobucki</a:t>
            </a:r>
            <a:r>
              <a:rPr lang="en-US" sz="3200">
                <a:latin typeface="Times New Roman" panose="02020603050405020304" pitchFamily="18" charset="0"/>
                <a:cs typeface="Times New Roman" panose="02020603050405020304" pitchFamily="18" charset="0"/>
              </a:rPr>
              <a:t>, who is the director of the English language learners assessment team. We had bi-weekly with Ginger and other members of the team to discuss our current progress and our plans for the future. </a:t>
            </a:r>
          </a:p>
          <a:p>
            <a:pPr algn="ctr"/>
            <a:r>
              <a:rPr lang="en-US" sz="3200">
                <a:latin typeface="Times New Roman" panose="02020603050405020304" pitchFamily="18" charset="0"/>
                <a:cs typeface="Times New Roman" panose="02020603050405020304" pitchFamily="18" charset="0"/>
              </a:rPr>
              <a:t> </a:t>
            </a:r>
            <a:endParaRPr lang="en-US" sz="4000">
              <a:latin typeface="Times New Roman" panose="02020603050405020304" pitchFamily="18" charset="0"/>
              <a:cs typeface="Times New Roman" panose="02020603050405020304" pitchFamily="18" charset="0"/>
            </a:endParaRPr>
          </a:p>
        </p:txBody>
      </p:sp>
      <p:pic>
        <p:nvPicPr>
          <p:cNvPr id="5" name="Picture 2" descr="Headshot of Munirul Haque">
            <a:extLst>
              <a:ext uri="{FF2B5EF4-FFF2-40B4-BE49-F238E27FC236}">
                <a16:creationId xmlns:a16="http://schemas.microsoft.com/office/drawing/2014/main" id="{C675E7A4-39AE-3C58-604C-8FDAF6898F3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409309" y="25643508"/>
            <a:ext cx="2522252" cy="252225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0D0C934-621E-CCBB-E4C3-D2084AE8983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47269" y="28554218"/>
            <a:ext cx="3557171" cy="34504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7220DE3-5082-3F79-C3CF-86DB9D12623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5842114" y="15211155"/>
            <a:ext cx="12179926" cy="6178868"/>
          </a:xfrm>
          <a:prstGeom prst="rect">
            <a:avLst/>
          </a:prstGeom>
        </p:spPr>
      </p:pic>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V2b">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1_Classic 3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Classic - Wide Center">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0</TotalTime>
  <Words>1040</Words>
  <Application>Microsoft Office PowerPoint</Application>
  <PresentationFormat>Custom</PresentationFormat>
  <Paragraphs>35</Paragraphs>
  <Slides>1</Slides>
  <Notes>1</Notes>
  <HiddenSlides>0</HiddenSlides>
  <MMClips>0</MMClips>
  <ScaleCrop>false</ScaleCrop>
  <HeadingPairs>
    <vt:vector size="8"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Times New Roman</vt:lpstr>
      <vt:lpstr>Trebuchet MS</vt:lpstr>
      <vt:lpstr>36x48-Template-V2b</vt:lpstr>
      <vt:lpstr>1_Classic 3 Columns</vt:lpstr>
      <vt:lpstr>Classic - Wide Center</vt:lpstr>
      <vt:lpstr>Image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lastModifiedBy>Shank, Jacob</cp:lastModifiedBy>
  <cp:revision>1</cp:revision>
  <dcterms:created xsi:type="dcterms:W3CDTF">2012-02-03T19:11:35Z</dcterms:created>
  <dcterms:modified xsi:type="dcterms:W3CDTF">2024-12-20T04:23:17Z</dcterms:modified>
</cp:coreProperties>
</file>