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Light"/>
      <p:regular r:id="rId20"/>
      <p:bold r:id="rId21"/>
      <p:italic r:id="rId22"/>
      <p:boldItalic r:id="rId23"/>
    </p:embeddedFont>
    <p:embeddedFont>
      <p:font typeface="IBM Plex Mono Light"/>
      <p:regular r:id="rId24"/>
      <p:bold r:id="rId25"/>
      <p:italic r:id="rId26"/>
      <p:boldItalic r:id="rId27"/>
    </p:embeddedFont>
    <p:embeddedFont>
      <p:font typeface="IBM Plex Sans Medium"/>
      <p:regular r:id="rId28"/>
      <p:bold r:id="rId29"/>
      <p:italic r:id="rId30"/>
      <p:boldItalic r:id="rId31"/>
    </p:embeddedFont>
    <p:embeddedFont>
      <p:font typeface="IBM Plex Sa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regular.fntdata"/><Relationship Id="rId22" Type="http://schemas.openxmlformats.org/officeDocument/2006/relationships/font" Target="fonts/IBMPlexSansLight-italic.fntdata"/><Relationship Id="rId21" Type="http://schemas.openxmlformats.org/officeDocument/2006/relationships/font" Target="fonts/IBMPlexSansLight-bold.fntdata"/><Relationship Id="rId24" Type="http://schemas.openxmlformats.org/officeDocument/2006/relationships/font" Target="fonts/IBMPlexMonoLight-regular.fntdata"/><Relationship Id="rId23" Type="http://schemas.openxmlformats.org/officeDocument/2006/relationships/font" Target="fonts/IBMPlex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Light-italic.fntdata"/><Relationship Id="rId25" Type="http://schemas.openxmlformats.org/officeDocument/2006/relationships/font" Target="fonts/IBMPlexMonoLight-bold.fntdata"/><Relationship Id="rId28" Type="http://schemas.openxmlformats.org/officeDocument/2006/relationships/font" Target="fonts/IBMPlexSansMedium-regular.fntdata"/><Relationship Id="rId27" Type="http://schemas.openxmlformats.org/officeDocument/2006/relationships/font" Target="fonts/IBMPlexMon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Medium-boldItalic.fntdata"/><Relationship Id="rId30" Type="http://schemas.openxmlformats.org/officeDocument/2006/relationships/font" Target="fonts/IBMPlex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IBMPlex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IBMPlex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IBMPlex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d5c0f5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d5c0f5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d5c0f5ab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2d5c0f5ab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d5c0f5a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d5c0f5a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d5c0f5ab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d5c0f5ab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d5c0f5ab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d5c0f5ab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d5c0f5ab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d5c0f5ab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 previous team documented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d5c0f5ab3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2d5c0f5ab3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d5c0f5a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d5c0f5a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d5c0f5ab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d5c0f5ab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&amp; NPM: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Opensource development tool to build server side web applications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NPM allows easy integration of JS code packages, meaning we don’t have to write everything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IWC doesn’t have a infrastructure nor </a:t>
            </a:r>
            <a:r>
              <a:rPr lang="en"/>
              <a:t>resources</a:t>
            </a:r>
            <a:r>
              <a:rPr lang="en"/>
              <a:t> to run a server internally so offloading server and </a:t>
            </a:r>
            <a:r>
              <a:rPr lang="en"/>
              <a:t>maintenance</a:t>
            </a:r>
            <a:r>
              <a:rPr lang="en"/>
              <a:t> to amazon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Aurora faster than MYSQL and Postgresql since it was designed to work w/ AWS, maybe switch to in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Acts as “server” and hosts database and application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More infrastructure outsourcing to AWS to reduce IWC’s involvement in </a:t>
            </a:r>
            <a:r>
              <a:rPr lang="en"/>
              <a:t>maintenance</a:t>
            </a:r>
            <a:r>
              <a:rPr lang="en"/>
              <a:t> (auto back up, easily configurable, and secure)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Opensource with high amount of tools and libraries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Similar to 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Reduces time we spend “reinventing”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Storage by amazon, keeps audio and images stored easily, provided by amazon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d5c0f5ab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2d5c0f5ab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image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3" type="subTitle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5" type="subTitle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6" type="body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image with footer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ONE_COLUM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hasCustomPrompt="1" type="title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ubtitle, body and images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>
            <p:ph idx="2" type="pic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"/>
          <p:cNvSpPr/>
          <p:nvPr>
            <p:ph idx="3" type="pic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6" type="subTitle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7" type="subTitle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8" type="body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0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17" name="Google Shape;117;p17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28" name="Google Shape;128;p18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64527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34297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33" name="Google Shape;133;p18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3" type="subTitle"/>
          </p:nvPr>
        </p:nvSpPr>
        <p:spPr>
          <a:xfrm>
            <a:off x="488082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4" type="body"/>
          </p:nvPr>
        </p:nvSpPr>
        <p:spPr>
          <a:xfrm>
            <a:off x="457852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69635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2" type="subTitle"/>
          </p:nvPr>
        </p:nvSpPr>
        <p:spPr>
          <a:xfrm>
            <a:off x="64527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34297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4" type="subTitle"/>
          </p:nvPr>
        </p:nvSpPr>
        <p:spPr>
          <a:xfrm>
            <a:off x="488082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5" type="body"/>
          </p:nvPr>
        </p:nvSpPr>
        <p:spPr>
          <a:xfrm>
            <a:off x="457852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25714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6" type="subTitle"/>
          </p:nvPr>
        </p:nvSpPr>
        <p:spPr>
          <a:xfrm>
            <a:off x="276300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7" type="body"/>
          </p:nvPr>
        </p:nvSpPr>
        <p:spPr>
          <a:xfrm>
            <a:off x="246070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680710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8" type="subTitle"/>
          </p:nvPr>
        </p:nvSpPr>
        <p:spPr>
          <a:xfrm>
            <a:off x="699865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  <p15:guide id="2" pos="2884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1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2">
  <p:cSld name="CUSTOM_3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75" name="Google Shape;175;p22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77" name="Google Shape;177;p22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84" name="Google Shape;184;p23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933600" y="1058025"/>
            <a:ext cx="3523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3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4"/>
          <p:cNvCxnSpPr/>
          <p:nvPr/>
        </p:nvCxnSpPr>
        <p:spPr>
          <a:xfrm rot="10800000">
            <a:off x="3319175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1195125"/>
            <a:ext cx="27273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92" name="Google Shape;192;p2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4"/>
          <p:cNvSpPr/>
          <p:nvPr/>
        </p:nvSpPr>
        <p:spPr>
          <a:xfrm>
            <a:off x="3813602" y="12015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idx="1" type="subTitle"/>
          </p:nvPr>
        </p:nvSpPr>
        <p:spPr>
          <a:xfrm>
            <a:off x="4005150" y="11058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6" name="Google Shape;196;p24"/>
          <p:cNvSpPr/>
          <p:nvPr/>
        </p:nvSpPr>
        <p:spPr>
          <a:xfrm>
            <a:off x="3813602" y="16896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2" type="subTitle"/>
          </p:nvPr>
        </p:nvSpPr>
        <p:spPr>
          <a:xfrm>
            <a:off x="4005150" y="15939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>
            <a:off x="3813602" y="217776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3" type="subTitle"/>
          </p:nvPr>
        </p:nvSpPr>
        <p:spPr>
          <a:xfrm>
            <a:off x="4005150" y="208206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0" name="Google Shape;200;p24"/>
          <p:cNvSpPr/>
          <p:nvPr/>
        </p:nvSpPr>
        <p:spPr>
          <a:xfrm>
            <a:off x="3813602" y="269648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4005150" y="260078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2" name="Google Shape;202;p24"/>
          <p:cNvSpPr/>
          <p:nvPr/>
        </p:nvSpPr>
        <p:spPr>
          <a:xfrm>
            <a:off x="3813602" y="32152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4005150" y="31195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4" name="Google Shape;204;p24"/>
          <p:cNvSpPr/>
          <p:nvPr/>
        </p:nvSpPr>
        <p:spPr>
          <a:xfrm>
            <a:off x="3813602" y="37339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6" type="subTitle"/>
          </p:nvPr>
        </p:nvSpPr>
        <p:spPr>
          <a:xfrm>
            <a:off x="4005150" y="36382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footer">
  <p:cSld name="CUSTOM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ooter">
  <p:cSld name="CUSTOM_7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header and footer">
  <p:cSld name="CUSTOM_2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2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44" name="Google Shape;244;p32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_1_2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3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3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3"/>
          <p:cNvSpPr/>
          <p:nvPr>
            <p:ph idx="2" type="pic"/>
          </p:nvPr>
        </p:nvSpPr>
        <p:spPr>
          <a:xfrm>
            <a:off x="457200" y="588788"/>
            <a:ext cx="8229600" cy="3835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_1_2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>
            <a:off x="342900" y="1834500"/>
            <a:ext cx="2778300" cy="27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2045193" y="1513259"/>
            <a:ext cx="2393400" cy="25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4171372" y="1976202"/>
            <a:ext cx="2393400" cy="25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42900" y="457200"/>
            <a:ext cx="84582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34"/>
          <p:cNvSpPr/>
          <p:nvPr/>
        </p:nvSpPr>
        <p:spPr>
          <a:xfrm>
            <a:off x="4712400" y="1513255"/>
            <a:ext cx="4092900" cy="170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60" name="Google Shape;260;p34"/>
          <p:cNvSpPr/>
          <p:nvPr>
            <p:ph idx="2" type="pic"/>
          </p:nvPr>
        </p:nvSpPr>
        <p:spPr>
          <a:xfrm>
            <a:off x="457200" y="1245883"/>
            <a:ext cx="14907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4"/>
          <p:cNvSpPr/>
          <p:nvPr>
            <p:ph idx="3" type="pic"/>
          </p:nvPr>
        </p:nvSpPr>
        <p:spPr>
          <a:xfrm>
            <a:off x="457200" y="2354103"/>
            <a:ext cx="1934700" cy="204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4"/>
          <p:cNvSpPr/>
          <p:nvPr>
            <p:ph idx="4" type="pic"/>
          </p:nvPr>
        </p:nvSpPr>
        <p:spPr>
          <a:xfrm>
            <a:off x="2526950" y="1640193"/>
            <a:ext cx="1785300" cy="18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4"/>
          <p:cNvSpPr/>
          <p:nvPr>
            <p:ph idx="5" type="pic"/>
          </p:nvPr>
        </p:nvSpPr>
        <p:spPr>
          <a:xfrm>
            <a:off x="3284627" y="3602162"/>
            <a:ext cx="1299000" cy="108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4"/>
          <p:cNvSpPr/>
          <p:nvPr>
            <p:ph idx="6" type="pic"/>
          </p:nvPr>
        </p:nvSpPr>
        <p:spPr>
          <a:xfrm>
            <a:off x="4583875" y="1245829"/>
            <a:ext cx="1716600" cy="23562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4"/>
          <p:cNvSpPr/>
          <p:nvPr>
            <p:ph idx="7" type="pic"/>
          </p:nvPr>
        </p:nvSpPr>
        <p:spPr>
          <a:xfrm>
            <a:off x="4718575" y="3753392"/>
            <a:ext cx="1299000" cy="644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4"/>
          <p:cNvSpPr/>
          <p:nvPr>
            <p:ph idx="8" type="pic"/>
          </p:nvPr>
        </p:nvSpPr>
        <p:spPr>
          <a:xfrm>
            <a:off x="6445550" y="2341822"/>
            <a:ext cx="2241300" cy="234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4"/>
          <p:cNvSpPr/>
          <p:nvPr>
            <p:ph idx="9" type="pic"/>
          </p:nvPr>
        </p:nvSpPr>
        <p:spPr>
          <a:xfrm>
            <a:off x="7387850" y="1231200"/>
            <a:ext cx="12990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4"/>
          <p:cNvSpPr/>
          <p:nvPr>
            <p:ph idx="13" type="pic"/>
          </p:nvPr>
        </p:nvSpPr>
        <p:spPr>
          <a:xfrm>
            <a:off x="6445750" y="1632987"/>
            <a:ext cx="805500" cy="5559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two images">
  <p:cSld name="CUSTOM_2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/>
          <p:nvPr>
            <p:ph idx="2" type="pic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5"/>
          <p:cNvSpPr/>
          <p:nvPr>
            <p:ph idx="3" type="pic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5"/>
          <p:cNvSpPr txBox="1"/>
          <p:nvPr>
            <p:ph idx="4" type="subTitle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76" name="Google Shape;276;p35"/>
          <p:cNvSpPr txBox="1"/>
          <p:nvPr>
            <p:ph idx="5" type="subTitle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77" name="Google Shape;277;p35"/>
          <p:cNvSpPr txBox="1"/>
          <p:nvPr>
            <p:ph idx="6" type="subTitle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78" name="Google Shape;278;p35"/>
          <p:cNvSpPr txBox="1"/>
          <p:nvPr>
            <p:ph idx="7" type="body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9" name="Google Shape;279;p35"/>
          <p:cNvSpPr txBox="1"/>
          <p:nvPr>
            <p:ph idx="8" type="body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80" name="Google Shape;280;p35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608362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86" name="Google Shape;286;p3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6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6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2" type="subTitle"/>
          </p:nvPr>
        </p:nvSpPr>
        <p:spPr>
          <a:xfrm>
            <a:off x="64527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3" type="body"/>
          </p:nvPr>
        </p:nvSpPr>
        <p:spPr>
          <a:xfrm>
            <a:off x="34297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1" name="Google Shape;291;p36"/>
          <p:cNvSpPr/>
          <p:nvPr/>
        </p:nvSpPr>
        <p:spPr>
          <a:xfrm>
            <a:off x="3324052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 txBox="1"/>
          <p:nvPr>
            <p:ph idx="4" type="subTitle"/>
          </p:nvPr>
        </p:nvSpPr>
        <p:spPr>
          <a:xfrm>
            <a:off x="3515600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5" type="body"/>
          </p:nvPr>
        </p:nvSpPr>
        <p:spPr>
          <a:xfrm>
            <a:off x="3213300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36"/>
          <p:cNvSpPr/>
          <p:nvPr/>
        </p:nvSpPr>
        <p:spPr>
          <a:xfrm>
            <a:off x="61943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6" type="subTitle"/>
          </p:nvPr>
        </p:nvSpPr>
        <p:spPr>
          <a:xfrm>
            <a:off x="638592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96" name="Google Shape;296;p36"/>
          <p:cNvSpPr/>
          <p:nvPr>
            <p:ph idx="7" type="pic"/>
          </p:nvPr>
        </p:nvSpPr>
        <p:spPr>
          <a:xfrm>
            <a:off x="61943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36"/>
          <p:cNvSpPr/>
          <p:nvPr>
            <p:ph idx="8" type="pic"/>
          </p:nvPr>
        </p:nvSpPr>
        <p:spPr>
          <a:xfrm>
            <a:off x="4554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36"/>
          <p:cNvSpPr/>
          <p:nvPr>
            <p:ph idx="9" type="pic"/>
          </p:nvPr>
        </p:nvSpPr>
        <p:spPr>
          <a:xfrm>
            <a:off x="332492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303" name="Google Shape;303;p37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7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7"/>
          <p:cNvSpPr/>
          <p:nvPr>
            <p:ph idx="2" type="pic"/>
          </p:nvPr>
        </p:nvSpPr>
        <p:spPr>
          <a:xfrm>
            <a:off x="4554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37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64527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3" type="body"/>
          </p:nvPr>
        </p:nvSpPr>
        <p:spPr>
          <a:xfrm>
            <a:off x="34297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9" name="Google Shape;309;p37"/>
          <p:cNvSpPr/>
          <p:nvPr/>
        </p:nvSpPr>
        <p:spPr>
          <a:xfrm>
            <a:off x="46892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 txBox="1"/>
          <p:nvPr>
            <p:ph idx="4" type="subTitle"/>
          </p:nvPr>
        </p:nvSpPr>
        <p:spPr>
          <a:xfrm>
            <a:off x="526182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11" name="Google Shape;311;p37"/>
          <p:cNvSpPr txBox="1"/>
          <p:nvPr>
            <p:ph idx="5" type="body"/>
          </p:nvPr>
        </p:nvSpPr>
        <p:spPr>
          <a:xfrm>
            <a:off x="495952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2" name="Google Shape;312;p37"/>
          <p:cNvSpPr/>
          <p:nvPr>
            <p:ph idx="6" type="pic"/>
          </p:nvPr>
        </p:nvSpPr>
        <p:spPr>
          <a:xfrm>
            <a:off x="50702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">
  <p:cSld name="CUSTOM_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2" type="subTitle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18" name="Google Shape;318;p38"/>
          <p:cNvSpPr txBox="1"/>
          <p:nvPr>
            <p:ph idx="3" type="subTitle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19" name="Google Shape;319;p38"/>
          <p:cNvSpPr txBox="1"/>
          <p:nvPr>
            <p:ph idx="4" type="body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0" name="Google Shape;320;p38"/>
          <p:cNvSpPr txBox="1"/>
          <p:nvPr>
            <p:ph idx="5" type="body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1" name="Google Shape;321;p38"/>
          <p:cNvSpPr txBox="1"/>
          <p:nvPr>
            <p:ph idx="6" type="body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2" name="Google Shape;322;p38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elements">
  <p:cSld name="CUSTOM_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7" name="Google Shape;327;p39"/>
          <p:cNvSpPr txBox="1"/>
          <p:nvPr>
            <p:ph idx="1" type="subTitle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8" name="Google Shape;328;p39"/>
          <p:cNvSpPr txBox="1"/>
          <p:nvPr>
            <p:ph idx="2" type="subTitle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3" type="subTitle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30" name="Google Shape;330;p39"/>
          <p:cNvSpPr txBox="1"/>
          <p:nvPr>
            <p:ph idx="4" type="subTitle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5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9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457200" y="3899675"/>
            <a:ext cx="51924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5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2" name="Google Shape;32;p6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42975" y="2630575"/>
            <a:ext cx="37527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42900" y="452925"/>
            <a:ext cx="375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subTitle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HEAD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582900" y="1058100"/>
            <a:ext cx="41040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42900" y="452925"/>
            <a:ext cx="53946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453727" y="15909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645275" y="1495225"/>
            <a:ext cx="53946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42975" y="1913700"/>
            <a:ext cx="56970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idea with imag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505000"/>
            <a:ext cx="8520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04800" lvl="1" marL="914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04800" lvl="2" marL="1371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04800" lvl="3" marL="1828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04800" lvl="4" marL="22860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04800" lvl="5" marL="27432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04800" lvl="6" marL="3200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04800" lvl="7" marL="3657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04800" lvl="8" marL="411480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  <p15:guide id="5" orient="horz" pos="2878">
          <p15:clr>
            <a:srgbClr val="E46962"/>
          </p15:clr>
        </p15:guide>
        <p15:guide id="6" pos="554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344" name="Google Shape;344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9" r="189" t="0"/>
          <a:stretch/>
        </p:blipFill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Immigrant Welcome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Center</a:t>
            </a:r>
            <a:endParaRPr sz="3100"/>
          </a:p>
        </p:txBody>
      </p:sp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42"/>
          <p:cNvGrpSpPr/>
          <p:nvPr/>
        </p:nvGrpSpPr>
        <p:grpSpPr>
          <a:xfrm>
            <a:off x="4188771" y="1499600"/>
            <a:ext cx="324300" cy="1072150"/>
            <a:chOff x="8278241" y="2502000"/>
            <a:chExt cx="324300" cy="1072150"/>
          </a:xfrm>
        </p:grpSpPr>
        <p:sp>
          <p:nvSpPr>
            <p:cNvPr id="349" name="Google Shape;349;p42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2"/>
          <p:cNvSpPr/>
          <p:nvPr/>
        </p:nvSpPr>
        <p:spPr>
          <a:xfrm>
            <a:off x="7573750" y="828775"/>
            <a:ext cx="507300" cy="50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2"/>
          <p:cNvGrpSpPr/>
          <p:nvPr/>
        </p:nvGrpSpPr>
        <p:grpSpPr>
          <a:xfrm>
            <a:off x="3938206" y="3825218"/>
            <a:ext cx="574985" cy="507291"/>
            <a:chOff x="6107475" y="4573475"/>
            <a:chExt cx="594300" cy="501771"/>
          </a:xfrm>
        </p:grpSpPr>
        <p:sp>
          <p:nvSpPr>
            <p:cNvPr id="354" name="Google Shape;354;p42"/>
            <p:cNvSpPr/>
            <p:nvPr/>
          </p:nvSpPr>
          <p:spPr>
            <a:xfrm>
              <a:off x="61074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624465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638182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651900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66561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61074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624465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638182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651900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66561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61074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624465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638182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651900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66561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61074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624465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638182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651900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66561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61074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624465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638182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651900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66561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2401750" y="25"/>
            <a:ext cx="6662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  <p:sp>
        <p:nvSpPr>
          <p:cNvPr id="530" name="Google Shape;530;p5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title"/>
          </p:nvPr>
        </p:nvSpPr>
        <p:spPr>
          <a:xfrm>
            <a:off x="138425" y="126200"/>
            <a:ext cx="4166400" cy="9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384" name="Google Shape;384;p4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3"/>
          <p:cNvSpPr txBox="1"/>
          <p:nvPr>
            <p:ph idx="2" type="subTitle"/>
          </p:nvPr>
        </p:nvSpPr>
        <p:spPr>
          <a:xfrm>
            <a:off x="500200" y="1327475"/>
            <a:ext cx="6038400" cy="25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Scrum Master: Abi Sipes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Back-End: Omar Daas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Float: Alea Alvi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Front-End: </a:t>
            </a:r>
            <a:r>
              <a:rPr lang="en" sz="1900"/>
              <a:t>Felipe Reyes, </a:t>
            </a:r>
            <a:r>
              <a:rPr lang="en" sz="1900"/>
              <a:t>Wesley Moss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38425" y="126200"/>
            <a:ext cx="4166400" cy="9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Info</a:t>
            </a:r>
            <a:endParaRPr/>
          </a:p>
        </p:txBody>
      </p:sp>
      <p:sp>
        <p:nvSpPr>
          <p:cNvPr id="391" name="Google Shape;391;p4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4"/>
          <p:cNvSpPr txBox="1"/>
          <p:nvPr>
            <p:ph idx="2" type="subTitle"/>
          </p:nvPr>
        </p:nvSpPr>
        <p:spPr>
          <a:xfrm>
            <a:off x="500200" y="1327475"/>
            <a:ext cx="6038400" cy="25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Client Meetings: Every other Monday 8:45-9:15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Team Meetings: Wednesdays 10:20-11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Primary Communication: Discord</a:t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0" y="1208350"/>
            <a:ext cx="41148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 Goals</a:t>
            </a:r>
            <a:endParaRPr/>
          </a:p>
        </p:txBody>
      </p:sp>
      <p:sp>
        <p:nvSpPr>
          <p:cNvPr id="398" name="Google Shape;398;p4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4261625" y="594025"/>
            <a:ext cx="41148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the Immigrant Welcome Center?</a:t>
            </a:r>
            <a:endParaRPr sz="1600"/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non-profit organization focused on bringing literacy to immigrants in the </a:t>
            </a:r>
            <a:r>
              <a:rPr lang="en" sz="1600"/>
              <a:t>Indianapolis</a:t>
            </a:r>
            <a:r>
              <a:rPr lang="en" sz="1600"/>
              <a:t> community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How will this project help them?</a:t>
            </a:r>
            <a:endParaRPr sz="1600"/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online version of their literacy assessments that is easier for students to access and easier for teachers to use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the student’s assessment to see progress of </a:t>
            </a:r>
            <a:r>
              <a:rPr lang="en" sz="1600"/>
              <a:t>their</a:t>
            </a:r>
            <a:r>
              <a:rPr lang="en" sz="1600"/>
              <a:t> literacy</a:t>
            </a:r>
            <a:endParaRPr sz="1600"/>
          </a:p>
        </p:txBody>
      </p:sp>
      <p:cxnSp>
        <p:nvCxnSpPr>
          <p:cNvPr id="400" name="Google Shape;400;p45"/>
          <p:cNvCxnSpPr/>
          <p:nvPr/>
        </p:nvCxnSpPr>
        <p:spPr>
          <a:xfrm rot="10800000">
            <a:off x="4115850" y="460900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342900" y="457200"/>
            <a:ext cx="83439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408" name="Google Shape;408;p4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9" name="Google Shape;409;p4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6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1" name="Google Shape;411;p46"/>
          <p:cNvGrpSpPr/>
          <p:nvPr/>
        </p:nvGrpSpPr>
        <p:grpSpPr>
          <a:xfrm>
            <a:off x="113950" y="1556363"/>
            <a:ext cx="8752675" cy="2147163"/>
            <a:chOff x="58300" y="2262275"/>
            <a:chExt cx="8752675" cy="2147163"/>
          </a:xfrm>
        </p:grpSpPr>
        <p:cxnSp>
          <p:nvCxnSpPr>
            <p:cNvPr id="412" name="Google Shape;412;p46"/>
            <p:cNvCxnSpPr/>
            <p:nvPr/>
          </p:nvCxnSpPr>
          <p:spPr>
            <a:xfrm>
              <a:off x="454200" y="2847282"/>
              <a:ext cx="823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Google Shape;413;p46"/>
            <p:cNvSpPr/>
            <p:nvPr/>
          </p:nvSpPr>
          <p:spPr>
            <a:xfrm>
              <a:off x="447400" y="2262275"/>
              <a:ext cx="1205100" cy="117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Client Meeting</a:t>
              </a:r>
              <a:endParaRPr sz="16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7412375" y="2262288"/>
              <a:ext cx="1274400" cy="117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Review Documents</a:t>
              </a:r>
              <a:endParaRPr sz="16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endParaRPr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3982100" y="2262282"/>
              <a:ext cx="1170000" cy="11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6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Team Meeting</a:t>
              </a:r>
              <a:endParaRPr sz="16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endParaRPr>
            </a:p>
          </p:txBody>
        </p:sp>
        <p:sp>
          <p:nvSpPr>
            <p:cNvPr id="416" name="Google Shape;416;p46"/>
            <p:cNvSpPr txBox="1"/>
            <p:nvPr/>
          </p:nvSpPr>
          <p:spPr>
            <a:xfrm>
              <a:off x="58300" y="3483338"/>
              <a:ext cx="1983300" cy="9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097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Mono Light"/>
                  <a:ea typeface="IBM Plex Mono Light"/>
                  <a:cs typeface="IBM Plex Mono Light"/>
                  <a:sym typeface="IBM Plex Mono Light"/>
                </a:rPr>
                <a:t>Discussed first steps and semester goals</a:t>
              </a:r>
              <a:endParaRPr sz="16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</p:txBody>
        </p:sp>
        <p:sp>
          <p:nvSpPr>
            <p:cNvPr id="417" name="Google Shape;417;p46"/>
            <p:cNvSpPr txBox="1"/>
            <p:nvPr/>
          </p:nvSpPr>
          <p:spPr>
            <a:xfrm>
              <a:off x="3473550" y="3483338"/>
              <a:ext cx="2196900" cy="9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097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Mono Light"/>
                  <a:ea typeface="IBM Plex Mono Light"/>
                  <a:cs typeface="IBM Plex Mono Light"/>
                  <a:sym typeface="IBM Plex Mono Light"/>
                </a:rPr>
                <a:t>Identify roles: back-end and front-end assignments</a:t>
              </a:r>
              <a:endParaRPr sz="16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</p:txBody>
        </p:sp>
        <p:sp>
          <p:nvSpPr>
            <p:cNvPr id="418" name="Google Shape;418;p46"/>
            <p:cNvSpPr txBox="1"/>
            <p:nvPr/>
          </p:nvSpPr>
          <p:spPr>
            <a:xfrm>
              <a:off x="7288175" y="3483338"/>
              <a:ext cx="1522800" cy="9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097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Mono Light"/>
                  <a:ea typeface="IBM Plex Mono Light"/>
                  <a:cs typeface="IBM Plex Mono Light"/>
                  <a:sym typeface="IBM Plex Mono Light"/>
                </a:rPr>
                <a:t>Review what last semester’s team did</a:t>
              </a:r>
              <a:endParaRPr sz="16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title"/>
          </p:nvPr>
        </p:nvSpPr>
        <p:spPr>
          <a:xfrm>
            <a:off x="342900" y="457200"/>
            <a:ext cx="83439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424" name="Google Shape;424;p4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5" name="Google Shape;425;p47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7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7" name="Google Shape;427;p47"/>
          <p:cNvGrpSpPr/>
          <p:nvPr/>
        </p:nvGrpSpPr>
        <p:grpSpPr>
          <a:xfrm>
            <a:off x="37150" y="1556363"/>
            <a:ext cx="8873725" cy="2147163"/>
            <a:chOff x="-18500" y="2262275"/>
            <a:chExt cx="8873725" cy="2147163"/>
          </a:xfrm>
        </p:grpSpPr>
        <p:cxnSp>
          <p:nvCxnSpPr>
            <p:cNvPr id="428" name="Google Shape;428;p47"/>
            <p:cNvCxnSpPr/>
            <p:nvPr/>
          </p:nvCxnSpPr>
          <p:spPr>
            <a:xfrm>
              <a:off x="454200" y="2847282"/>
              <a:ext cx="823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47"/>
            <p:cNvSpPr/>
            <p:nvPr/>
          </p:nvSpPr>
          <p:spPr>
            <a:xfrm>
              <a:off x="447400" y="2262275"/>
              <a:ext cx="1205100" cy="117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Client Meeting</a:t>
              </a:r>
              <a:endParaRPr sz="16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endParaRPr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7261475" y="2262288"/>
              <a:ext cx="1425600" cy="117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Review Applications</a:t>
              </a:r>
              <a:endParaRPr sz="16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endParaRPr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3982100" y="2262282"/>
              <a:ext cx="1170000" cy="11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6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Team Meeting</a:t>
              </a:r>
              <a:endParaRPr sz="16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endParaRPr>
            </a:p>
          </p:txBody>
        </p:sp>
        <p:sp>
          <p:nvSpPr>
            <p:cNvPr id="432" name="Google Shape;432;p47"/>
            <p:cNvSpPr txBox="1"/>
            <p:nvPr/>
          </p:nvSpPr>
          <p:spPr>
            <a:xfrm>
              <a:off x="-18500" y="3483338"/>
              <a:ext cx="2136900" cy="9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097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Mono Light"/>
                  <a:ea typeface="IBM Plex Mono Light"/>
                  <a:cs typeface="IBM Plex Mono Light"/>
                  <a:sym typeface="IBM Plex Mono Light"/>
                </a:rPr>
                <a:t>Updated on progress/what we are currently doing</a:t>
              </a:r>
              <a:endParaRPr sz="16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</p:txBody>
        </p:sp>
        <p:sp>
          <p:nvSpPr>
            <p:cNvPr id="433" name="Google Shape;433;p47"/>
            <p:cNvSpPr txBox="1"/>
            <p:nvPr/>
          </p:nvSpPr>
          <p:spPr>
            <a:xfrm>
              <a:off x="3691050" y="3483338"/>
              <a:ext cx="1761900" cy="9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097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Mono Light"/>
                  <a:ea typeface="IBM Plex Mono Light"/>
                  <a:cs typeface="IBM Plex Mono Light"/>
                  <a:sym typeface="IBM Plex Mono Light"/>
                </a:rPr>
                <a:t>Installing needed applications</a:t>
              </a:r>
              <a:endParaRPr sz="16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</p:txBody>
        </p:sp>
        <p:sp>
          <p:nvSpPr>
            <p:cNvPr id="434" name="Google Shape;434;p47"/>
            <p:cNvSpPr txBox="1"/>
            <p:nvPr/>
          </p:nvSpPr>
          <p:spPr>
            <a:xfrm>
              <a:off x="7093325" y="3483338"/>
              <a:ext cx="1761900" cy="9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097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Mono Light"/>
                  <a:ea typeface="IBM Plex Mono Light"/>
                  <a:cs typeface="IBM Plex Mono Light"/>
                  <a:sym typeface="IBM Plex Mono Light"/>
                </a:rPr>
                <a:t>Understand how to use applications</a:t>
              </a:r>
              <a:endParaRPr sz="16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IBM Plex Mono Light"/>
                <a:ea typeface="IBM Plex Mono Light"/>
                <a:cs typeface="IBM Plex Mono Light"/>
                <a:sym typeface="IBM Plex Mono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</a:t>
            </a:r>
            <a:br>
              <a:rPr lang="en"/>
            </a:br>
            <a:r>
              <a:rPr lang="en"/>
              <a:t>Goals</a:t>
            </a:r>
            <a:endParaRPr/>
          </a:p>
        </p:txBody>
      </p:sp>
      <p:sp>
        <p:nvSpPr>
          <p:cNvPr id="440" name="Google Shape;440;p48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ENSURE BACK-END INTEGRITY</a:t>
            </a:r>
            <a:endParaRPr sz="1200"/>
          </a:p>
        </p:txBody>
      </p:sp>
      <p:sp>
        <p:nvSpPr>
          <p:cNvPr id="441" name="Google Shape;441;p48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last team’s work and ensure ability to create and maintain assessments</a:t>
            </a:r>
            <a:endParaRPr sz="1500"/>
          </a:p>
        </p:txBody>
      </p:sp>
      <p:sp>
        <p:nvSpPr>
          <p:cNvPr id="442" name="Google Shape;442;p48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ENSURE USER FRIENDLY FRONT-END</a:t>
            </a:r>
            <a:endParaRPr sz="1200"/>
          </a:p>
        </p:txBody>
      </p:sp>
      <p:sp>
        <p:nvSpPr>
          <p:cNvPr id="443" name="Google Shape;443;p48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user friendly interface for both students and teachers</a:t>
            </a:r>
            <a:endParaRPr sz="1600"/>
          </a:p>
        </p:txBody>
      </p:sp>
      <p:sp>
        <p:nvSpPr>
          <p:cNvPr id="444" name="Google Shape;444;p48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CREATE ASSESSMENTS</a:t>
            </a:r>
            <a:endParaRPr sz="1200"/>
          </a:p>
        </p:txBody>
      </p:sp>
      <p:sp>
        <p:nvSpPr>
          <p:cNvPr id="445" name="Google Shape;445;p48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assessments that IWC can use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Document how assessments were made for future teams</a:t>
            </a:r>
            <a:endParaRPr sz="1600"/>
          </a:p>
        </p:txBody>
      </p:sp>
      <p:sp>
        <p:nvSpPr>
          <p:cNvPr id="446" name="Google Shape;446;p4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48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48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8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8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idx="1" type="subTitle"/>
          </p:nvPr>
        </p:nvSpPr>
        <p:spPr>
          <a:xfrm>
            <a:off x="645275" y="551375"/>
            <a:ext cx="26136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BACK-END APPLICATIONS</a:t>
            </a:r>
            <a:endParaRPr sz="1200"/>
          </a:p>
        </p:txBody>
      </p:sp>
      <p:sp>
        <p:nvSpPr>
          <p:cNvPr id="458" name="Google Shape;458;p49"/>
          <p:cNvSpPr txBox="1"/>
          <p:nvPr>
            <p:ph idx="5" type="body"/>
          </p:nvPr>
        </p:nvSpPr>
        <p:spPr>
          <a:xfrm>
            <a:off x="342975" y="810575"/>
            <a:ext cx="8350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Node.js &amp; NPM – JavaScript runtime and package managers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– version control system for managing and tracking code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 – Amazon Web Services; cloud hosting service that will be used for our app(s)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Aurora – high-performance relational database service provided by AWS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EC2 – cloud-based virtual computers / servers provided by AWS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RDS – relational database service that simplifies many database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PostgreSQL – open-source object-relational database management system</a:t>
            </a:r>
            <a:endParaRPr sz="1600"/>
          </a:p>
        </p:txBody>
      </p:sp>
      <p:sp>
        <p:nvSpPr>
          <p:cNvPr id="459" name="Google Shape;459;p49"/>
          <p:cNvSpPr txBox="1"/>
          <p:nvPr>
            <p:ph idx="6" type="subTitle"/>
          </p:nvPr>
        </p:nvSpPr>
        <p:spPr>
          <a:xfrm>
            <a:off x="645275" y="3022350"/>
            <a:ext cx="2409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FRONT-END APPLICATIONS</a:t>
            </a:r>
            <a:endParaRPr sz="1200"/>
          </a:p>
        </p:txBody>
      </p:sp>
      <p:sp>
        <p:nvSpPr>
          <p:cNvPr id="460" name="Google Shape;460;p49"/>
          <p:cNvSpPr txBox="1"/>
          <p:nvPr>
            <p:ph idx="8" type="body"/>
          </p:nvPr>
        </p:nvSpPr>
        <p:spPr>
          <a:xfrm>
            <a:off x="342975" y="3244200"/>
            <a:ext cx="83508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React – JavaScript library for building user interfaces / UI elements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S3 – auto-scaling cloud storage for storing data, static assets, etc.</a:t>
            </a:r>
            <a:endParaRPr sz="1600"/>
          </a:p>
        </p:txBody>
      </p: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2" name="Google Shape;462;p49"/>
          <p:cNvGrpSpPr/>
          <p:nvPr/>
        </p:nvGrpSpPr>
        <p:grpSpPr>
          <a:xfrm>
            <a:off x="342977" y="460693"/>
            <a:ext cx="5825700" cy="319270"/>
            <a:chOff x="342977" y="460693"/>
            <a:chExt cx="5825700" cy="319270"/>
          </a:xfrm>
        </p:grpSpPr>
        <p:cxnSp>
          <p:nvCxnSpPr>
            <p:cNvPr id="463" name="Google Shape;463;p49"/>
            <p:cNvCxnSpPr/>
            <p:nvPr/>
          </p:nvCxnSpPr>
          <p:spPr>
            <a:xfrm>
              <a:off x="342977" y="460693"/>
              <a:ext cx="582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4" name="Google Shape;464;p49"/>
            <p:cNvSpPr/>
            <p:nvPr/>
          </p:nvSpPr>
          <p:spPr>
            <a:xfrm>
              <a:off x="453727" y="647063"/>
              <a:ext cx="132900" cy="1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5" name="Google Shape;465;p49"/>
          <p:cNvCxnSpPr/>
          <p:nvPr/>
        </p:nvCxnSpPr>
        <p:spPr>
          <a:xfrm>
            <a:off x="342977" y="4569000"/>
            <a:ext cx="582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6" name="Google Shape;466;p49"/>
          <p:cNvGrpSpPr/>
          <p:nvPr/>
        </p:nvGrpSpPr>
        <p:grpSpPr>
          <a:xfrm>
            <a:off x="342977" y="2924921"/>
            <a:ext cx="5825700" cy="319266"/>
            <a:chOff x="342977" y="2514846"/>
            <a:chExt cx="5825700" cy="319266"/>
          </a:xfrm>
        </p:grpSpPr>
        <p:cxnSp>
          <p:nvCxnSpPr>
            <p:cNvPr id="467" name="Google Shape;467;p49"/>
            <p:cNvCxnSpPr/>
            <p:nvPr/>
          </p:nvCxnSpPr>
          <p:spPr>
            <a:xfrm>
              <a:off x="342977" y="2514846"/>
              <a:ext cx="582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49"/>
            <p:cNvSpPr/>
            <p:nvPr/>
          </p:nvSpPr>
          <p:spPr>
            <a:xfrm>
              <a:off x="453727" y="2701213"/>
              <a:ext cx="132900" cy="1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9"/>
          <p:cNvGrpSpPr/>
          <p:nvPr/>
        </p:nvGrpSpPr>
        <p:grpSpPr>
          <a:xfrm>
            <a:off x="8693873" y="394303"/>
            <a:ext cx="214460" cy="708906"/>
            <a:chOff x="8278241" y="2502000"/>
            <a:chExt cx="324300" cy="1072150"/>
          </a:xfrm>
        </p:grpSpPr>
        <p:sp>
          <p:nvSpPr>
            <p:cNvPr id="470" name="Google Shape;470;p49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/>
          <p:nvPr/>
        </p:nvSpPr>
        <p:spPr>
          <a:xfrm>
            <a:off x="1113100" y="457200"/>
            <a:ext cx="3011100" cy="36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78" name="Google Shape;478;p50"/>
          <p:cNvSpPr txBox="1"/>
          <p:nvPr>
            <p:ph idx="1" type="subTitle"/>
          </p:nvPr>
        </p:nvSpPr>
        <p:spPr>
          <a:xfrm>
            <a:off x="4744125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ITEM 1</a:t>
            </a:r>
            <a:endParaRPr sz="1200"/>
          </a:p>
        </p:txBody>
      </p:sp>
      <p:sp>
        <p:nvSpPr>
          <p:cNvPr id="479" name="Google Shape;479;p50"/>
          <p:cNvSpPr txBox="1"/>
          <p:nvPr>
            <p:ph idx="2" type="body"/>
          </p:nvPr>
        </p:nvSpPr>
        <p:spPr>
          <a:xfrm>
            <a:off x="4441825" y="12106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Ensure everyone can run the application on </a:t>
            </a:r>
            <a:r>
              <a:rPr lang="en" sz="1600"/>
              <a:t>their personal machines</a:t>
            </a:r>
            <a:endParaRPr sz="1600"/>
          </a:p>
        </p:txBody>
      </p:sp>
      <p:sp>
        <p:nvSpPr>
          <p:cNvPr id="480" name="Google Shape;480;p50"/>
          <p:cNvSpPr txBox="1"/>
          <p:nvPr>
            <p:ph idx="3" type="subTitle"/>
          </p:nvPr>
        </p:nvSpPr>
        <p:spPr>
          <a:xfrm>
            <a:off x="4744125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ITEM 2</a:t>
            </a:r>
            <a:endParaRPr sz="1200"/>
          </a:p>
        </p:txBody>
      </p:sp>
      <p:sp>
        <p:nvSpPr>
          <p:cNvPr id="481" name="Google Shape;481;p50"/>
          <p:cNvSpPr txBox="1"/>
          <p:nvPr>
            <p:ph idx="4" type="body"/>
          </p:nvPr>
        </p:nvSpPr>
        <p:spPr>
          <a:xfrm>
            <a:off x="4441825" y="2336575"/>
            <a:ext cx="46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Become familiar with how the application works (database, assessment storage, user interface)</a:t>
            </a:r>
            <a:endParaRPr sz="1600"/>
          </a:p>
        </p:txBody>
      </p:sp>
      <p:sp>
        <p:nvSpPr>
          <p:cNvPr id="482" name="Google Shape;482;p50"/>
          <p:cNvSpPr txBox="1"/>
          <p:nvPr>
            <p:ph idx="5" type="subTitle"/>
          </p:nvPr>
        </p:nvSpPr>
        <p:spPr>
          <a:xfrm>
            <a:off x="4744125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/>
              <a:t>ITEM 3</a:t>
            </a:r>
            <a:endParaRPr sz="1200"/>
          </a:p>
        </p:txBody>
      </p:sp>
      <p:sp>
        <p:nvSpPr>
          <p:cNvPr id="483" name="Google Shape;483;p50"/>
          <p:cNvSpPr txBox="1"/>
          <p:nvPr>
            <p:ph idx="6" type="body"/>
          </p:nvPr>
        </p:nvSpPr>
        <p:spPr>
          <a:xfrm>
            <a:off x="4441825" y="34625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Ensure everything is ready for our team to begin creating the assessments and working on the front-end</a:t>
            </a:r>
            <a:endParaRPr sz="1600"/>
          </a:p>
        </p:txBody>
      </p:sp>
      <p:sp>
        <p:nvSpPr>
          <p:cNvPr id="484" name="Google Shape;484;p50"/>
          <p:cNvSpPr txBox="1"/>
          <p:nvPr>
            <p:ph type="title"/>
          </p:nvPr>
        </p:nvSpPr>
        <p:spPr>
          <a:xfrm>
            <a:off x="1177273" y="556475"/>
            <a:ext cx="28845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</a:t>
            </a:r>
            <a:r>
              <a:rPr lang="en"/>
              <a:t> Forward to Sprint 2</a:t>
            </a:r>
            <a:endParaRPr/>
          </a:p>
        </p:txBody>
      </p:sp>
      <p:sp>
        <p:nvSpPr>
          <p:cNvPr id="485" name="Google Shape;485;p5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50"/>
          <p:cNvGrpSpPr/>
          <p:nvPr/>
        </p:nvGrpSpPr>
        <p:grpSpPr>
          <a:xfrm>
            <a:off x="4274326" y="777600"/>
            <a:ext cx="3915600" cy="322775"/>
            <a:chOff x="4769801" y="777600"/>
            <a:chExt cx="3915600" cy="322775"/>
          </a:xfrm>
        </p:grpSpPr>
        <p:cxnSp>
          <p:nvCxnSpPr>
            <p:cNvPr id="487" name="Google Shape;487;p50"/>
            <p:cNvCxnSpPr/>
            <p:nvPr/>
          </p:nvCxnSpPr>
          <p:spPr>
            <a:xfrm>
              <a:off x="4769801" y="777600"/>
              <a:ext cx="39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Google Shape;488;p50"/>
            <p:cNvSpPr/>
            <p:nvPr/>
          </p:nvSpPr>
          <p:spPr>
            <a:xfrm>
              <a:off x="5048052" y="967475"/>
              <a:ext cx="132900" cy="1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50"/>
          <p:cNvGrpSpPr/>
          <p:nvPr/>
        </p:nvGrpSpPr>
        <p:grpSpPr>
          <a:xfrm>
            <a:off x="4274326" y="3029450"/>
            <a:ext cx="3915600" cy="322775"/>
            <a:chOff x="4769801" y="3029450"/>
            <a:chExt cx="3915600" cy="322775"/>
          </a:xfrm>
        </p:grpSpPr>
        <p:cxnSp>
          <p:nvCxnSpPr>
            <p:cNvPr id="490" name="Google Shape;490;p50"/>
            <p:cNvCxnSpPr/>
            <p:nvPr/>
          </p:nvCxnSpPr>
          <p:spPr>
            <a:xfrm>
              <a:off x="4769801" y="3029450"/>
              <a:ext cx="39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1" name="Google Shape;491;p50"/>
            <p:cNvSpPr/>
            <p:nvPr/>
          </p:nvSpPr>
          <p:spPr>
            <a:xfrm>
              <a:off x="5048052" y="3219325"/>
              <a:ext cx="132900" cy="1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50"/>
          <p:cNvGrpSpPr/>
          <p:nvPr/>
        </p:nvGrpSpPr>
        <p:grpSpPr>
          <a:xfrm>
            <a:off x="4274326" y="1903525"/>
            <a:ext cx="3915600" cy="322775"/>
            <a:chOff x="4769801" y="1903525"/>
            <a:chExt cx="3915600" cy="322775"/>
          </a:xfrm>
        </p:grpSpPr>
        <p:sp>
          <p:nvSpPr>
            <p:cNvPr id="493" name="Google Shape;493;p50"/>
            <p:cNvSpPr/>
            <p:nvPr/>
          </p:nvSpPr>
          <p:spPr>
            <a:xfrm>
              <a:off x="5048052" y="2093400"/>
              <a:ext cx="132900" cy="13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4" name="Google Shape;494;p50"/>
            <p:cNvCxnSpPr/>
            <p:nvPr/>
          </p:nvCxnSpPr>
          <p:spPr>
            <a:xfrm>
              <a:off x="4769801" y="1903525"/>
              <a:ext cx="39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" name="Google Shape;495;p50"/>
          <p:cNvGrpSpPr/>
          <p:nvPr/>
        </p:nvGrpSpPr>
        <p:grpSpPr>
          <a:xfrm>
            <a:off x="3467552" y="3542105"/>
            <a:ext cx="594300" cy="501771"/>
            <a:chOff x="6107475" y="4573475"/>
            <a:chExt cx="594300" cy="501771"/>
          </a:xfrm>
        </p:grpSpPr>
        <p:sp>
          <p:nvSpPr>
            <p:cNvPr id="496" name="Google Shape;496;p50"/>
            <p:cNvSpPr/>
            <p:nvPr/>
          </p:nvSpPr>
          <p:spPr>
            <a:xfrm>
              <a:off x="6107475" y="457347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6244650" y="457347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6381825" y="457347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6519000" y="457347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6656175" y="457347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6107475" y="468816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6244650" y="468816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6381825" y="468816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6519000" y="468816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6656175" y="4688165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6107475" y="480026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6244650" y="480026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6381825" y="480026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6519000" y="480026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0"/>
            <p:cNvSpPr/>
            <p:nvPr/>
          </p:nvSpPr>
          <p:spPr>
            <a:xfrm>
              <a:off x="6656175" y="480026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0"/>
            <p:cNvSpPr/>
            <p:nvPr/>
          </p:nvSpPr>
          <p:spPr>
            <a:xfrm>
              <a:off x="6107475" y="491495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0"/>
            <p:cNvSpPr/>
            <p:nvPr/>
          </p:nvSpPr>
          <p:spPr>
            <a:xfrm>
              <a:off x="6244650" y="491495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0"/>
            <p:cNvSpPr/>
            <p:nvPr/>
          </p:nvSpPr>
          <p:spPr>
            <a:xfrm>
              <a:off x="6381825" y="491495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6519000" y="491495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6656175" y="4914957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0"/>
            <p:cNvSpPr/>
            <p:nvPr/>
          </p:nvSpPr>
          <p:spPr>
            <a:xfrm>
              <a:off x="6107475" y="502964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6244650" y="502964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6381825" y="502964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6519000" y="502964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6656175" y="502964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50"/>
          <p:cNvGrpSpPr/>
          <p:nvPr/>
        </p:nvGrpSpPr>
        <p:grpSpPr>
          <a:xfrm>
            <a:off x="695434" y="1382336"/>
            <a:ext cx="324300" cy="1072150"/>
            <a:chOff x="296684" y="2879911"/>
            <a:chExt cx="324300" cy="1072150"/>
          </a:xfrm>
        </p:grpSpPr>
        <p:sp>
          <p:nvSpPr>
            <p:cNvPr id="522" name="Google Shape;522;p50"/>
            <p:cNvSpPr/>
            <p:nvPr/>
          </p:nvSpPr>
          <p:spPr>
            <a:xfrm>
              <a:off x="296684" y="2879911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296684" y="3671561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296684" y="3275736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posal for New Client">
  <a:themeElements>
    <a:clrScheme name="Simple Light">
      <a:dk1>
        <a:srgbClr val="004A2E"/>
      </a:dk1>
      <a:lt1>
        <a:srgbClr val="F1F1E9"/>
      </a:lt1>
      <a:dk2>
        <a:srgbClr val="00160D"/>
      </a:dk2>
      <a:lt2>
        <a:srgbClr val="26A96C"/>
      </a:lt2>
      <a:accent1>
        <a:srgbClr val="002517"/>
      </a:accent1>
      <a:accent2>
        <a:srgbClr val="1A5C42"/>
      </a:accent2>
      <a:accent3>
        <a:srgbClr val="4C806C"/>
      </a:accent3>
      <a:accent4>
        <a:srgbClr val="CCDAD5"/>
      </a:accent4>
      <a:accent5>
        <a:srgbClr val="EEF7F5"/>
      </a:accent5>
      <a:accent6>
        <a:srgbClr val="FFFFFF"/>
      </a:accent6>
      <a:hlink>
        <a:srgbClr val="26A9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