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7"/>
  </p:notesMasterIdLst>
  <p:sldIdLst>
    <p:sldId id="267" r:id="rId2"/>
    <p:sldId id="256" r:id="rId3"/>
    <p:sldId id="257" r:id="rId4"/>
    <p:sldId id="258" r:id="rId5"/>
    <p:sldId id="269" r:id="rId6"/>
    <p:sldId id="259" r:id="rId7"/>
    <p:sldId id="265" r:id="rId8"/>
    <p:sldId id="260" r:id="rId9"/>
    <p:sldId id="261" r:id="rId10"/>
    <p:sldId id="270" r:id="rId11"/>
    <p:sldId id="262" r:id="rId12"/>
    <p:sldId id="263" r:id="rId13"/>
    <p:sldId id="268" r:id="rId14"/>
    <p:sldId id="26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86496" autoAdjust="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48710-FF0A-4F0B-9BCD-ABD076123C48}" type="datetimeFigureOut">
              <a:rPr lang="es-CR" smtClean="0"/>
              <a:t>15/3/2022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9EE8A-F9A8-450D-BEED-A78CA183CBD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34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sz="1600" b="1" dirty="0" err="1"/>
              <a:t>Push</a:t>
            </a:r>
            <a:r>
              <a:rPr lang="es-CR" sz="1600" b="1" dirty="0"/>
              <a:t> </a:t>
            </a:r>
            <a:r>
              <a:rPr lang="es-CR" b="1" dirty="0"/>
              <a:t>Inserta datos en el tope de la pila</a:t>
            </a:r>
          </a:p>
          <a:p>
            <a:pPr marL="0" indent="0">
              <a:buNone/>
            </a:pPr>
            <a:r>
              <a:rPr lang="es-CR" sz="1600" b="1" dirty="0"/>
              <a:t>Pop  </a:t>
            </a:r>
            <a:r>
              <a:rPr lang="es-CR" b="1" dirty="0"/>
              <a:t>borra datos en el tope de la pila</a:t>
            </a:r>
          </a:p>
          <a:p>
            <a:pPr marL="0" indent="0">
              <a:buNone/>
            </a:pPr>
            <a:r>
              <a:rPr lang="es-CR" sz="1600" b="1" dirty="0"/>
              <a:t>Top  </a:t>
            </a:r>
            <a:r>
              <a:rPr lang="es-CR" b="1" dirty="0"/>
              <a:t>devuelve el elemento que esta en tope</a:t>
            </a:r>
            <a:r>
              <a:rPr lang="es-CR" sz="1600" b="1" dirty="0"/>
              <a:t>.</a:t>
            </a:r>
          </a:p>
          <a:p>
            <a:pPr marL="0" indent="0">
              <a:buNone/>
            </a:pPr>
            <a:r>
              <a:rPr lang="es-CR" sz="1600" b="1" dirty="0" err="1"/>
              <a:t>Size</a:t>
            </a:r>
            <a:r>
              <a:rPr lang="es-CR" b="1" dirty="0"/>
              <a:t> devuelve la cantidad de elementos en la pila.</a:t>
            </a:r>
          </a:p>
          <a:p>
            <a:pPr marL="0" indent="0">
              <a:buNone/>
            </a:pPr>
            <a:r>
              <a:rPr lang="es-MX" sz="1600" b="1" dirty="0" err="1"/>
              <a:t>Empty</a:t>
            </a:r>
            <a:r>
              <a:rPr lang="es-MX" b="1" dirty="0"/>
              <a:t> devuelve true o false en caso de estar vacía.</a:t>
            </a:r>
            <a:endParaRPr lang="es-CR" dirty="0"/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9EE8A-F9A8-450D-BEED-A78CA183CBDC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6470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45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1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04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2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89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4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0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7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4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54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" y="1048174"/>
            <a:ext cx="10249363" cy="1646302"/>
          </a:xfrm>
        </p:spPr>
        <p:txBody>
          <a:bodyPr/>
          <a:lstStyle/>
          <a:p>
            <a:r>
              <a:rPr lang="es-CR" dirty="0"/>
              <a:t>Análisis y diseño de algoritmos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Semana #6: Tema Pilas y Colas</a:t>
            </a:r>
          </a:p>
        </p:txBody>
      </p:sp>
    </p:spTree>
    <p:extLst>
      <p:ext uri="{BB962C8B-B14F-4D97-AF65-F5344CB8AC3E}">
        <p14:creationId xmlns:p14="http://schemas.microsoft.com/office/powerpoint/2010/main" val="305866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CB6B8-AA3B-4B99-9737-A662A87F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Ejemplos de colas</a:t>
            </a:r>
          </a:p>
        </p:txBody>
      </p: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D3EDBB03-EEB0-4E72-9860-0D689AA3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2" y="1680689"/>
            <a:ext cx="4538503" cy="298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 las imágenes de origen">
            <a:extLst>
              <a:ext uri="{FF2B5EF4-FFF2-40B4-BE49-F238E27FC236}">
                <a16:creationId xmlns:a16="http://schemas.microsoft.com/office/drawing/2014/main" id="{87A4BE02-4ADA-4DAC-ADBC-55832A0D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49" y="351162"/>
            <a:ext cx="6433518" cy="361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r las imágenes de origen">
            <a:extLst>
              <a:ext uri="{FF2B5EF4-FFF2-40B4-BE49-F238E27FC236}">
                <a16:creationId xmlns:a16="http://schemas.microsoft.com/office/drawing/2014/main" id="{D98D1A17-F0F2-499A-9CA8-9439E8C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4" y="4100975"/>
            <a:ext cx="4418308" cy="272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6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</a:t>
            </a:r>
            <a:r>
              <a:rPr lang="es-MX" dirty="0" err="1"/>
              <a:t>queue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b="1" dirty="0"/>
              <a:t>#</a:t>
            </a:r>
            <a:r>
              <a:rPr lang="es-CR" sz="3200" b="1" dirty="0" err="1"/>
              <a:t>include</a:t>
            </a:r>
            <a:r>
              <a:rPr lang="es-CR" sz="3200" b="1" dirty="0"/>
              <a:t> &lt;</a:t>
            </a:r>
            <a:r>
              <a:rPr lang="es-CR" sz="3200" b="1" dirty="0" err="1"/>
              <a:t>queue</a:t>
            </a:r>
            <a:r>
              <a:rPr lang="es-CR" sz="3200" b="1" dirty="0"/>
              <a:t>&gt;</a:t>
            </a:r>
            <a:endParaRPr lang="es-CR" sz="3200" dirty="0"/>
          </a:p>
          <a:p>
            <a:pPr marL="0" indent="0">
              <a:buNone/>
            </a:pPr>
            <a:r>
              <a:rPr lang="es-CR" sz="3200" b="1" dirty="0"/>
              <a:t>Esta clase tiene los métodos </a:t>
            </a:r>
          </a:p>
          <a:p>
            <a:pPr marL="0" indent="0">
              <a:buNone/>
            </a:pPr>
            <a:r>
              <a:rPr lang="es-CR" sz="3200" b="1" dirty="0" err="1"/>
              <a:t>Push</a:t>
            </a:r>
            <a:r>
              <a:rPr lang="es-CR" sz="3200" b="1" dirty="0"/>
              <a:t> </a:t>
            </a:r>
            <a:r>
              <a:rPr lang="es-CR" sz="2600" b="1" dirty="0"/>
              <a:t>inserta en un extremo de la cola</a:t>
            </a:r>
            <a:endParaRPr lang="es-CR" sz="3200" b="1" dirty="0"/>
          </a:p>
          <a:p>
            <a:pPr marL="0" indent="0">
              <a:buNone/>
            </a:pPr>
            <a:r>
              <a:rPr lang="es-CR" sz="3200" b="1" dirty="0"/>
              <a:t>Pop </a:t>
            </a:r>
            <a:r>
              <a:rPr lang="es-CR" sz="2600" b="1" dirty="0"/>
              <a:t>borra del otro extremo de la cola</a:t>
            </a:r>
          </a:p>
          <a:p>
            <a:pPr marL="0" indent="0">
              <a:buNone/>
            </a:pPr>
            <a:r>
              <a:rPr lang="es-CR" sz="3200" b="1" dirty="0" err="1"/>
              <a:t>Size</a:t>
            </a:r>
            <a:r>
              <a:rPr lang="es-CR" sz="3200" b="1" dirty="0"/>
              <a:t> </a:t>
            </a:r>
            <a:r>
              <a:rPr lang="es-CR" sz="2600" b="1" dirty="0"/>
              <a:t>devuelve la cantidad de elementos en la cola.</a:t>
            </a:r>
          </a:p>
          <a:p>
            <a:pPr marL="0" indent="0">
              <a:buNone/>
            </a:pPr>
            <a:r>
              <a:rPr lang="es-CR" sz="3200" b="1" dirty="0" err="1"/>
              <a:t>front</a:t>
            </a:r>
            <a:r>
              <a:rPr lang="es-CR" sz="3200" b="1" dirty="0"/>
              <a:t>, back</a:t>
            </a:r>
            <a:r>
              <a:rPr lang="es-CR" sz="2600" b="1" dirty="0"/>
              <a:t> referencias a los extremos de la cola.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6869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err="1"/>
              <a:t>queue</a:t>
            </a:r>
            <a:r>
              <a:rPr lang="es-CR" dirty="0"/>
              <a:t> &lt;</a:t>
            </a:r>
            <a:r>
              <a:rPr lang="es-CR" dirty="0" err="1"/>
              <a:t>string</a:t>
            </a:r>
            <a:r>
              <a:rPr lang="es-CR" dirty="0"/>
              <a:t>&gt; </a:t>
            </a:r>
            <a:r>
              <a:rPr lang="es-CR" dirty="0" err="1"/>
              <a:t>names</a:t>
            </a:r>
            <a:r>
              <a:rPr lang="es-CR" dirty="0"/>
              <a:t>;</a:t>
            </a:r>
          </a:p>
          <a:p>
            <a:pPr marL="0" indent="0">
              <a:buNone/>
            </a:pPr>
            <a:r>
              <a:rPr lang="es-CR" dirty="0" err="1"/>
              <a:t>names.push</a:t>
            </a:r>
            <a:r>
              <a:rPr lang="es-CR" dirty="0"/>
              <a:t> ("Danny"); </a:t>
            </a:r>
          </a:p>
          <a:p>
            <a:pPr marL="0" indent="0">
              <a:buNone/>
            </a:pPr>
            <a:r>
              <a:rPr lang="es-CR" dirty="0" err="1"/>
              <a:t>names.push</a:t>
            </a:r>
            <a:r>
              <a:rPr lang="es-CR" dirty="0"/>
              <a:t> ("</a:t>
            </a:r>
            <a:r>
              <a:rPr lang="es-CR" dirty="0" err="1"/>
              <a:t>Maria</a:t>
            </a:r>
            <a:r>
              <a:rPr lang="es-CR" dirty="0"/>
              <a:t>"); </a:t>
            </a:r>
          </a:p>
          <a:p>
            <a:pPr marL="0" indent="0">
              <a:buNone/>
            </a:pPr>
            <a:r>
              <a:rPr lang="es-CR" dirty="0" err="1"/>
              <a:t>names.push</a:t>
            </a:r>
            <a:r>
              <a:rPr lang="es-CR" dirty="0"/>
              <a:t> ("</a:t>
            </a:r>
            <a:r>
              <a:rPr lang="es-CR" dirty="0" err="1"/>
              <a:t>Jose</a:t>
            </a:r>
            <a:r>
              <a:rPr lang="es-CR" dirty="0"/>
              <a:t>"); 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 err="1"/>
              <a:t>cout</a:t>
            </a:r>
            <a:r>
              <a:rPr lang="es-CR" dirty="0"/>
              <a:t> &lt;&lt; "Personas en la cola" &lt;&lt; </a:t>
            </a:r>
            <a:r>
              <a:rPr lang="es-CR" dirty="0" err="1"/>
              <a:t>names.size</a:t>
            </a:r>
            <a:r>
              <a:rPr lang="es-CR" dirty="0"/>
              <a:t> () &lt;&lt;</a:t>
            </a:r>
            <a:r>
              <a:rPr lang="es-CR" dirty="0" err="1"/>
              <a:t>endl</a:t>
            </a:r>
            <a:r>
              <a:rPr lang="es-CR" dirty="0"/>
              <a:t>;</a:t>
            </a:r>
          </a:p>
          <a:p>
            <a:pPr marL="0" indent="0">
              <a:buNone/>
            </a:pPr>
            <a:r>
              <a:rPr lang="es-CR" dirty="0" err="1"/>
              <a:t>cout</a:t>
            </a:r>
            <a:r>
              <a:rPr lang="es-CR" dirty="0"/>
              <a:t>&lt;&lt; "Persona al </a:t>
            </a:r>
            <a:r>
              <a:rPr lang="es-CR" dirty="0" err="1"/>
              <a:t>incio</a:t>
            </a:r>
            <a:r>
              <a:rPr lang="es-CR" dirty="0"/>
              <a:t> de la cola: "&lt;&lt; </a:t>
            </a:r>
            <a:r>
              <a:rPr lang="es-CR" dirty="0" err="1"/>
              <a:t>names.front</a:t>
            </a:r>
            <a:r>
              <a:rPr lang="es-CR" dirty="0"/>
              <a:t> () &lt;&lt; </a:t>
            </a:r>
            <a:r>
              <a:rPr lang="es-CR" dirty="0" err="1"/>
              <a:t>endl</a:t>
            </a:r>
            <a:r>
              <a:rPr lang="es-CR" dirty="0"/>
              <a:t>;</a:t>
            </a:r>
          </a:p>
          <a:p>
            <a:pPr marL="0" indent="0">
              <a:buNone/>
            </a:pPr>
            <a:r>
              <a:rPr lang="es-CR" dirty="0" err="1"/>
              <a:t>cout</a:t>
            </a:r>
            <a:r>
              <a:rPr lang="es-CR" dirty="0"/>
              <a:t>&lt;&lt; "Persona al final de la cola:  " &lt;&lt; </a:t>
            </a:r>
            <a:r>
              <a:rPr lang="es-CR" dirty="0" err="1"/>
              <a:t>names.back</a:t>
            </a:r>
            <a:r>
              <a:rPr lang="es-CR" dirty="0"/>
              <a:t> () &lt;&lt; </a:t>
            </a:r>
            <a:r>
              <a:rPr lang="es-CR" dirty="0" err="1"/>
              <a:t>endl</a:t>
            </a:r>
            <a:r>
              <a:rPr lang="es-CR" dirty="0"/>
              <a:t> &lt;&lt; </a:t>
            </a:r>
            <a:r>
              <a:rPr lang="es-CR" dirty="0" err="1"/>
              <a:t>endl</a:t>
            </a:r>
            <a:r>
              <a:rPr lang="es-CR" dirty="0"/>
              <a:t>;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3174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Comparativa del comportamiento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58" y="2361247"/>
            <a:ext cx="5012020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3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Práctica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715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r>
              <a:rPr lang="es-MX" dirty="0"/>
              <a:t>Práctica - Ejercicio COLAS</a:t>
            </a:r>
            <a:br>
              <a:rPr lang="es-MX" dirty="0"/>
            </a:br>
            <a:r>
              <a:rPr lang="es-MX" dirty="0" err="1"/>
              <a:t>max</a:t>
            </a:r>
            <a:r>
              <a:rPr lang="es-MX" dirty="0"/>
              <a:t>, min, tiempo promedio de espera.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777171"/>
          </a:xfrm>
        </p:spPr>
        <p:txBody>
          <a:bodyPr/>
          <a:lstStyle/>
          <a:p>
            <a:pPr lvl="0"/>
            <a:r>
              <a:rPr lang="es-MX" b="1" dirty="0"/>
              <a:t>Haga un proyecto nuevo </a:t>
            </a:r>
          </a:p>
          <a:p>
            <a:pPr lvl="0"/>
            <a:r>
              <a:rPr lang="es-MX" b="1" dirty="0"/>
              <a:t>Utilice la biblioteca de colas</a:t>
            </a:r>
          </a:p>
          <a:p>
            <a:pPr lvl="0"/>
            <a:r>
              <a:rPr lang="es-MX" b="1" dirty="0"/>
              <a:t>Calcule el TPE (tiempo promedio de espera), </a:t>
            </a:r>
          </a:p>
          <a:p>
            <a:pPr lvl="0"/>
            <a:r>
              <a:rPr lang="es-MX" b="1" dirty="0"/>
              <a:t>Utilice en una cola de &lt;</a:t>
            </a:r>
            <a:r>
              <a:rPr lang="es-MX" b="1" dirty="0" err="1"/>
              <a:t>int</a:t>
            </a:r>
            <a:r>
              <a:rPr lang="es-MX" b="1" dirty="0"/>
              <a:t>&gt; para el cálculo.</a:t>
            </a:r>
          </a:p>
          <a:p>
            <a:pPr lvl="0"/>
            <a:r>
              <a:rPr lang="es-MX" b="1" dirty="0"/>
              <a:t> Debe hacer la inserción primero, donde el usuario debe ingresar los números que quiera, que representan los tiempos de espera en el servicio de cada una de las personas.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2638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6720" y="1581574"/>
            <a:ext cx="8893003" cy="1646302"/>
          </a:xfrm>
        </p:spPr>
        <p:txBody>
          <a:bodyPr/>
          <a:lstStyle/>
          <a:p>
            <a:r>
              <a:rPr lang="es-MX" dirty="0"/>
              <a:t>Estructura pila y cola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6106" y="3365033"/>
            <a:ext cx="10136293" cy="2578567"/>
          </a:xfrm>
        </p:spPr>
        <p:txBody>
          <a:bodyPr>
            <a:normAutofit fontScale="92500" lnSpcReduction="20000"/>
          </a:bodyPr>
          <a:lstStyle/>
          <a:p>
            <a:r>
              <a:rPr lang="es-MX" sz="7000" dirty="0"/>
              <a:t>Estructuras lineales con un comportamiento específico</a:t>
            </a:r>
          </a:p>
        </p:txBody>
      </p:sp>
    </p:spTree>
    <p:extLst>
      <p:ext uri="{BB962C8B-B14F-4D97-AF65-F5344CB8AC3E}">
        <p14:creationId xmlns:p14="http://schemas.microsoft.com/office/powerpoint/2010/main" val="1822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9012" y="549317"/>
            <a:ext cx="8534400" cy="1145372"/>
          </a:xfrm>
        </p:spPr>
        <p:txBody>
          <a:bodyPr>
            <a:normAutofit/>
          </a:bodyPr>
          <a:lstStyle/>
          <a:p>
            <a:r>
              <a:rPr lang="es-CR" sz="6000" b="1" dirty="0">
                <a:solidFill>
                  <a:schemeClr val="tx1"/>
                </a:solidFill>
              </a:rPr>
              <a:t>Pila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9933" y="1505372"/>
            <a:ext cx="5167948" cy="3615267"/>
          </a:xfrm>
        </p:spPr>
        <p:txBody>
          <a:bodyPr>
            <a:normAutofit/>
          </a:bodyPr>
          <a:lstStyle/>
          <a:p>
            <a:r>
              <a:rPr lang="es-CR" sz="2400" dirty="0"/>
              <a:t>Estructura lineal.</a:t>
            </a:r>
          </a:p>
          <a:p>
            <a:r>
              <a:rPr lang="es-CR" sz="2400" dirty="0"/>
              <a:t>Con un comportamiento restringido su encapsulamiento es LIFO (Last In - First Out).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645" y="117566"/>
            <a:ext cx="4165925" cy="2656114"/>
          </a:xfrm>
          <a:prstGeom prst="rect">
            <a:avLst/>
          </a:prstGeom>
        </p:spPr>
      </p:pic>
      <p:pic>
        <p:nvPicPr>
          <p:cNvPr id="1026" name="Picture 2" descr="Pila (Stack) - Oscar Blancarte - Software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85" y="3261172"/>
            <a:ext cx="4629785" cy="32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er las imágenes de origen">
            <a:extLst>
              <a:ext uri="{FF2B5EF4-FFF2-40B4-BE49-F238E27FC236}">
                <a16:creationId xmlns:a16="http://schemas.microsoft.com/office/drawing/2014/main" id="{DF6CCD6C-782E-45E5-AF07-85281A56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3" y="3313005"/>
            <a:ext cx="4019785" cy="32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12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tx1"/>
                </a:solidFill>
              </a:rPr>
              <a:t>#</a:t>
            </a:r>
            <a:r>
              <a:rPr lang="es-CR" b="1" dirty="0" err="1">
                <a:solidFill>
                  <a:schemeClr val="tx1"/>
                </a:solidFill>
              </a:rPr>
              <a:t>include</a:t>
            </a:r>
            <a:r>
              <a:rPr lang="es-CR" b="1" dirty="0">
                <a:solidFill>
                  <a:schemeClr val="tx1"/>
                </a:solidFill>
              </a:rPr>
              <a:t> &lt;</a:t>
            </a:r>
            <a:r>
              <a:rPr lang="es-CR" b="1" dirty="0" err="1">
                <a:solidFill>
                  <a:schemeClr val="tx1"/>
                </a:solidFill>
              </a:rPr>
              <a:t>stack</a:t>
            </a:r>
            <a:r>
              <a:rPr lang="es-CR" b="1" dirty="0">
                <a:solidFill>
                  <a:schemeClr val="tx1"/>
                </a:solidFill>
              </a:rPr>
              <a:t>&gt;</a:t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453" y="1270000"/>
            <a:ext cx="6063739" cy="583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800" b="1" dirty="0"/>
              <a:t>Esta clase tiene los métodos </a:t>
            </a:r>
          </a:p>
          <a:p>
            <a:r>
              <a:rPr lang="es-CR" sz="2800" b="1" dirty="0" err="1"/>
              <a:t>Push</a:t>
            </a:r>
            <a:endParaRPr lang="es-CR" sz="2800" b="1" dirty="0"/>
          </a:p>
          <a:p>
            <a:r>
              <a:rPr lang="es-CR" sz="2800" b="1" dirty="0"/>
              <a:t>Pop </a:t>
            </a:r>
          </a:p>
          <a:p>
            <a:r>
              <a:rPr lang="es-CR" sz="2800" b="1" dirty="0"/>
              <a:t>Top </a:t>
            </a:r>
          </a:p>
          <a:p>
            <a:r>
              <a:rPr lang="es-CR" sz="2800" b="1" dirty="0" err="1"/>
              <a:t>Size</a:t>
            </a:r>
            <a:r>
              <a:rPr lang="es-CR" sz="2800" b="1" dirty="0"/>
              <a:t> </a:t>
            </a:r>
          </a:p>
          <a:p>
            <a:r>
              <a:rPr lang="es-MX" sz="2800" b="1" dirty="0" err="1"/>
              <a:t>Empty</a:t>
            </a:r>
            <a:endParaRPr lang="es-MX" sz="2800" dirty="0">
              <a:solidFill>
                <a:srgbClr val="FFFF00"/>
              </a:solidFill>
            </a:endParaRPr>
          </a:p>
          <a:p>
            <a:r>
              <a:rPr lang="es-MX" sz="2800" dirty="0">
                <a:solidFill>
                  <a:srgbClr val="FFFF00"/>
                </a:solidFill>
              </a:rPr>
              <a:t>Las pilas no se recorren para imprimirlas o buscar un elemento dentro de ella, ya que solo se tiene acceso al tope.</a:t>
            </a:r>
            <a:endParaRPr lang="es-CR" sz="2800" dirty="0">
              <a:solidFill>
                <a:srgbClr val="FFFF00"/>
              </a:solidFill>
            </a:endParaRPr>
          </a:p>
        </p:txBody>
      </p:sp>
      <p:pic>
        <p:nvPicPr>
          <p:cNvPr id="4" name="Imagen 3" descr="http://4.bp.blogspot.com/-Hnka4CO97Kk/UJFJU-a91BI/AAAAAAAAAUI/PjUC6P7J-0g/s200/Pilas+en+c++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78" y="2312860"/>
            <a:ext cx="4266502" cy="337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++ -&gt; Fundamentos de Programación: Guía rápida de creación de listas (III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t="5911" b="7347"/>
          <a:stretch/>
        </p:blipFill>
        <p:spPr bwMode="auto">
          <a:xfrm>
            <a:off x="2258405" y="1930400"/>
            <a:ext cx="4370995" cy="20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2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</p:spPr>
        <p:txBody>
          <a:bodyPr/>
          <a:lstStyle/>
          <a:p>
            <a:r>
              <a:rPr lang="es-CR" b="1" dirty="0">
                <a:solidFill>
                  <a:schemeClr val="tx1"/>
                </a:solidFill>
              </a:rPr>
              <a:t>Funcionamiento de </a:t>
            </a:r>
            <a:r>
              <a:rPr lang="es-CR" b="1" dirty="0" err="1">
                <a:solidFill>
                  <a:schemeClr val="tx1"/>
                </a:solidFill>
              </a:rPr>
              <a:t>push</a:t>
            </a:r>
            <a:r>
              <a:rPr lang="es-CR" b="1" dirty="0">
                <a:solidFill>
                  <a:schemeClr val="tx1"/>
                </a:solidFill>
              </a:rPr>
              <a:t> y pop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343951"/>
            <a:ext cx="7615237" cy="52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 con pilas.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Crear un proyecto nuevo.</a:t>
            </a:r>
          </a:p>
          <a:p>
            <a:r>
              <a:rPr lang="es-MX" dirty="0"/>
              <a:t>Incluir la biblioteca de pila “</a:t>
            </a:r>
            <a:r>
              <a:rPr lang="es-MX" dirty="0" err="1"/>
              <a:t>stack</a:t>
            </a:r>
            <a:r>
              <a:rPr lang="es-MX" dirty="0"/>
              <a:t>”</a:t>
            </a:r>
          </a:p>
          <a:p>
            <a:r>
              <a:rPr lang="es-MX" dirty="0"/>
              <a:t>Declarar una pila de números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Insertar varios elementos en la pila.</a:t>
            </a:r>
          </a:p>
          <a:p>
            <a:r>
              <a:rPr lang="es-MX" dirty="0"/>
              <a:t>Imprima el valor que esta en el tope.</a:t>
            </a:r>
          </a:p>
          <a:p>
            <a:r>
              <a:rPr lang="es-MX" dirty="0"/>
              <a:t>Imprima la cantidad de elementos en la pila.</a:t>
            </a:r>
          </a:p>
          <a:p>
            <a:r>
              <a:rPr lang="es-MX" dirty="0"/>
              <a:t>Borre un elemento, y vuelva a imprimir el tope de la pila.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69" y="3481578"/>
            <a:ext cx="57245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7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R" dirty="0"/>
              <a:t>	</a:t>
            </a:r>
            <a:r>
              <a:rPr lang="es-CR" dirty="0" err="1"/>
              <a:t>stack</a:t>
            </a:r>
            <a:r>
              <a:rPr lang="es-CR" dirty="0"/>
              <a:t> &lt;</a:t>
            </a:r>
            <a:r>
              <a:rPr lang="es-CR" dirty="0" err="1"/>
              <a:t>int</a:t>
            </a:r>
            <a:r>
              <a:rPr lang="es-CR" dirty="0"/>
              <a:t>&gt; pila1;</a:t>
            </a:r>
          </a:p>
          <a:p>
            <a:pPr marL="0" indent="0">
              <a:buNone/>
            </a:pPr>
            <a:r>
              <a:rPr lang="es-CR" dirty="0"/>
              <a:t>	pila1.push(2);</a:t>
            </a:r>
          </a:p>
          <a:p>
            <a:pPr marL="0" indent="0">
              <a:buNone/>
            </a:pPr>
            <a:r>
              <a:rPr lang="es-CR" dirty="0"/>
              <a:t>	pila1.push(3);</a:t>
            </a:r>
          </a:p>
          <a:p>
            <a:pPr marL="0" indent="0">
              <a:buNone/>
            </a:pPr>
            <a:r>
              <a:rPr lang="es-CR" dirty="0"/>
              <a:t>	pila1.push(4);</a:t>
            </a:r>
          </a:p>
          <a:p>
            <a:pPr marL="0" indent="0">
              <a:buNone/>
            </a:pPr>
            <a:r>
              <a:rPr lang="es-CR" dirty="0"/>
              <a:t>	pila1.push(5);</a:t>
            </a:r>
          </a:p>
          <a:p>
            <a:pPr marL="0" indent="0">
              <a:buNone/>
            </a:pPr>
            <a:r>
              <a:rPr lang="es-CR" dirty="0"/>
              <a:t>	pila1.push(100);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err="1"/>
              <a:t>cout</a:t>
            </a:r>
            <a:r>
              <a:rPr lang="es-CR" dirty="0"/>
              <a:t>&lt;&lt;"Cantidad: "&lt;&lt;pila1.size();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err="1"/>
              <a:t>cout</a:t>
            </a:r>
            <a:r>
              <a:rPr lang="es-CR" dirty="0"/>
              <a:t>&lt;&lt;"Dato en el tope es: "&lt;&lt;pila1.top();</a:t>
            </a:r>
          </a:p>
          <a:p>
            <a:pPr marL="0" indent="0">
              <a:buNone/>
            </a:pPr>
            <a:r>
              <a:rPr lang="es-CR" dirty="0"/>
              <a:t>	pila1.pop();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err="1"/>
              <a:t>cout</a:t>
            </a:r>
            <a:r>
              <a:rPr lang="es-CR" dirty="0"/>
              <a:t>&lt;&lt;"Cantidad: "&lt;&lt;pila1.size();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err="1"/>
              <a:t>cout</a:t>
            </a:r>
            <a:r>
              <a:rPr lang="es-CR" dirty="0"/>
              <a:t>&lt;&lt;"Dato en el tope es: "&lt;&lt;pila1.top();</a:t>
            </a:r>
          </a:p>
        </p:txBody>
      </p:sp>
    </p:spTree>
    <p:extLst>
      <p:ext uri="{BB962C8B-B14F-4D97-AF65-F5344CB8AC3E}">
        <p14:creationId xmlns:p14="http://schemas.microsoft.com/office/powerpoint/2010/main" val="274095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 Ejercicio con pilas.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36333"/>
            <a:ext cx="8596668" cy="3880773"/>
          </a:xfrm>
        </p:spPr>
        <p:txBody>
          <a:bodyPr/>
          <a:lstStyle/>
          <a:p>
            <a:r>
              <a:rPr lang="es-MX" dirty="0"/>
              <a:t>Haga un proyecto nuevo utilizando pilas.</a:t>
            </a:r>
          </a:p>
          <a:p>
            <a:pPr algn="just"/>
            <a:r>
              <a:rPr lang="es-MX" dirty="0"/>
              <a:t>El programa debe leer una expresión en prefijo y dar el resultado, si la expresión es válida. Suponga que los números son de una sola cifra.</a:t>
            </a:r>
          </a:p>
          <a:p>
            <a:pPr algn="just"/>
            <a:r>
              <a:rPr lang="es-CR" dirty="0"/>
              <a:t>Utilice en una pila de </a:t>
            </a:r>
            <a:r>
              <a:rPr lang="es-CR" i="1" dirty="0"/>
              <a:t>&lt;</a:t>
            </a:r>
            <a:r>
              <a:rPr lang="es-CR" i="1" dirty="0" err="1"/>
              <a:t>int</a:t>
            </a:r>
            <a:r>
              <a:rPr lang="es-CR" i="1" dirty="0"/>
              <a:t>&gt;</a:t>
            </a:r>
            <a:r>
              <a:rPr lang="es-CR" dirty="0"/>
              <a:t> para el cálculo.</a:t>
            </a:r>
            <a:endParaRPr lang="es-MX" dirty="0"/>
          </a:p>
          <a:p>
            <a:r>
              <a:rPr lang="es-MX" dirty="0"/>
              <a:t>Ejemplo: 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Exp</a:t>
            </a:r>
            <a:r>
              <a:rPr lang="es-MX" dirty="0"/>
              <a:t> = “ + 3 5 ” el resultado es 8.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85" y="3562514"/>
            <a:ext cx="7096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8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800" b="1" dirty="0"/>
              <a:t>Cola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48525"/>
            <a:ext cx="6573858" cy="3880773"/>
          </a:xfrm>
        </p:spPr>
        <p:txBody>
          <a:bodyPr/>
          <a:lstStyle/>
          <a:p>
            <a:r>
              <a:rPr lang="es-CR" sz="2400" dirty="0"/>
              <a:t>Estructura lineal, con un comportamiento restringido su encapsulamiento es FIFO (primero en entrar -primero en salir.</a:t>
            </a:r>
            <a:br>
              <a:rPr lang="es-CR" dirty="0"/>
            </a:br>
            <a:endParaRPr lang="es-CR" dirty="0"/>
          </a:p>
          <a:p>
            <a:r>
              <a:rPr lang="es-CR" sz="2400" dirty="0"/>
              <a:t>La cola tiene dos extremos uno para insertar y otra para sacar de la cola.</a:t>
            </a:r>
          </a:p>
          <a:p>
            <a:endParaRPr lang="es-CR" dirty="0"/>
          </a:p>
        </p:txBody>
      </p:sp>
      <p:pic>
        <p:nvPicPr>
          <p:cNvPr id="4" name="Imagen 3" descr="http://2.bp.blogspot.com/-Kk0iPqhrV_c/TqjqC1o8mEI/AAAAAAAAACc/1Q3hqn3bIyo/s1600/cola_de_dat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62" y="1648525"/>
            <a:ext cx="3611880" cy="3223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522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10365</TotalTime>
  <Words>613</Words>
  <Application>Microsoft Office PowerPoint</Application>
  <PresentationFormat>Panorámica</PresentationFormat>
  <Paragraphs>78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</vt:lpstr>
      <vt:lpstr>Análisis y diseño de algoritmos</vt:lpstr>
      <vt:lpstr>Estructura pila y cola</vt:lpstr>
      <vt:lpstr>Pila</vt:lpstr>
      <vt:lpstr>#include &lt;stack&gt; </vt:lpstr>
      <vt:lpstr>Funcionamiento de push y pop</vt:lpstr>
      <vt:lpstr>Práctica con pilas.</vt:lpstr>
      <vt:lpstr>Ejemplo</vt:lpstr>
      <vt:lpstr>Práctica Ejercicio con pilas.</vt:lpstr>
      <vt:lpstr>Cola</vt:lpstr>
      <vt:lpstr>Ejemplos de colas</vt:lpstr>
      <vt:lpstr>La clase queue</vt:lpstr>
      <vt:lpstr>Ejemplo </vt:lpstr>
      <vt:lpstr>Comparativa del comportamiento</vt:lpstr>
      <vt:lpstr>Práctica</vt:lpstr>
      <vt:lpstr>Práctica - Ejercicio COLAS max, min, tiempo promedio de espera.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pila y estructura cola</dc:title>
  <dc:creator>Ana Lorena Valerio Solís</dc:creator>
  <cp:lastModifiedBy>Ana Lorena Valerio Solís</cp:lastModifiedBy>
  <cp:revision>38</cp:revision>
  <dcterms:created xsi:type="dcterms:W3CDTF">2016-03-16T14:26:13Z</dcterms:created>
  <dcterms:modified xsi:type="dcterms:W3CDTF">2022-03-15T20:56:39Z</dcterms:modified>
</cp:coreProperties>
</file>