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notesMasterIdLst>
    <p:notesMasterId r:id="rId35"/>
  </p:notesMasterIdLst>
  <p:sldIdLst>
    <p:sldId id="256" r:id="rId2"/>
    <p:sldId id="277" r:id="rId3"/>
    <p:sldId id="278" r:id="rId4"/>
    <p:sldId id="279" r:id="rId5"/>
    <p:sldId id="280" r:id="rId6"/>
    <p:sldId id="284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70" r:id="rId16"/>
    <p:sldId id="290" r:id="rId17"/>
    <p:sldId id="291" r:id="rId18"/>
    <p:sldId id="292" r:id="rId19"/>
    <p:sldId id="296" r:id="rId20"/>
    <p:sldId id="262" r:id="rId21"/>
    <p:sldId id="275" r:id="rId22"/>
    <p:sldId id="293" r:id="rId23"/>
    <p:sldId id="295" r:id="rId24"/>
    <p:sldId id="305" r:id="rId25"/>
    <p:sldId id="297" r:id="rId26"/>
    <p:sldId id="298" r:id="rId27"/>
    <p:sldId id="299" r:id="rId28"/>
    <p:sldId id="300" r:id="rId29"/>
    <p:sldId id="301" r:id="rId30"/>
    <p:sldId id="294" r:id="rId31"/>
    <p:sldId id="303" r:id="rId32"/>
    <p:sldId id="306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C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87281" autoAdjust="0"/>
  </p:normalViewPr>
  <p:slideViewPr>
    <p:cSldViewPr snapToGrid="0">
      <p:cViewPr varScale="1">
        <p:scale>
          <a:sx n="63" d="100"/>
          <a:sy n="63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B321-B424-48AC-B93F-7B8F7BEE03E3}" type="datetimeFigureOut">
              <a:rPr lang="es-CR" smtClean="0"/>
              <a:t>22/2/2022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3D4ED-4813-41E9-B488-D5A7781836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14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13AA-FC33-4070-9E76-4F42DF459DA1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83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13AA-FC33-4070-9E76-4F42DF459DA1}" type="slidenum">
              <a:rPr lang="es-CR" smtClean="0"/>
              <a:t>17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17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13AA-FC33-4070-9E76-4F42DF459DA1}" type="slidenum">
              <a:rPr lang="es-CR" smtClean="0"/>
              <a:t>18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2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</a:t>
            </a:r>
            <a:r>
              <a:rPr lang="es-MX" baseline="0" dirty="0"/>
              <a:t> usar </a:t>
            </a:r>
            <a:r>
              <a:rPr lang="es-MX" baseline="0" dirty="0" err="1"/>
              <a:t>Strings</a:t>
            </a:r>
            <a:r>
              <a:rPr lang="es-MX" baseline="0" dirty="0"/>
              <a:t> se debe poner la librería #</a:t>
            </a:r>
            <a:r>
              <a:rPr lang="es-MX" baseline="0" dirty="0" err="1"/>
              <a:t>include</a:t>
            </a:r>
            <a:r>
              <a:rPr lang="es-MX" baseline="0" dirty="0"/>
              <a:t> &lt;</a:t>
            </a:r>
            <a:r>
              <a:rPr lang="es-MX" baseline="0" dirty="0" err="1"/>
              <a:t>string</a:t>
            </a:r>
            <a:r>
              <a:rPr lang="es-MX" baseline="0" dirty="0"/>
              <a:t>&gt;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3D4ED-4813-41E9-B488-D5A778183680}" type="slidenum">
              <a:rPr lang="es-CR" smtClean="0"/>
              <a:t>20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80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3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57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4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5631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2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1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8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5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4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4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65" y="4023472"/>
            <a:ext cx="7653641" cy="1646302"/>
          </a:xfrm>
        </p:spPr>
        <p:txBody>
          <a:bodyPr/>
          <a:lstStyle/>
          <a:p>
            <a:pPr algn="ctr"/>
            <a:r>
              <a:rPr lang="es-CR" sz="7200" dirty="0">
                <a:solidFill>
                  <a:schemeClr val="tx1"/>
                </a:solidFill>
              </a:rPr>
              <a:t>Análisis y Diseño de algoritmos</a:t>
            </a:r>
            <a:br>
              <a:rPr lang="es-CR" sz="7200" dirty="0">
                <a:solidFill>
                  <a:schemeClr val="tx1"/>
                </a:solidFill>
              </a:rPr>
            </a:br>
            <a:br>
              <a:rPr lang="es-CR" sz="8800" dirty="0"/>
            </a:br>
            <a:r>
              <a:rPr lang="es-CR" sz="8800" dirty="0"/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96996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Lista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Definir la clase Nodo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ES_tradnl" dirty="0"/>
          </a:p>
          <a:p>
            <a:r>
              <a:rPr lang="es-ES_tradnl" dirty="0"/>
              <a:t>Al crear una lista, se crea el nodo cabecera.</a:t>
            </a:r>
          </a:p>
          <a:p>
            <a:r>
              <a:rPr lang="es-ES_tradnl" dirty="0"/>
              <a:t>El nodo cabecera tiene como dato </a:t>
            </a:r>
            <a:r>
              <a:rPr lang="es-ES_tradnl" dirty="0" err="1"/>
              <a:t>null</a:t>
            </a:r>
            <a:r>
              <a:rPr lang="es-ES_tradnl" dirty="0"/>
              <a:t> o con el valor que se recibe por parámetro y como siguiente </a:t>
            </a:r>
            <a:r>
              <a:rPr lang="es-ES_tradnl" dirty="0" err="1"/>
              <a:t>null</a:t>
            </a:r>
            <a:r>
              <a:rPr lang="es-ES_tradnl" dirty="0"/>
              <a:t>.</a:t>
            </a:r>
            <a:endParaRPr lang="es-ES" dirty="0"/>
          </a:p>
          <a:p>
            <a:endParaRPr lang="es-CR" dirty="0"/>
          </a:p>
        </p:txBody>
      </p:sp>
      <p:grpSp>
        <p:nvGrpSpPr>
          <p:cNvPr id="4" name="3 Grupo"/>
          <p:cNvGrpSpPr/>
          <p:nvPr/>
        </p:nvGrpSpPr>
        <p:grpSpPr>
          <a:xfrm>
            <a:off x="1043608" y="2780928"/>
            <a:ext cx="1296144" cy="648072"/>
            <a:chOff x="6300192" y="5877272"/>
            <a:chExt cx="1296144" cy="648072"/>
          </a:xfrm>
        </p:grpSpPr>
        <p:sp>
          <p:nvSpPr>
            <p:cNvPr id="12" name="11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13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5" name="14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16" name="15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18" name="17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18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16 Conector curvado"/>
              <p:cNvCxnSpPr>
                <a:stCxn id="14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12191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3941" y="1767208"/>
            <a:ext cx="6347714" cy="3880773"/>
          </a:xfrm>
        </p:spPr>
        <p:txBody>
          <a:bodyPr/>
          <a:lstStyle/>
          <a:p>
            <a:r>
              <a:rPr lang="es-CR" dirty="0"/>
              <a:t>Insertar nodo al inicio, considerando que la lista está vacía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ES_tradnl" dirty="0"/>
              <a:t>Se crea un nuevo nodo con el dato que se desee colocar y con siguiente </a:t>
            </a:r>
            <a:r>
              <a:rPr lang="es-ES_tradnl" dirty="0" err="1"/>
              <a:t>null</a:t>
            </a:r>
            <a:endParaRPr lang="es-ES_tradnl" dirty="0"/>
          </a:p>
          <a:p>
            <a:endParaRPr lang="es-CR" dirty="0"/>
          </a:p>
        </p:txBody>
      </p:sp>
      <p:grpSp>
        <p:nvGrpSpPr>
          <p:cNvPr id="4" name="3 Grupo"/>
          <p:cNvGrpSpPr/>
          <p:nvPr/>
        </p:nvGrpSpPr>
        <p:grpSpPr>
          <a:xfrm>
            <a:off x="1043608" y="2575297"/>
            <a:ext cx="1296144" cy="648072"/>
            <a:chOff x="6300192" y="5877272"/>
            <a:chExt cx="1296144" cy="648072"/>
          </a:xfrm>
        </p:grpSpPr>
        <p:sp>
          <p:nvSpPr>
            <p:cNvPr id="5" name="4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6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9 Conector curvado"/>
              <p:cNvCxnSpPr>
                <a:stCxn id="7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358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CR" dirty="0"/>
              <a:t>Insertar nodo al inicio, considerando que la lista no está vacía</a:t>
            </a:r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Se crea un nuevo nodo con el dato que se desee colocar y en su campo siguiente se establece como el nodo cabecera </a:t>
            </a:r>
          </a:p>
          <a:p>
            <a:pPr algn="just"/>
            <a:r>
              <a:rPr lang="es-ES_tradnl" dirty="0"/>
              <a:t>Al nodo cabecera se le asigna como siguiente el nodo que estamos insertando</a:t>
            </a:r>
            <a:endParaRPr lang="es-ES" dirty="0"/>
          </a:p>
          <a:p>
            <a:pPr algn="just"/>
            <a:endParaRPr lang="es-CR" dirty="0"/>
          </a:p>
        </p:txBody>
      </p:sp>
      <p:grpSp>
        <p:nvGrpSpPr>
          <p:cNvPr id="4" name="3 Grupo"/>
          <p:cNvGrpSpPr/>
          <p:nvPr/>
        </p:nvGrpSpPr>
        <p:grpSpPr>
          <a:xfrm>
            <a:off x="1043608" y="2708920"/>
            <a:ext cx="1296144" cy="648072"/>
            <a:chOff x="6300192" y="5877272"/>
            <a:chExt cx="1296144" cy="648072"/>
          </a:xfrm>
        </p:grpSpPr>
        <p:sp>
          <p:nvSpPr>
            <p:cNvPr id="5" name="4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6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8" name="7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11" name="10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11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9 Conector curvado"/>
              <p:cNvCxnSpPr>
                <a:stCxn id="7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24 Grupo"/>
          <p:cNvGrpSpPr/>
          <p:nvPr/>
        </p:nvGrpSpPr>
        <p:grpSpPr>
          <a:xfrm>
            <a:off x="1043608" y="3717032"/>
            <a:ext cx="2880320" cy="648072"/>
            <a:chOff x="4716016" y="5877272"/>
            <a:chExt cx="2880320" cy="648072"/>
          </a:xfrm>
        </p:grpSpPr>
        <p:sp>
          <p:nvSpPr>
            <p:cNvPr id="13" name="12 Rectángulo"/>
            <p:cNvSpPr/>
            <p:nvPr/>
          </p:nvSpPr>
          <p:spPr>
            <a:xfrm>
              <a:off x="4716016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5364088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14 Elipse"/>
            <p:cNvSpPr/>
            <p:nvPr/>
          </p:nvSpPr>
          <p:spPr>
            <a:xfrm>
              <a:off x="5436096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8" name="17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9" name="18 Conector recto de flecha"/>
            <p:cNvCxnSpPr>
              <a:stCxn id="15" idx="6"/>
              <a:endCxn id="16" idx="1"/>
            </p:cNvCxnSpPr>
            <p:nvPr/>
          </p:nvCxnSpPr>
          <p:spPr>
            <a:xfrm flipV="1">
              <a:off x="5544096" y="6093296"/>
              <a:ext cx="756096" cy="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19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21" name="20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23" name="22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23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21 Conector curvado"/>
              <p:cNvCxnSpPr>
                <a:stCxn id="18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358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Eliminar nodo al inicio</a:t>
            </a:r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CR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Al nodo cabecera se le asigna como siguiente, el siguiente del primer nodo</a:t>
            </a:r>
            <a:endParaRPr lang="es-ES" dirty="0"/>
          </a:p>
          <a:p>
            <a:pPr algn="just"/>
            <a:endParaRPr lang="es-CR" dirty="0"/>
          </a:p>
        </p:txBody>
      </p:sp>
      <p:grpSp>
        <p:nvGrpSpPr>
          <p:cNvPr id="4" name="3 Grupo"/>
          <p:cNvGrpSpPr/>
          <p:nvPr/>
        </p:nvGrpSpPr>
        <p:grpSpPr>
          <a:xfrm>
            <a:off x="1043608" y="2708920"/>
            <a:ext cx="2880320" cy="648072"/>
            <a:chOff x="4716016" y="5877272"/>
            <a:chExt cx="2880320" cy="648072"/>
          </a:xfrm>
        </p:grpSpPr>
        <p:sp>
          <p:nvSpPr>
            <p:cNvPr id="5" name="4 Rectángulo"/>
            <p:cNvSpPr/>
            <p:nvPr/>
          </p:nvSpPr>
          <p:spPr>
            <a:xfrm>
              <a:off x="4716016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5364088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6 Elipse"/>
            <p:cNvSpPr/>
            <p:nvPr/>
          </p:nvSpPr>
          <p:spPr>
            <a:xfrm>
              <a:off x="5436096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9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1" name="10 Conector recto de flecha"/>
            <p:cNvCxnSpPr>
              <a:stCxn id="7" idx="6"/>
              <a:endCxn id="8" idx="1"/>
            </p:cNvCxnSpPr>
            <p:nvPr/>
          </p:nvCxnSpPr>
          <p:spPr>
            <a:xfrm flipV="1">
              <a:off x="5544096" y="6093296"/>
              <a:ext cx="756096" cy="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11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13" name="12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15" name="14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15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13 Conector curvado"/>
              <p:cNvCxnSpPr>
                <a:stCxn id="10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16 Grupo"/>
          <p:cNvGrpSpPr/>
          <p:nvPr/>
        </p:nvGrpSpPr>
        <p:grpSpPr>
          <a:xfrm>
            <a:off x="1043608" y="3573016"/>
            <a:ext cx="1296144" cy="648072"/>
            <a:chOff x="6300192" y="5877272"/>
            <a:chExt cx="1296144" cy="648072"/>
          </a:xfrm>
        </p:grpSpPr>
        <p:sp>
          <p:nvSpPr>
            <p:cNvPr id="18" name="17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0" name="19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22" name="21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24" name="23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24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22 Conector curvado"/>
              <p:cNvCxnSpPr>
                <a:stCxn id="20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288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4711" y="1736035"/>
            <a:ext cx="8154322" cy="4929808"/>
          </a:xfrm>
        </p:spPr>
        <p:txBody>
          <a:bodyPr/>
          <a:lstStyle/>
          <a:p>
            <a:pPr algn="just"/>
            <a:r>
              <a:rPr lang="es-ES_tradnl" dirty="0"/>
              <a:t>Está una lista vacía?</a:t>
            </a:r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Cuando la lista está vacía el campo siguiente de la cabecera (primer nodo de la lista) apunta a NULL</a:t>
            </a:r>
            <a:endParaRPr lang="es-ES" dirty="0"/>
          </a:p>
          <a:p>
            <a:pPr algn="just"/>
            <a:endParaRPr lang="es-C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067644" y="2780928"/>
            <a:ext cx="1296144" cy="648072"/>
            <a:chOff x="6300192" y="5877272"/>
            <a:chExt cx="1296144" cy="648072"/>
          </a:xfrm>
        </p:grpSpPr>
        <p:sp>
          <p:nvSpPr>
            <p:cNvPr id="13" name="12 Rectángulo"/>
            <p:cNvSpPr/>
            <p:nvPr/>
          </p:nvSpPr>
          <p:spPr>
            <a:xfrm>
              <a:off x="6300192" y="587727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6948264" y="5877272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14 Elipse"/>
            <p:cNvSpPr/>
            <p:nvPr/>
          </p:nvSpPr>
          <p:spPr>
            <a:xfrm>
              <a:off x="7020272" y="6047576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6" name="15 Grupo"/>
            <p:cNvGrpSpPr/>
            <p:nvPr/>
          </p:nvGrpSpPr>
          <p:grpSpPr>
            <a:xfrm>
              <a:off x="7128272" y="6101576"/>
              <a:ext cx="468064" cy="423768"/>
              <a:chOff x="6408192" y="6029568"/>
              <a:chExt cx="468064" cy="423768"/>
            </a:xfrm>
          </p:grpSpPr>
          <p:grpSp>
            <p:nvGrpSpPr>
              <p:cNvPr id="17" name="16 Grupo"/>
              <p:cNvGrpSpPr/>
              <p:nvPr/>
            </p:nvGrpSpPr>
            <p:grpSpPr>
              <a:xfrm>
                <a:off x="6588224" y="6381328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19" name="18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19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17 Conector curvado"/>
              <p:cNvCxnSpPr>
                <a:stCxn id="15" idx="6"/>
              </p:cNvCxnSpPr>
              <p:nvPr/>
            </p:nvCxnSpPr>
            <p:spPr>
              <a:xfrm>
                <a:off x="6408192" y="6029568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36120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Recorridos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2648" y="1392072"/>
            <a:ext cx="6954116" cy="5131558"/>
          </a:xfrm>
        </p:spPr>
        <p:txBody>
          <a:bodyPr>
            <a:noAutofit/>
          </a:bodyPr>
          <a:lstStyle/>
          <a:p>
            <a:pPr algn="just"/>
            <a:r>
              <a:rPr lang="es-CR" sz="2000" dirty="0"/>
              <a:t>Para acceder a un elemento, la lista es recorrida comenzando por </a:t>
            </a:r>
            <a:r>
              <a:rPr lang="es-CR" sz="2000" b="1" dirty="0"/>
              <a:t>el inicio, </a:t>
            </a:r>
            <a:r>
              <a:rPr lang="es-CR" sz="2000" dirty="0"/>
              <a:t>el puntero </a:t>
            </a:r>
            <a:r>
              <a:rPr lang="es-CR" sz="2000" b="1" dirty="0"/>
              <a:t>siguiente</a:t>
            </a:r>
            <a:r>
              <a:rPr lang="es-CR" sz="2000" dirty="0"/>
              <a:t> permite el desplazamiento hacia el próximo elemento. </a:t>
            </a:r>
          </a:p>
          <a:p>
            <a:pPr algn="just"/>
            <a:r>
              <a:rPr lang="es-CR" sz="2000" dirty="0"/>
              <a:t>El </a:t>
            </a:r>
            <a:r>
              <a:rPr lang="es-CR" sz="2000" b="1" dirty="0"/>
              <a:t>desplazamiento se hace en una sola dirección</a:t>
            </a:r>
            <a:r>
              <a:rPr lang="es-CR" sz="2000" dirty="0"/>
              <a:t>, del primer al último elemento. Para desplazarse en las dos direcciones (hacia delante y hacia atrás) se debe utilizar las [listas doblemente enlazadas, que veremos más adelante].</a:t>
            </a:r>
          </a:p>
          <a:p>
            <a:pPr algn="just"/>
            <a:r>
              <a:rPr lang="es-CR" sz="2000" dirty="0"/>
              <a:t>El puntero </a:t>
            </a:r>
            <a:r>
              <a:rPr lang="es-CR" sz="2000" b="1" dirty="0"/>
              <a:t>inicio</a:t>
            </a:r>
            <a:r>
              <a:rPr lang="es-CR" sz="2000" dirty="0"/>
              <a:t> </a:t>
            </a:r>
            <a:r>
              <a:rPr lang="es-CR" sz="2000" b="1" dirty="0"/>
              <a:t>o primero </a:t>
            </a:r>
            <a:r>
              <a:rPr lang="es-CR" sz="2000" dirty="0"/>
              <a:t>contendrá la dirección del primer elemento de la lista. Este variable debe ser global y no debe perderse o desplazarse por la lista perdiendo la referencia al primer elemento, porque se perderá información de la lista.</a:t>
            </a:r>
          </a:p>
        </p:txBody>
      </p:sp>
    </p:spTree>
    <p:extLst>
      <p:ext uri="{BB962C8B-B14F-4D97-AF65-F5344CB8AC3E}">
        <p14:creationId xmlns:p14="http://schemas.microsoft.com/office/powerpoint/2010/main" val="88707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circular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2135" y="1736035"/>
            <a:ext cx="7792852" cy="4929808"/>
          </a:xfrm>
        </p:spPr>
        <p:txBody>
          <a:bodyPr>
            <a:normAutofit/>
          </a:bodyPr>
          <a:lstStyle/>
          <a:p>
            <a:pPr algn="just"/>
            <a:r>
              <a:rPr lang="es-CR" sz="2400" dirty="0"/>
              <a:t>Lista enlazada en la que la referencia siguiente del último nodo apunta al primero.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39752" y="3212976"/>
            <a:ext cx="93610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700" dirty="0" err="1">
                <a:solidFill>
                  <a:schemeClr val="tx1"/>
                </a:solidFill>
              </a:rPr>
              <a:t>Brayan</a:t>
            </a:r>
            <a:endParaRPr lang="es-CR" sz="17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75856" y="3212976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5 Elipse"/>
          <p:cNvSpPr/>
          <p:nvPr/>
        </p:nvSpPr>
        <p:spPr>
          <a:xfrm>
            <a:off x="3347864" y="3383280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7" name="6 Conector recto de flecha"/>
          <p:cNvCxnSpPr>
            <a:stCxn id="6" idx="6"/>
          </p:cNvCxnSpPr>
          <p:nvPr/>
        </p:nvCxnSpPr>
        <p:spPr>
          <a:xfrm flipV="1">
            <a:off x="3455864" y="3429000"/>
            <a:ext cx="468064" cy="8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3923928" y="3212976"/>
            <a:ext cx="93610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700" dirty="0">
                <a:solidFill>
                  <a:schemeClr val="tx1"/>
                </a:solidFill>
              </a:rPr>
              <a:t>Edgar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860032" y="3212976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Elipse"/>
          <p:cNvSpPr/>
          <p:nvPr/>
        </p:nvSpPr>
        <p:spPr>
          <a:xfrm>
            <a:off x="4932040" y="3383280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11 Rectángulo"/>
          <p:cNvSpPr/>
          <p:nvPr/>
        </p:nvSpPr>
        <p:spPr>
          <a:xfrm>
            <a:off x="5508104" y="3212976"/>
            <a:ext cx="93610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700" dirty="0">
                <a:solidFill>
                  <a:schemeClr val="tx1"/>
                </a:solidFill>
              </a:rPr>
              <a:t>Marlen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444208" y="3212976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13 Elipse"/>
          <p:cNvSpPr/>
          <p:nvPr/>
        </p:nvSpPr>
        <p:spPr>
          <a:xfrm>
            <a:off x="6516216" y="3383280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5" name="14 Conector recto de flecha"/>
          <p:cNvCxnSpPr>
            <a:stCxn id="11" idx="6"/>
            <a:endCxn id="12" idx="1"/>
          </p:cNvCxnSpPr>
          <p:nvPr/>
        </p:nvCxnSpPr>
        <p:spPr>
          <a:xfrm flipV="1">
            <a:off x="5040040" y="3429000"/>
            <a:ext cx="468064" cy="8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14" idx="6"/>
            <a:endCxn id="4" idx="1"/>
          </p:cNvCxnSpPr>
          <p:nvPr/>
        </p:nvCxnSpPr>
        <p:spPr>
          <a:xfrm flipH="1" flipV="1">
            <a:off x="2339752" y="3429000"/>
            <a:ext cx="4284464" cy="8280"/>
          </a:xfrm>
          <a:prstGeom prst="curvedConnector5">
            <a:avLst>
              <a:gd name="adj1" fmla="val -5336"/>
              <a:gd name="adj2" fmla="val -6263841"/>
              <a:gd name="adj3" fmla="val 1053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765810" y="2720340"/>
            <a:ext cx="1383030" cy="49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48690" y="28575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192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doblemente enlazada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8487" y="1736035"/>
            <a:ext cx="7792852" cy="4929808"/>
          </a:xfrm>
        </p:spPr>
        <p:txBody>
          <a:bodyPr/>
          <a:lstStyle/>
          <a:p>
            <a:pPr algn="just"/>
            <a:r>
              <a:rPr lang="es-CR" dirty="0"/>
              <a:t>Cada nodo contiene dos enlaces, uno a su nodo predecesor y el otro a su nodo sucesor. La lista es eficiente tanto en recorrido directo (adelante) como en recorrido inverso (atrás).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39752" y="4221088"/>
            <a:ext cx="102610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700" dirty="0" err="1">
                <a:solidFill>
                  <a:schemeClr val="tx1"/>
                </a:solidFill>
              </a:rPr>
              <a:t>Brayan</a:t>
            </a:r>
            <a:endParaRPr lang="es-CR" sz="1700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365860" y="4221088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5 Elipse"/>
          <p:cNvSpPr/>
          <p:nvPr/>
        </p:nvSpPr>
        <p:spPr>
          <a:xfrm>
            <a:off x="3437868" y="4509128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7" name="6 Conector recto de flecha"/>
          <p:cNvCxnSpPr>
            <a:stCxn id="6" idx="6"/>
          </p:cNvCxnSpPr>
          <p:nvPr/>
        </p:nvCxnSpPr>
        <p:spPr>
          <a:xfrm>
            <a:off x="3509868" y="4545128"/>
            <a:ext cx="504064" cy="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4283976" y="4221088"/>
            <a:ext cx="93610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700" dirty="0">
                <a:solidFill>
                  <a:schemeClr val="tx1"/>
                </a:solidFill>
              </a:rPr>
              <a:t>Edgar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220080" y="4221088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"/>
          <p:cNvSpPr/>
          <p:nvPr/>
        </p:nvSpPr>
        <p:spPr>
          <a:xfrm>
            <a:off x="6156176" y="4221088"/>
            <a:ext cx="93610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700" dirty="0">
                <a:solidFill>
                  <a:schemeClr val="tx1"/>
                </a:solidFill>
              </a:rPr>
              <a:t>Marlen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092280" y="4221088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17 Rectángulo"/>
          <p:cNvSpPr/>
          <p:nvPr/>
        </p:nvSpPr>
        <p:spPr>
          <a:xfrm>
            <a:off x="2051720" y="4221088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18 Rectángulo"/>
          <p:cNvSpPr/>
          <p:nvPr/>
        </p:nvSpPr>
        <p:spPr>
          <a:xfrm>
            <a:off x="3995944" y="4221088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19 Rectángulo"/>
          <p:cNvSpPr/>
          <p:nvPr/>
        </p:nvSpPr>
        <p:spPr>
          <a:xfrm>
            <a:off x="5868144" y="4221088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20 Elipse"/>
          <p:cNvSpPr/>
          <p:nvPr/>
        </p:nvSpPr>
        <p:spPr>
          <a:xfrm>
            <a:off x="4139960" y="429309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635896" y="4329096"/>
            <a:ext cx="504064" cy="9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5292080" y="4262580"/>
            <a:ext cx="774092" cy="288032"/>
            <a:chOff x="3590268" y="4445496"/>
            <a:chExt cx="774092" cy="288032"/>
          </a:xfrm>
        </p:grpSpPr>
        <p:sp>
          <p:nvSpPr>
            <p:cNvPr id="23" name="22 Elipse"/>
            <p:cNvSpPr/>
            <p:nvPr/>
          </p:nvSpPr>
          <p:spPr>
            <a:xfrm>
              <a:off x="3590268" y="466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4" name="23 Conector recto de flecha"/>
            <p:cNvCxnSpPr>
              <a:stCxn id="23" idx="6"/>
            </p:cNvCxnSpPr>
            <p:nvPr/>
          </p:nvCxnSpPr>
          <p:spPr>
            <a:xfrm>
              <a:off x="3662268" y="4697528"/>
              <a:ext cx="504064" cy="9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Elipse"/>
            <p:cNvSpPr/>
            <p:nvPr/>
          </p:nvSpPr>
          <p:spPr>
            <a:xfrm>
              <a:off x="4292360" y="444549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3788296" y="4481496"/>
              <a:ext cx="504064" cy="9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50 Grupo"/>
          <p:cNvGrpSpPr/>
          <p:nvPr/>
        </p:nvGrpSpPr>
        <p:grpSpPr>
          <a:xfrm>
            <a:off x="7164288" y="4365112"/>
            <a:ext cx="559534" cy="461612"/>
            <a:chOff x="7164288" y="4365112"/>
            <a:chExt cx="559534" cy="461612"/>
          </a:xfrm>
        </p:grpSpPr>
        <p:grpSp>
          <p:nvGrpSpPr>
            <p:cNvPr id="29" name="28 Grupo"/>
            <p:cNvGrpSpPr/>
            <p:nvPr/>
          </p:nvGrpSpPr>
          <p:grpSpPr>
            <a:xfrm>
              <a:off x="7435790" y="4754716"/>
              <a:ext cx="288032" cy="72008"/>
              <a:chOff x="6804248" y="6453336"/>
              <a:chExt cx="288032" cy="72008"/>
            </a:xfrm>
          </p:grpSpPr>
          <p:cxnSp>
            <p:nvCxnSpPr>
              <p:cNvPr id="31" name="30 Conector recto"/>
              <p:cNvCxnSpPr/>
              <p:nvPr/>
            </p:nvCxnSpPr>
            <p:spPr>
              <a:xfrm>
                <a:off x="6804248" y="6453336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Conector recto"/>
              <p:cNvCxnSpPr/>
              <p:nvPr/>
            </p:nvCxnSpPr>
            <p:spPr>
              <a:xfrm>
                <a:off x="6876272" y="6525344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32 Elipse"/>
            <p:cNvSpPr/>
            <p:nvPr/>
          </p:nvSpPr>
          <p:spPr>
            <a:xfrm>
              <a:off x="7164288" y="436511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5" name="34 Conector angular"/>
            <p:cNvCxnSpPr>
              <a:stCxn id="33" idx="7"/>
            </p:cNvCxnSpPr>
            <p:nvPr/>
          </p:nvCxnSpPr>
          <p:spPr>
            <a:xfrm rot="16200000" flipH="1">
              <a:off x="7213249" y="4388151"/>
              <a:ext cx="379060" cy="354070"/>
            </a:xfrm>
            <a:prstGeom prst="bentConnector3">
              <a:avLst>
                <a:gd name="adj1" fmla="val 23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1613694" y="4365104"/>
            <a:ext cx="654050" cy="504056"/>
            <a:chOff x="1613694" y="4365104"/>
            <a:chExt cx="654050" cy="504056"/>
          </a:xfrm>
        </p:grpSpPr>
        <p:grpSp>
          <p:nvGrpSpPr>
            <p:cNvPr id="37" name="36 Grupo"/>
            <p:cNvGrpSpPr/>
            <p:nvPr/>
          </p:nvGrpSpPr>
          <p:grpSpPr>
            <a:xfrm>
              <a:off x="1613694" y="4797152"/>
              <a:ext cx="288032" cy="72008"/>
              <a:chOff x="6804248" y="6453336"/>
              <a:chExt cx="288032" cy="72008"/>
            </a:xfrm>
          </p:grpSpPr>
          <p:cxnSp>
            <p:nvCxnSpPr>
              <p:cNvPr id="38" name="37 Conector recto"/>
              <p:cNvCxnSpPr/>
              <p:nvPr/>
            </p:nvCxnSpPr>
            <p:spPr>
              <a:xfrm>
                <a:off x="6804248" y="6453336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"/>
              <p:cNvCxnSpPr/>
              <p:nvPr/>
            </p:nvCxnSpPr>
            <p:spPr>
              <a:xfrm>
                <a:off x="6876272" y="6525344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39 Elipse"/>
            <p:cNvSpPr/>
            <p:nvPr/>
          </p:nvSpPr>
          <p:spPr>
            <a:xfrm>
              <a:off x="2195744" y="4365104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9" name="48 Conector angular"/>
            <p:cNvCxnSpPr/>
            <p:nvPr/>
          </p:nvCxnSpPr>
          <p:spPr>
            <a:xfrm rot="10800000" flipV="1">
              <a:off x="1757718" y="4408304"/>
              <a:ext cx="438026" cy="3528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ector recto de flecha 33"/>
          <p:cNvCxnSpPr/>
          <p:nvPr/>
        </p:nvCxnSpPr>
        <p:spPr>
          <a:xfrm>
            <a:off x="518696" y="3714596"/>
            <a:ext cx="1383030" cy="49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701576" y="38517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6372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Lista circular doblemente enlazada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400" dirty="0"/>
              <a:t>Tiene las características de las lista doblemente enlazada y lista circular. El último nodo se enlaza o apunta a la cabeza de la lista, todos los nodos enlazan al nodo anterior y al siguiente.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39752" y="4797152"/>
            <a:ext cx="1026108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Brayan</a:t>
            </a:r>
            <a:endParaRPr lang="es-CR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365860" y="47971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5 Elipse"/>
          <p:cNvSpPr/>
          <p:nvPr/>
        </p:nvSpPr>
        <p:spPr>
          <a:xfrm>
            <a:off x="3437868" y="508519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7" name="6 Conector recto de flecha"/>
          <p:cNvCxnSpPr>
            <a:stCxn id="6" idx="6"/>
          </p:cNvCxnSpPr>
          <p:nvPr/>
        </p:nvCxnSpPr>
        <p:spPr>
          <a:xfrm>
            <a:off x="3509868" y="5121192"/>
            <a:ext cx="504064" cy="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4283976" y="4797152"/>
            <a:ext cx="93610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Edgar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220080" y="47971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"/>
          <p:cNvSpPr/>
          <p:nvPr/>
        </p:nvSpPr>
        <p:spPr>
          <a:xfrm>
            <a:off x="6156175" y="4797152"/>
            <a:ext cx="1008111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Marlen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7164286" y="4797152"/>
            <a:ext cx="216026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17 Rectángulo"/>
          <p:cNvSpPr/>
          <p:nvPr/>
        </p:nvSpPr>
        <p:spPr>
          <a:xfrm>
            <a:off x="2051720" y="47971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18 Rectángulo"/>
          <p:cNvSpPr/>
          <p:nvPr/>
        </p:nvSpPr>
        <p:spPr>
          <a:xfrm>
            <a:off x="3995944" y="47971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19 Rectángulo"/>
          <p:cNvSpPr/>
          <p:nvPr/>
        </p:nvSpPr>
        <p:spPr>
          <a:xfrm>
            <a:off x="5868144" y="47971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20 Elipse"/>
          <p:cNvSpPr/>
          <p:nvPr/>
        </p:nvSpPr>
        <p:spPr>
          <a:xfrm>
            <a:off x="4139960" y="486916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635896" y="4905160"/>
            <a:ext cx="504064" cy="9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5292080" y="4838644"/>
            <a:ext cx="774092" cy="288032"/>
            <a:chOff x="3590268" y="4445496"/>
            <a:chExt cx="774092" cy="288032"/>
          </a:xfrm>
        </p:grpSpPr>
        <p:sp>
          <p:nvSpPr>
            <p:cNvPr id="23" name="22 Elipse"/>
            <p:cNvSpPr/>
            <p:nvPr/>
          </p:nvSpPr>
          <p:spPr>
            <a:xfrm>
              <a:off x="3590268" y="466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4" name="23 Conector recto de flecha"/>
            <p:cNvCxnSpPr>
              <a:stCxn id="23" idx="6"/>
            </p:cNvCxnSpPr>
            <p:nvPr/>
          </p:nvCxnSpPr>
          <p:spPr>
            <a:xfrm>
              <a:off x="3662268" y="4697528"/>
              <a:ext cx="504064" cy="97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Elipse"/>
            <p:cNvSpPr/>
            <p:nvPr/>
          </p:nvSpPr>
          <p:spPr>
            <a:xfrm>
              <a:off x="4292360" y="444549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3788296" y="4481496"/>
              <a:ext cx="504064" cy="9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32 Elipse"/>
          <p:cNvSpPr/>
          <p:nvPr/>
        </p:nvSpPr>
        <p:spPr>
          <a:xfrm>
            <a:off x="7164288" y="5085184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39 Elipse"/>
          <p:cNvSpPr/>
          <p:nvPr/>
        </p:nvSpPr>
        <p:spPr>
          <a:xfrm>
            <a:off x="2195744" y="4869168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3" name="12 Conector angular"/>
          <p:cNvCxnSpPr>
            <a:stCxn id="33" idx="6"/>
            <a:endCxn id="18" idx="1"/>
          </p:cNvCxnSpPr>
          <p:nvPr/>
        </p:nvCxnSpPr>
        <p:spPr>
          <a:xfrm flipH="1" flipV="1">
            <a:off x="2051720" y="5013176"/>
            <a:ext cx="5184568" cy="108008"/>
          </a:xfrm>
          <a:prstGeom prst="bentConnector5">
            <a:avLst>
              <a:gd name="adj1" fmla="val -4409"/>
              <a:gd name="adj2" fmla="val -218538"/>
              <a:gd name="adj3" fmla="val 104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40" idx="2"/>
            <a:endCxn id="12" idx="3"/>
          </p:cNvCxnSpPr>
          <p:nvPr/>
        </p:nvCxnSpPr>
        <p:spPr>
          <a:xfrm rot="10800000" flipH="1" flipV="1">
            <a:off x="2195744" y="4905168"/>
            <a:ext cx="5184568" cy="108008"/>
          </a:xfrm>
          <a:prstGeom prst="bentConnector5">
            <a:avLst>
              <a:gd name="adj1" fmla="val -4409"/>
              <a:gd name="adj2" fmla="val 511658"/>
              <a:gd name="adj3" fmla="val 104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484710" y="4171950"/>
            <a:ext cx="1383030" cy="492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667590" y="430911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053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La clase </a:t>
            </a:r>
            <a:r>
              <a:rPr lang="es-CR" dirty="0" err="1"/>
              <a:t>list</a:t>
            </a:r>
            <a:r>
              <a:rPr lang="es-CR" dirty="0"/>
              <a:t> es una clase </a:t>
            </a:r>
            <a:r>
              <a:rPr lang="es-CR" dirty="0" err="1"/>
              <a:t>template</a:t>
            </a:r>
            <a:r>
              <a:rPr lang="es-CR" dirty="0"/>
              <a:t> (plantilla) en la Biblioteca estándar de C++* </a:t>
            </a:r>
          </a:p>
          <a:p>
            <a:pPr algn="just"/>
            <a:r>
              <a:rPr lang="es-CR" dirty="0"/>
              <a:t>Se pueden crear listas que contengan cualquier tipo de objeto</a:t>
            </a:r>
          </a:p>
          <a:p>
            <a:pPr algn="just"/>
            <a:r>
              <a:rPr lang="es-CR" dirty="0"/>
              <a:t>Las clases </a:t>
            </a:r>
            <a:r>
              <a:rPr lang="es-CR" dirty="0" err="1"/>
              <a:t>list</a:t>
            </a:r>
            <a:r>
              <a:rPr lang="es-CR" dirty="0"/>
              <a:t> y vector comparten muchas operaciones, incluyendo: </a:t>
            </a:r>
            <a:r>
              <a:rPr lang="es-CR" dirty="0" err="1"/>
              <a:t>push_back</a:t>
            </a:r>
            <a:r>
              <a:rPr lang="es-CR" dirty="0"/>
              <a:t>(), </a:t>
            </a:r>
            <a:r>
              <a:rPr lang="es-CR" dirty="0" err="1"/>
              <a:t>pop_back</a:t>
            </a:r>
            <a:r>
              <a:rPr lang="es-CR" dirty="0"/>
              <a:t>(), </a:t>
            </a:r>
            <a:r>
              <a:rPr lang="es-CR" dirty="0" err="1"/>
              <a:t>begin</a:t>
            </a:r>
            <a:r>
              <a:rPr lang="es-CR" dirty="0"/>
              <a:t>(), </a:t>
            </a:r>
            <a:r>
              <a:rPr lang="es-CR" dirty="0" err="1"/>
              <a:t>end</a:t>
            </a:r>
            <a:r>
              <a:rPr lang="es-CR" dirty="0"/>
              <a:t>(), </a:t>
            </a:r>
            <a:r>
              <a:rPr lang="es-CR" dirty="0" err="1"/>
              <a:t>size</a:t>
            </a:r>
            <a:r>
              <a:rPr lang="es-CR" dirty="0"/>
              <a:t>(), y </a:t>
            </a:r>
            <a:r>
              <a:rPr lang="es-CR" dirty="0" err="1"/>
              <a:t>empty</a:t>
            </a:r>
            <a:r>
              <a:rPr lang="es-CR" dirty="0"/>
              <a:t>() </a:t>
            </a:r>
          </a:p>
          <a:p>
            <a:pPr algn="just"/>
            <a:r>
              <a:rPr lang="es-CR" dirty="0"/>
              <a:t>El operador sub-índice ( [ ] )no puede ser usado con listas</a:t>
            </a:r>
          </a:p>
        </p:txBody>
      </p:sp>
    </p:spTree>
    <p:extLst>
      <p:ext uri="{BB962C8B-B14F-4D97-AF65-F5344CB8AC3E}">
        <p14:creationId xmlns:p14="http://schemas.microsoft.com/office/powerpoint/2010/main" val="404269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Lista: Definición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2324" y="1331259"/>
            <a:ext cx="4973814" cy="53922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sz="2400" dirty="0"/>
              <a:t>Una lista es </a:t>
            </a:r>
          </a:p>
          <a:p>
            <a:pPr lvl="1" algn="just"/>
            <a:r>
              <a:rPr lang="es-ES_tradnl" sz="2000" dirty="0"/>
              <a:t>Una colección de 0 o más elementos </a:t>
            </a:r>
          </a:p>
          <a:p>
            <a:pPr lvl="2" algn="just"/>
            <a:r>
              <a:rPr lang="es-ES_tradnl" sz="1800" dirty="0"/>
              <a:t>Si la lista no tiene elementos, se dice que esta vacía</a:t>
            </a:r>
          </a:p>
          <a:p>
            <a:pPr lvl="1" algn="just"/>
            <a:r>
              <a:rPr lang="es-ES_tradnl" sz="2000" dirty="0"/>
              <a:t>En una lista, todos los elementos son de un mismo tipo</a:t>
            </a:r>
          </a:p>
          <a:p>
            <a:pPr algn="just"/>
            <a:r>
              <a:rPr lang="es-ES_tradnl" sz="2400" dirty="0"/>
              <a:t>Son estructuras lineales, es decir:</a:t>
            </a:r>
          </a:p>
          <a:p>
            <a:pPr lvl="1" algn="just"/>
            <a:r>
              <a:rPr lang="es-ES_tradnl" sz="2000" dirty="0"/>
              <a:t>Sus elementos están colocados uno detrás de otro</a:t>
            </a:r>
          </a:p>
          <a:p>
            <a:pPr lvl="1" algn="just"/>
            <a:r>
              <a:rPr lang="es-ES_tradnl" sz="2000" dirty="0"/>
              <a:t>Cada elemento de una lista se conoce con el nombre de </a:t>
            </a:r>
            <a:r>
              <a:rPr lang="es-ES_tradnl" sz="2000" b="1" dirty="0"/>
              <a:t>NODO</a:t>
            </a:r>
          </a:p>
          <a:p>
            <a:pPr algn="just"/>
            <a:r>
              <a:rPr lang="es-ES_tradnl" sz="2400" dirty="0"/>
              <a:t>Las listas</a:t>
            </a:r>
          </a:p>
          <a:p>
            <a:pPr lvl="1" algn="just"/>
            <a:r>
              <a:rPr lang="es-ES_tradnl" sz="2000" dirty="0"/>
              <a:t>Son mucho más flexibles que los arreglos</a:t>
            </a:r>
          </a:p>
          <a:p>
            <a:pPr lvl="1" algn="just"/>
            <a:r>
              <a:rPr lang="es-ES_tradnl" sz="2000" dirty="0"/>
              <a:t>Permiten trabajo “dinámico” con un grupo de elementos</a:t>
            </a:r>
            <a:endParaRPr lang="es-CR" dirty="0"/>
          </a:p>
          <a:p>
            <a:pPr algn="just"/>
            <a:endParaRPr lang="es-CR" dirty="0"/>
          </a:p>
        </p:txBody>
      </p:sp>
      <p:grpSp>
        <p:nvGrpSpPr>
          <p:cNvPr id="5" name="Grupo 4"/>
          <p:cNvGrpSpPr/>
          <p:nvPr/>
        </p:nvGrpSpPr>
        <p:grpSpPr>
          <a:xfrm>
            <a:off x="5353611" y="2155452"/>
            <a:ext cx="3476625" cy="3939779"/>
            <a:chOff x="5743575" y="1819275"/>
            <a:chExt cx="3476625" cy="3939779"/>
          </a:xfrm>
        </p:grpSpPr>
        <p:sp>
          <p:nvSpPr>
            <p:cNvPr id="6" name="3 Rectángulo"/>
            <p:cNvSpPr/>
            <p:nvPr/>
          </p:nvSpPr>
          <p:spPr>
            <a:xfrm>
              <a:off x="5743575" y="1819275"/>
              <a:ext cx="3476625" cy="39397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pic>
          <p:nvPicPr>
            <p:cNvPr id="7" name="Picture 2" descr="http://pier.guillen.com.mx/algorithms/11-otros/11.4-lista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721" y="1943271"/>
              <a:ext cx="3098006" cy="369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768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2135" y="1667795"/>
            <a:ext cx="6595008" cy="4929808"/>
          </a:xfrm>
        </p:spPr>
        <p:txBody>
          <a:bodyPr/>
          <a:lstStyle/>
          <a:p>
            <a:pPr algn="just"/>
            <a:r>
              <a:rPr lang="es-CR" dirty="0"/>
              <a:t>Incluir la librería </a:t>
            </a:r>
            <a:r>
              <a:rPr lang="es-CR" dirty="0" err="1"/>
              <a:t>list</a:t>
            </a:r>
            <a:endParaRPr lang="es-CR" dirty="0"/>
          </a:p>
          <a:p>
            <a:pPr marL="0" indent="0" algn="just">
              <a:buNone/>
            </a:pPr>
            <a:r>
              <a:rPr lang="es-CR" dirty="0"/>
              <a:t>	</a:t>
            </a:r>
            <a:r>
              <a:rPr lang="es-CR" sz="1800" b="1" dirty="0"/>
              <a:t>#</a:t>
            </a:r>
            <a:r>
              <a:rPr lang="es-CR" sz="1800" b="1" dirty="0" err="1"/>
              <a:t>include</a:t>
            </a:r>
            <a:r>
              <a:rPr lang="es-CR" sz="1800" b="1" dirty="0"/>
              <a:t> &lt;</a:t>
            </a:r>
            <a:r>
              <a:rPr lang="es-CR" sz="1800" b="1" dirty="0" err="1"/>
              <a:t>list</a:t>
            </a:r>
            <a:r>
              <a:rPr lang="es-CR" sz="1800" b="1" dirty="0"/>
              <a:t>&gt;</a:t>
            </a:r>
          </a:p>
          <a:p>
            <a:pPr marL="0" indent="0" algn="just">
              <a:buNone/>
            </a:pPr>
            <a:endParaRPr lang="es-CR" dirty="0"/>
          </a:p>
          <a:p>
            <a:pPr algn="just"/>
            <a:r>
              <a:rPr lang="es-CR" dirty="0"/>
              <a:t>Crear la variable </a:t>
            </a:r>
          </a:p>
          <a:p>
            <a:pPr marL="0" indent="0" algn="just">
              <a:buNone/>
            </a:pPr>
            <a:r>
              <a:rPr lang="es-CR" dirty="0"/>
              <a:t>	</a:t>
            </a:r>
            <a:r>
              <a:rPr lang="es-CR" dirty="0" err="1"/>
              <a:t>list</a:t>
            </a:r>
            <a:r>
              <a:rPr lang="es-CR" dirty="0"/>
              <a:t> </a:t>
            </a:r>
            <a:r>
              <a:rPr lang="es-CR" b="1" dirty="0"/>
              <a:t>&lt;</a:t>
            </a:r>
            <a:r>
              <a:rPr lang="es-CR" b="1" dirty="0" err="1"/>
              <a:t>string</a:t>
            </a:r>
            <a:r>
              <a:rPr lang="es-CR" b="1" dirty="0"/>
              <a:t>&gt; </a:t>
            </a:r>
            <a:r>
              <a:rPr lang="es-CR" dirty="0"/>
              <a:t>staff;</a:t>
            </a:r>
          </a:p>
          <a:p>
            <a:pPr marL="0" indent="0" algn="just">
              <a:buNone/>
            </a:pPr>
            <a:endParaRPr lang="es-CR" dirty="0"/>
          </a:p>
          <a:p>
            <a:pPr marL="0" indent="0" algn="just">
              <a:buNone/>
            </a:pPr>
            <a:r>
              <a:rPr lang="es-CR" dirty="0"/>
              <a:t>Nota: dentro de los signos de mayor y menor que se introduce el   	tipo de valor de la lista.</a:t>
            </a:r>
          </a:p>
          <a:p>
            <a:pPr marL="0" indent="0" algn="just">
              <a:buNone/>
            </a:pPr>
            <a:endParaRPr lang="es-CR" dirty="0"/>
          </a:p>
          <a:p>
            <a:r>
              <a:rPr lang="es-CR" dirty="0"/>
              <a:t>Utilizar los métodos de la clase </a:t>
            </a:r>
            <a:r>
              <a:rPr lang="es-CR" dirty="0" err="1"/>
              <a:t>list</a:t>
            </a:r>
            <a:endParaRPr lang="es-CR" dirty="0"/>
          </a:p>
        </p:txBody>
      </p:sp>
      <p:sp>
        <p:nvSpPr>
          <p:cNvPr id="4" name="Flecha izquierda 3"/>
          <p:cNvSpPr/>
          <p:nvPr/>
        </p:nvSpPr>
        <p:spPr>
          <a:xfrm rot="19811911">
            <a:off x="3240175" y="3046685"/>
            <a:ext cx="92017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350"/>
          </a:p>
        </p:txBody>
      </p:sp>
      <p:sp>
        <p:nvSpPr>
          <p:cNvPr id="5" name="Elipse 4"/>
          <p:cNvSpPr/>
          <p:nvPr/>
        </p:nvSpPr>
        <p:spPr>
          <a:xfrm>
            <a:off x="914400" y="3228422"/>
            <a:ext cx="719528" cy="614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8575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487" y="1476723"/>
            <a:ext cx="7792852" cy="4929808"/>
          </a:xfrm>
        </p:spPr>
        <p:txBody>
          <a:bodyPr/>
          <a:lstStyle/>
          <a:p>
            <a:r>
              <a:rPr lang="es-CR" dirty="0"/>
              <a:t>Métodos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28" y="1877403"/>
            <a:ext cx="6480000" cy="48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1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66" y="1945349"/>
            <a:ext cx="6480000" cy="4597662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48487" y="1476723"/>
            <a:ext cx="7792852" cy="4929808"/>
          </a:xfrm>
        </p:spPr>
        <p:txBody>
          <a:bodyPr/>
          <a:lstStyle/>
          <a:p>
            <a:r>
              <a:rPr lang="es-CR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295404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2" y="1334581"/>
            <a:ext cx="8770986" cy="48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6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Cont. </a:t>
            </a:r>
            <a:r>
              <a:rPr lang="es-CR" dirty="0"/>
              <a:t>Ejemplo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616765"/>
            <a:ext cx="8731860" cy="27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625" y="1270000"/>
            <a:ext cx="7033689" cy="4929808"/>
          </a:xfrm>
        </p:spPr>
        <p:txBody>
          <a:bodyPr/>
          <a:lstStyle/>
          <a:p>
            <a:pPr algn="just"/>
            <a:r>
              <a:rPr lang="es-CR" dirty="0" err="1"/>
              <a:t>Iteradores</a:t>
            </a:r>
            <a:endParaRPr lang="es-CR" dirty="0"/>
          </a:p>
          <a:p>
            <a:pPr lvl="1" algn="just"/>
            <a:r>
              <a:rPr lang="es-CR" dirty="0"/>
              <a:t>Un </a:t>
            </a:r>
            <a:r>
              <a:rPr lang="es-CR" dirty="0" err="1"/>
              <a:t>iterador</a:t>
            </a:r>
            <a:r>
              <a:rPr lang="es-CR" dirty="0"/>
              <a:t> (</a:t>
            </a:r>
            <a:r>
              <a:rPr lang="es-CR" dirty="0" err="1"/>
              <a:t>iterator</a:t>
            </a:r>
            <a:r>
              <a:rPr lang="es-CR" dirty="0"/>
              <a:t>) es un puntero que se puede mover a través de la lista y provee acceso a elementos individuales. </a:t>
            </a:r>
          </a:p>
          <a:p>
            <a:pPr lvl="1" algn="just"/>
            <a:r>
              <a:rPr lang="es-CR" dirty="0"/>
              <a:t>El operador referencia (*) es usado cuando necesitamos obtener o fijar el valor de un elemento de la lista.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152150"/>
            <a:ext cx="8159262" cy="33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7675" y="1340252"/>
            <a:ext cx="7017525" cy="4929808"/>
          </a:xfrm>
        </p:spPr>
        <p:txBody>
          <a:bodyPr>
            <a:normAutofit/>
          </a:bodyPr>
          <a:lstStyle/>
          <a:p>
            <a:pPr algn="just"/>
            <a:r>
              <a:rPr lang="es-CR" sz="2400" dirty="0" err="1"/>
              <a:t>Iteradores</a:t>
            </a:r>
            <a:endParaRPr lang="es-CR" sz="2400" dirty="0"/>
          </a:p>
          <a:p>
            <a:pPr lvl="1" algn="just"/>
            <a:r>
              <a:rPr lang="es-CR" sz="2000" dirty="0"/>
              <a:t>Podemos usar los operadores ++ y -- para manipular </a:t>
            </a:r>
            <a:r>
              <a:rPr lang="es-CR" sz="2000" dirty="0" err="1"/>
              <a:t>iteradores</a:t>
            </a:r>
            <a:r>
              <a:rPr lang="es-CR" sz="2000" dirty="0"/>
              <a:t>. El siguiente código recorre la lista y despliega los ítems usando un </a:t>
            </a:r>
            <a:r>
              <a:rPr lang="es-CR" sz="2000" dirty="0" err="1"/>
              <a:t>iterador</a:t>
            </a:r>
            <a:r>
              <a:rPr lang="es-CR" sz="2000" dirty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5" y="3008955"/>
            <a:ext cx="8659290" cy="34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711" y="1176473"/>
            <a:ext cx="8236208" cy="4929808"/>
          </a:xfrm>
        </p:spPr>
        <p:txBody>
          <a:bodyPr>
            <a:normAutofit/>
          </a:bodyPr>
          <a:lstStyle/>
          <a:p>
            <a:pPr algn="just"/>
            <a:r>
              <a:rPr lang="es-CR" sz="2400" dirty="0"/>
              <a:t>Inserción de nodos</a:t>
            </a:r>
          </a:p>
          <a:p>
            <a:pPr lvl="1" algn="just"/>
            <a:r>
              <a:rPr lang="es-CR" sz="2000" dirty="0"/>
              <a:t>La función </a:t>
            </a:r>
            <a:r>
              <a:rPr lang="es-CR" sz="2000" b="1" dirty="0" err="1"/>
              <a:t>insert</a:t>
            </a:r>
            <a:r>
              <a:rPr lang="es-CR" sz="2000" dirty="0"/>
              <a:t>() inserta un nuevo nodo antes de la posición del </a:t>
            </a:r>
            <a:r>
              <a:rPr lang="es-CR" sz="2000" dirty="0" err="1"/>
              <a:t>iterador</a:t>
            </a:r>
            <a:r>
              <a:rPr lang="es-CR" sz="2000" dirty="0"/>
              <a:t>. El </a:t>
            </a:r>
            <a:r>
              <a:rPr lang="es-CR" sz="2000" dirty="0" err="1"/>
              <a:t>iterador</a:t>
            </a:r>
            <a:r>
              <a:rPr lang="es-CR" sz="2000" dirty="0"/>
              <a:t> sigue siendo válido después de la operación.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0" y="3084595"/>
            <a:ext cx="4743963" cy="33835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04" y="3151876"/>
            <a:ext cx="3915326" cy="32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4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400" dirty="0"/>
              <a:t>Eliminación de nodos</a:t>
            </a:r>
          </a:p>
          <a:p>
            <a:pPr lvl="1" algn="just"/>
            <a:r>
              <a:rPr lang="es-CR" sz="2000" dirty="0"/>
              <a:t>La función miembro </a:t>
            </a:r>
            <a:r>
              <a:rPr lang="es-CR" sz="2400" b="1" dirty="0"/>
              <a:t>erase() </a:t>
            </a:r>
            <a:r>
              <a:rPr lang="es-CR" sz="2000" dirty="0"/>
              <a:t>remueve el nodo de la posición del </a:t>
            </a:r>
            <a:r>
              <a:rPr lang="es-CR" sz="2000" dirty="0" err="1"/>
              <a:t>iterador</a:t>
            </a:r>
            <a:r>
              <a:rPr lang="es-CR" sz="2000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3074670"/>
            <a:ext cx="8133027" cy="34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74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Listas: Clase </a:t>
            </a:r>
            <a:r>
              <a:rPr lang="es-CR" dirty="0" err="1"/>
              <a:t>List</a:t>
            </a:r>
            <a:r>
              <a:rPr lang="es-CR" dirty="0"/>
              <a:t> en C++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400" dirty="0"/>
              <a:t>Ordenamientos</a:t>
            </a:r>
          </a:p>
          <a:p>
            <a:pPr lvl="1" algn="just"/>
            <a:r>
              <a:rPr lang="es-CR" sz="2000" dirty="0"/>
              <a:t>La función miembro </a:t>
            </a:r>
            <a:r>
              <a:rPr lang="es-CR" sz="2400" b="1" dirty="0" err="1"/>
              <a:t>sort</a:t>
            </a:r>
            <a:r>
              <a:rPr lang="es-CR" sz="2400" b="1" dirty="0"/>
              <a:t>()</a:t>
            </a:r>
            <a:r>
              <a:rPr lang="es-CR" sz="2000" dirty="0"/>
              <a:t> ordena la lista en orden ascendente. La función reverse() invierte la lista.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810226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Nodo: Definición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82336" y="1389653"/>
            <a:ext cx="6347714" cy="388077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s-MX" sz="2400" dirty="0"/>
              <a:t>Un nodo es un registro con varios campos: un campo de datos y un campo apuntador. Los primeros son información y el último es una referencia al siguiente nodo de la lista. </a:t>
            </a:r>
          </a:p>
          <a:p>
            <a:pPr algn="just">
              <a:lnSpc>
                <a:spcPct val="130000"/>
              </a:lnSpc>
            </a:pPr>
            <a:r>
              <a:rPr lang="es-MX" sz="2400" dirty="0"/>
              <a:t>El último nodo de la lista contiene una referencia siguiente "</a:t>
            </a:r>
            <a:r>
              <a:rPr lang="es-MX" sz="2400" dirty="0" err="1"/>
              <a:t>null</a:t>
            </a:r>
            <a:r>
              <a:rPr lang="es-MX" sz="2400" dirty="0"/>
              <a:t>".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72216"/>
              </p:ext>
            </p:extLst>
          </p:nvPr>
        </p:nvGraphicFramePr>
        <p:xfrm>
          <a:off x="2555776" y="5374896"/>
          <a:ext cx="4032448" cy="90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1013">
                <a:tc>
                  <a:txBody>
                    <a:bodyPr/>
                    <a:lstStyle/>
                    <a:p>
                      <a:pPr algn="ctr"/>
                      <a:r>
                        <a:rPr kumimoji="0" lang="es-C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</a:t>
                      </a:r>
                    </a:p>
                    <a:p>
                      <a:pPr algn="ctr"/>
                      <a:endParaRPr kumimoji="0" lang="es-CR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C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siguiente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3 Elipse"/>
          <p:cNvSpPr/>
          <p:nvPr/>
        </p:nvSpPr>
        <p:spPr>
          <a:xfrm>
            <a:off x="3461028" y="5883439"/>
            <a:ext cx="288032" cy="28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9 Elipse"/>
          <p:cNvSpPr/>
          <p:nvPr/>
        </p:nvSpPr>
        <p:spPr>
          <a:xfrm>
            <a:off x="5485983" y="5883439"/>
            <a:ext cx="288032" cy="288000"/>
          </a:xfrm>
          <a:prstGeom prst="ellipse">
            <a:avLst/>
          </a:prstGeom>
          <a:solidFill>
            <a:srgbClr val="8DC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264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711" y="1736035"/>
            <a:ext cx="8236208" cy="4929808"/>
          </a:xfrm>
        </p:spPr>
        <p:txBody>
          <a:bodyPr>
            <a:normAutofit/>
          </a:bodyPr>
          <a:lstStyle/>
          <a:p>
            <a:pPr algn="just"/>
            <a:r>
              <a:rPr lang="es-CR" dirty="0"/>
              <a:t>Cree una lista simple para el manejo de estudiantes</a:t>
            </a:r>
          </a:p>
          <a:p>
            <a:pPr lvl="1" algn="just"/>
            <a:r>
              <a:rPr lang="es-CR" dirty="0"/>
              <a:t>Cree una estructura estudiante con los siguientes valores</a:t>
            </a:r>
          </a:p>
          <a:p>
            <a:pPr lvl="2" algn="just"/>
            <a:r>
              <a:rPr lang="es-CR" dirty="0"/>
              <a:t>nombre</a:t>
            </a:r>
          </a:p>
          <a:p>
            <a:pPr lvl="2" algn="just"/>
            <a:r>
              <a:rPr lang="es-CR" dirty="0"/>
              <a:t>cédula</a:t>
            </a:r>
          </a:p>
          <a:p>
            <a:pPr lvl="2" algn="just"/>
            <a:r>
              <a:rPr lang="es-CR" dirty="0"/>
              <a:t>teléfono</a:t>
            </a:r>
          </a:p>
          <a:p>
            <a:pPr lvl="2" algn="just"/>
            <a:r>
              <a:rPr lang="es-CR" dirty="0"/>
              <a:t>dirección</a:t>
            </a:r>
          </a:p>
          <a:p>
            <a:pPr lvl="2" algn="just"/>
            <a:r>
              <a:rPr lang="es-CR" dirty="0" err="1"/>
              <a:t>correoElectronico</a:t>
            </a:r>
            <a:endParaRPr lang="es-CR" dirty="0"/>
          </a:p>
          <a:p>
            <a:pPr lvl="1" algn="just"/>
            <a:r>
              <a:rPr lang="es-CR" dirty="0"/>
              <a:t>Elabore un método que inserte al final de la lista</a:t>
            </a:r>
          </a:p>
          <a:p>
            <a:pPr lvl="1" algn="just"/>
            <a:r>
              <a:rPr lang="es-CR" dirty="0"/>
              <a:t>Elabore un método que imprima los datos de los estudiantes que se encuentran almacenados en la lista</a:t>
            </a:r>
          </a:p>
          <a:p>
            <a:pPr lvl="1" algn="just"/>
            <a:r>
              <a:rPr lang="es-CR" dirty="0"/>
              <a:t>En el  </a:t>
            </a:r>
            <a:r>
              <a:rPr lang="es-CR" dirty="0" err="1"/>
              <a:t>main</a:t>
            </a:r>
            <a:r>
              <a:rPr lang="es-CR" dirty="0"/>
              <a:t>:</a:t>
            </a:r>
          </a:p>
          <a:p>
            <a:pPr lvl="2" algn="just"/>
            <a:r>
              <a:rPr lang="es-CR" dirty="0"/>
              <a:t>Declare la lista</a:t>
            </a:r>
          </a:p>
          <a:p>
            <a:pPr lvl="2" algn="just"/>
            <a:r>
              <a:rPr lang="es-CR" dirty="0"/>
              <a:t>Agregue al menos 3 estudiantes a la lista</a:t>
            </a:r>
          </a:p>
          <a:p>
            <a:pPr lvl="2" algn="just"/>
            <a:r>
              <a:rPr lang="es-CR" dirty="0"/>
              <a:t>Imprima los datos de la lista utilizando el método diseñado</a:t>
            </a:r>
          </a:p>
          <a:p>
            <a:pPr lvl="1"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5876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4680" y="0"/>
            <a:ext cx="7055380" cy="1400530"/>
          </a:xfrm>
        </p:spPr>
        <p:txBody>
          <a:bodyPr/>
          <a:lstStyle/>
          <a:p>
            <a:r>
              <a:rPr lang="es-CR" dirty="0"/>
              <a:t>Ejemplo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1" y="683894"/>
            <a:ext cx="7006590" cy="6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2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/>
              <a:t>Cont. Ejemplo lista de estudiantes</a:t>
            </a:r>
            <a:endParaRPr lang="es-CR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" y="2229802"/>
            <a:ext cx="84867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9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Práctica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110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Listas: Tipos</a:t>
            </a:r>
            <a:endParaRPr lang="es-E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84711" y="1452282"/>
            <a:ext cx="7792852" cy="5213561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De acuerdo a su </a:t>
            </a:r>
            <a:r>
              <a:rPr lang="es-MX" sz="2400" i="1" dirty="0"/>
              <a:t>comportamiento</a:t>
            </a:r>
            <a:r>
              <a:rPr lang="es-MX" sz="2400" dirty="0"/>
              <a:t>, los conjuntos lineales se clasifican en: </a:t>
            </a:r>
          </a:p>
          <a:p>
            <a:pPr lvl="1" algn="just"/>
            <a:r>
              <a:rPr lang="es-MX" sz="2000" dirty="0"/>
              <a:t>Listas</a:t>
            </a:r>
          </a:p>
          <a:p>
            <a:pPr lvl="1" algn="just"/>
            <a:r>
              <a:rPr lang="es-MX" sz="2000" dirty="0"/>
              <a:t>Pilas</a:t>
            </a:r>
          </a:p>
          <a:p>
            <a:pPr lvl="1" algn="just"/>
            <a:r>
              <a:rPr lang="es-MX" sz="2000" dirty="0"/>
              <a:t>Colas</a:t>
            </a:r>
          </a:p>
          <a:p>
            <a:pPr marL="457207" lvl="1" indent="0" algn="just">
              <a:buNone/>
            </a:pPr>
            <a:endParaRPr lang="es-MX" sz="2000" dirty="0"/>
          </a:p>
          <a:p>
            <a:pPr algn="just"/>
            <a:r>
              <a:rPr lang="es-MX" sz="2400" dirty="0"/>
              <a:t>De acuerdo a su </a:t>
            </a:r>
            <a:r>
              <a:rPr lang="es-MX" sz="2400" i="1" dirty="0"/>
              <a:t>implementación</a:t>
            </a:r>
            <a:r>
              <a:rPr lang="es-MX" sz="2400" dirty="0"/>
              <a:t>, las listas se clasifican en: </a:t>
            </a:r>
          </a:p>
          <a:p>
            <a:pPr lvl="1" algn="just"/>
            <a:r>
              <a:rPr lang="es-MX" sz="2000" dirty="0"/>
              <a:t>Simples</a:t>
            </a:r>
          </a:p>
          <a:p>
            <a:pPr lvl="1" algn="just"/>
            <a:r>
              <a:rPr lang="es-MX" sz="2000" dirty="0"/>
              <a:t>Doblemente Enlazadas</a:t>
            </a:r>
          </a:p>
          <a:p>
            <a:pPr lvl="1" algn="just"/>
            <a:r>
              <a:rPr lang="es-MX" sz="2000" dirty="0"/>
              <a:t>Circulares</a:t>
            </a:r>
          </a:p>
        </p:txBody>
      </p:sp>
    </p:spTree>
    <p:extLst>
      <p:ext uri="{BB962C8B-B14F-4D97-AF65-F5344CB8AC3E}">
        <p14:creationId xmlns:p14="http://schemas.microsoft.com/office/powerpoint/2010/main" val="19530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 simples: Definición</a:t>
            </a:r>
            <a:endParaRPr lang="es-E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18365" y="1343805"/>
            <a:ext cx="7233955" cy="454908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s-ES_tradnl" sz="2400" dirty="0"/>
              <a:t>Las listas </a:t>
            </a:r>
            <a:r>
              <a:rPr lang="es-ES_tradnl" sz="2400" i="1" dirty="0"/>
              <a:t>simples o enlazadas</a:t>
            </a:r>
            <a:r>
              <a:rPr lang="es-ES_tradnl" sz="2400" dirty="0"/>
              <a:t> se definen como un conjunto de nodos; uno detrás de otro. </a:t>
            </a:r>
            <a:r>
              <a:rPr lang="es-ES_tradnl" sz="2500" dirty="0"/>
              <a:t>Del cual siempre se puede conocer al nodo </a:t>
            </a:r>
            <a:r>
              <a:rPr lang="es-ES_tradnl" sz="2500" b="1" dirty="0"/>
              <a:t>inicial</a:t>
            </a:r>
            <a:r>
              <a:rPr lang="es-ES_tradnl" sz="2500" dirty="0"/>
              <a:t> y al </a:t>
            </a:r>
            <a:r>
              <a:rPr lang="es-ES_tradnl" sz="2500" b="1" dirty="0"/>
              <a:t>final</a:t>
            </a:r>
            <a:r>
              <a:rPr lang="es-ES_tradnl" sz="2500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s-CR" sz="2400" dirty="0"/>
              <a:t>Son estructuras de datos semejantes a los arreglos salvo que el acceso a un elemento no se hace mediante un </a:t>
            </a:r>
            <a:r>
              <a:rPr lang="es-CR" sz="2400" i="1" dirty="0"/>
              <a:t>índice</a:t>
            </a:r>
            <a:r>
              <a:rPr lang="es-CR" sz="2400" dirty="0"/>
              <a:t> sino mediante un </a:t>
            </a:r>
            <a:r>
              <a:rPr lang="es-CR" sz="2400" i="1" dirty="0"/>
              <a:t>puntero</a:t>
            </a:r>
            <a:r>
              <a:rPr lang="es-CR" sz="2400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s-CR" sz="2400" dirty="0"/>
              <a:t>La asignación de memoria es hecha durante la ejecución. </a:t>
            </a:r>
          </a:p>
          <a:p>
            <a:pPr algn="just">
              <a:lnSpc>
                <a:spcPct val="130000"/>
              </a:lnSpc>
            </a:pPr>
            <a:r>
              <a:rPr lang="es-ES_tradnl" sz="2400" dirty="0"/>
              <a:t>De cada nodo de la lista, se conoce </a:t>
            </a:r>
          </a:p>
          <a:p>
            <a:pPr lvl="1" algn="just">
              <a:lnSpc>
                <a:spcPct val="130000"/>
              </a:lnSpc>
            </a:pPr>
            <a:r>
              <a:rPr lang="es-ES_tradnl" sz="2000" dirty="0"/>
              <a:t>Un contenido, que es la información que almacena dentro</a:t>
            </a:r>
          </a:p>
          <a:p>
            <a:pPr lvl="2" algn="just">
              <a:lnSpc>
                <a:spcPct val="130000"/>
              </a:lnSpc>
            </a:pPr>
            <a:r>
              <a:rPr lang="es-ES_tradnl" sz="1800" dirty="0"/>
              <a:t>Puede ser de cualquier tipo de dato</a:t>
            </a:r>
          </a:p>
          <a:p>
            <a:pPr lvl="1" algn="just">
              <a:lnSpc>
                <a:spcPct val="130000"/>
              </a:lnSpc>
            </a:pPr>
            <a:r>
              <a:rPr lang="es-ES_tradnl" sz="2000" dirty="0"/>
              <a:t>Un sucesor único</a:t>
            </a:r>
          </a:p>
          <a:p>
            <a:pPr lvl="2" algn="just">
              <a:lnSpc>
                <a:spcPct val="130000"/>
              </a:lnSpc>
            </a:pPr>
            <a:r>
              <a:rPr lang="es-ES_tradnl" sz="1800" dirty="0"/>
              <a:t>Excepto el último nodo de la lista que apunta a NULL (el fin de la lista)</a:t>
            </a:r>
            <a:endParaRPr lang="es-ES_tradnl" sz="2400" dirty="0"/>
          </a:p>
        </p:txBody>
      </p:sp>
      <p:sp>
        <p:nvSpPr>
          <p:cNvPr id="2" name="1 Rectángulo"/>
          <p:cNvSpPr/>
          <p:nvPr/>
        </p:nvSpPr>
        <p:spPr>
          <a:xfrm>
            <a:off x="653313" y="6013752"/>
            <a:ext cx="64807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5" name="4 Rectángulo"/>
          <p:cNvSpPr/>
          <p:nvPr/>
        </p:nvSpPr>
        <p:spPr>
          <a:xfrm>
            <a:off x="1301385" y="60137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2 Elipse"/>
          <p:cNvSpPr/>
          <p:nvPr/>
        </p:nvSpPr>
        <p:spPr>
          <a:xfrm>
            <a:off x="1373393" y="6184056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7 Rectángulo"/>
          <p:cNvSpPr/>
          <p:nvPr/>
        </p:nvSpPr>
        <p:spPr>
          <a:xfrm>
            <a:off x="2237489" y="6013752"/>
            <a:ext cx="64807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9" name="8 Rectángulo"/>
          <p:cNvSpPr/>
          <p:nvPr/>
        </p:nvSpPr>
        <p:spPr>
          <a:xfrm>
            <a:off x="2885561" y="60137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9 Elipse"/>
          <p:cNvSpPr/>
          <p:nvPr/>
        </p:nvSpPr>
        <p:spPr>
          <a:xfrm>
            <a:off x="2957569" y="6184056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10 Rectángulo"/>
          <p:cNvSpPr/>
          <p:nvPr/>
        </p:nvSpPr>
        <p:spPr>
          <a:xfrm>
            <a:off x="3749657" y="6013752"/>
            <a:ext cx="64807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2" name="11 Rectángulo"/>
          <p:cNvSpPr/>
          <p:nvPr/>
        </p:nvSpPr>
        <p:spPr>
          <a:xfrm>
            <a:off x="4397729" y="60137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12 Elipse"/>
          <p:cNvSpPr/>
          <p:nvPr/>
        </p:nvSpPr>
        <p:spPr>
          <a:xfrm>
            <a:off x="4469737" y="6184056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13 Rectángulo"/>
          <p:cNvSpPr/>
          <p:nvPr/>
        </p:nvSpPr>
        <p:spPr>
          <a:xfrm>
            <a:off x="5333833" y="6013752"/>
            <a:ext cx="64807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5" name="14 Rectángulo"/>
          <p:cNvSpPr/>
          <p:nvPr/>
        </p:nvSpPr>
        <p:spPr>
          <a:xfrm>
            <a:off x="5981905" y="6013752"/>
            <a:ext cx="28803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15 Elipse"/>
          <p:cNvSpPr/>
          <p:nvPr/>
        </p:nvSpPr>
        <p:spPr>
          <a:xfrm>
            <a:off x="6053913" y="6184056"/>
            <a:ext cx="108000" cy="108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7" name="6 Conector recto de flecha"/>
          <p:cNvCxnSpPr>
            <a:stCxn id="3" idx="6"/>
            <a:endCxn id="8" idx="1"/>
          </p:cNvCxnSpPr>
          <p:nvPr/>
        </p:nvCxnSpPr>
        <p:spPr>
          <a:xfrm flipV="1">
            <a:off x="1481393" y="6229776"/>
            <a:ext cx="756096" cy="8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0" idx="6"/>
            <a:endCxn id="11" idx="1"/>
          </p:cNvCxnSpPr>
          <p:nvPr/>
        </p:nvCxnSpPr>
        <p:spPr>
          <a:xfrm flipV="1">
            <a:off x="3065569" y="6229776"/>
            <a:ext cx="684088" cy="8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3" idx="6"/>
            <a:endCxn id="14" idx="1"/>
          </p:cNvCxnSpPr>
          <p:nvPr/>
        </p:nvCxnSpPr>
        <p:spPr>
          <a:xfrm flipV="1">
            <a:off x="4577737" y="6229776"/>
            <a:ext cx="756096" cy="8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710" name="200709 Grupo"/>
          <p:cNvGrpSpPr/>
          <p:nvPr/>
        </p:nvGrpSpPr>
        <p:grpSpPr>
          <a:xfrm>
            <a:off x="6226288" y="6196827"/>
            <a:ext cx="409786" cy="403902"/>
            <a:chOff x="5441833" y="6166048"/>
            <a:chExt cx="409786" cy="403902"/>
          </a:xfrm>
        </p:grpSpPr>
        <p:grpSp>
          <p:nvGrpSpPr>
            <p:cNvPr id="30" name="29 Grupo"/>
            <p:cNvGrpSpPr/>
            <p:nvPr/>
          </p:nvGrpSpPr>
          <p:grpSpPr>
            <a:xfrm>
              <a:off x="5563587" y="6517808"/>
              <a:ext cx="288032" cy="52142"/>
              <a:chOff x="5779611" y="6589816"/>
              <a:chExt cx="288032" cy="52142"/>
            </a:xfrm>
          </p:grpSpPr>
          <p:cxnSp>
            <p:nvCxnSpPr>
              <p:cNvPr id="29" name="28 Conector recto"/>
              <p:cNvCxnSpPr/>
              <p:nvPr/>
            </p:nvCxnSpPr>
            <p:spPr>
              <a:xfrm>
                <a:off x="5779611" y="6589816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Conector recto"/>
              <p:cNvCxnSpPr/>
              <p:nvPr/>
            </p:nvCxnSpPr>
            <p:spPr>
              <a:xfrm>
                <a:off x="5837905" y="6641958"/>
                <a:ext cx="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704" name="200703 Conector curvado"/>
            <p:cNvCxnSpPr>
              <a:stCxn id="16" idx="6"/>
            </p:cNvCxnSpPr>
            <p:nvPr/>
          </p:nvCxnSpPr>
          <p:spPr>
            <a:xfrm>
              <a:off x="5441833" y="6166048"/>
              <a:ext cx="324048" cy="351760"/>
            </a:xfrm>
            <a:prstGeom prst="curved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6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Listas vs Arreglos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dirty="0"/>
              <a:t>En un arreglo los elementos están contiguos en la memoria, en una lista los elementos están dispersos. En realidad, en la memoria la representación es aleatoria en función del espacio asignado. </a:t>
            </a:r>
          </a:p>
          <a:p>
            <a:pPr marL="0" indent="0" algn="just">
              <a:buNone/>
            </a:pPr>
            <a:br>
              <a:rPr lang="es-CR" dirty="0"/>
            </a:br>
            <a:br>
              <a:rPr lang="es-CR" dirty="0"/>
            </a:br>
            <a:br>
              <a:rPr lang="es-CR" dirty="0"/>
            </a:br>
            <a:endParaRPr lang="es-CR" dirty="0"/>
          </a:p>
          <a:p>
            <a:pPr algn="just"/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3" y="3723072"/>
            <a:ext cx="7484093" cy="135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3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simple: Ejemplo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1259632" y="2924944"/>
            <a:ext cx="6624736" cy="648072"/>
            <a:chOff x="1043608" y="2852936"/>
            <a:chExt cx="6624736" cy="648072"/>
          </a:xfrm>
        </p:grpSpPr>
        <p:sp>
          <p:nvSpPr>
            <p:cNvPr id="8" name="7 Rectángulo"/>
            <p:cNvSpPr/>
            <p:nvPr/>
          </p:nvSpPr>
          <p:spPr>
            <a:xfrm>
              <a:off x="1043608" y="28529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691680" y="2852936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9 Elipse"/>
            <p:cNvSpPr/>
            <p:nvPr/>
          </p:nvSpPr>
          <p:spPr>
            <a:xfrm>
              <a:off x="1763688" y="3023240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851920" y="28529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499992" y="2852936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12 Elipse"/>
            <p:cNvSpPr/>
            <p:nvPr/>
          </p:nvSpPr>
          <p:spPr>
            <a:xfrm>
              <a:off x="4572000" y="3023240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6372200" y="28529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99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7020272" y="2852936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15 Elipse"/>
            <p:cNvSpPr/>
            <p:nvPr/>
          </p:nvSpPr>
          <p:spPr>
            <a:xfrm>
              <a:off x="7092280" y="3023240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8" name="17 Conector recto de flecha"/>
            <p:cNvCxnSpPr>
              <a:stCxn id="10" idx="6"/>
              <a:endCxn id="11" idx="1"/>
            </p:cNvCxnSpPr>
            <p:nvPr/>
          </p:nvCxnSpPr>
          <p:spPr>
            <a:xfrm flipV="1">
              <a:off x="1871688" y="3068960"/>
              <a:ext cx="1980232" cy="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3" idx="6"/>
              <a:endCxn id="14" idx="1"/>
            </p:cNvCxnSpPr>
            <p:nvPr/>
          </p:nvCxnSpPr>
          <p:spPr>
            <a:xfrm flipV="1">
              <a:off x="4680000" y="3068960"/>
              <a:ext cx="1692200" cy="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30 Grupo"/>
            <p:cNvGrpSpPr/>
            <p:nvPr/>
          </p:nvGrpSpPr>
          <p:grpSpPr>
            <a:xfrm>
              <a:off x="7205662" y="3068960"/>
              <a:ext cx="462682" cy="432048"/>
              <a:chOff x="7205662" y="3068960"/>
              <a:chExt cx="462682" cy="432048"/>
            </a:xfrm>
          </p:grpSpPr>
          <p:grpSp>
            <p:nvGrpSpPr>
              <p:cNvPr id="21" name="20 Grupo"/>
              <p:cNvGrpSpPr/>
              <p:nvPr/>
            </p:nvGrpSpPr>
            <p:grpSpPr>
              <a:xfrm>
                <a:off x="7380312" y="3429000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23" name="22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23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21 Conector curvado"/>
              <p:cNvCxnSpPr/>
              <p:nvPr/>
            </p:nvCxnSpPr>
            <p:spPr>
              <a:xfrm>
                <a:off x="7205662" y="3068960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699792" y="1713434"/>
            <a:ext cx="4392389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 i="1" dirty="0"/>
              <a:t>Lista enlazada con 3 nodos.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Los nodos tienen datos de tipo entero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996287" y="4069680"/>
            <a:ext cx="2279569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Nodo 1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Dato</a:t>
            </a:r>
            <a:r>
              <a:rPr lang="es-ES_tradnl" dirty="0"/>
              <a:t>: 23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Siguiente:</a:t>
            </a:r>
            <a:r>
              <a:rPr lang="es-ES_tradnl" dirty="0"/>
              <a:t> Nodo 2</a:t>
            </a:r>
            <a:endParaRPr lang="es-ES" dirty="0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660584" y="4069680"/>
            <a:ext cx="227956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Nodo 2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Dato</a:t>
            </a:r>
            <a:r>
              <a:rPr lang="es-ES_tradnl" dirty="0"/>
              <a:t>: 6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Siguiente:</a:t>
            </a:r>
            <a:r>
              <a:rPr lang="es-ES_tradnl" dirty="0"/>
              <a:t> Nodo 3</a:t>
            </a:r>
            <a:endParaRPr lang="es-ES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375420" y="4069680"/>
            <a:ext cx="251706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Nodo 3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Dato</a:t>
            </a:r>
            <a:r>
              <a:rPr lang="es-ES_tradnl" dirty="0"/>
              <a:t>: 99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Siguiente:</a:t>
            </a:r>
            <a:r>
              <a:rPr lang="es-ES_tradnl" dirty="0"/>
              <a:t> NULL</a:t>
            </a:r>
          </a:p>
          <a:p>
            <a:pPr>
              <a:spcBef>
                <a:spcPct val="50000"/>
              </a:spcBef>
            </a:pPr>
            <a:r>
              <a:rPr lang="es-ES_tradnl" dirty="0"/>
              <a:t>(indica que es el fin de la lista)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8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simple: Ejemplo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955342" y="2924944"/>
            <a:ext cx="7283867" cy="648072"/>
            <a:chOff x="1043608" y="2852936"/>
            <a:chExt cx="6624736" cy="648072"/>
          </a:xfrm>
        </p:grpSpPr>
        <p:sp>
          <p:nvSpPr>
            <p:cNvPr id="8" name="7 Rectángulo"/>
            <p:cNvSpPr/>
            <p:nvPr/>
          </p:nvSpPr>
          <p:spPr>
            <a:xfrm>
              <a:off x="1043608" y="28529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Luis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691680" y="2852936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9 Elipse"/>
            <p:cNvSpPr/>
            <p:nvPr/>
          </p:nvSpPr>
          <p:spPr>
            <a:xfrm>
              <a:off x="1763688" y="3023240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851920" y="28529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Kate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499992" y="2852936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12 Elipse"/>
            <p:cNvSpPr/>
            <p:nvPr/>
          </p:nvSpPr>
          <p:spPr>
            <a:xfrm>
              <a:off x="4572000" y="3023240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6372200" y="28529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dirty="0">
                  <a:solidFill>
                    <a:schemeClr val="tx1"/>
                  </a:solidFill>
                </a:rPr>
                <a:t>Sara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7020272" y="2852936"/>
              <a:ext cx="28803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15 Elipse"/>
            <p:cNvSpPr/>
            <p:nvPr/>
          </p:nvSpPr>
          <p:spPr>
            <a:xfrm>
              <a:off x="7092280" y="3023240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8" name="17 Conector recto de flecha"/>
            <p:cNvCxnSpPr>
              <a:stCxn id="10" idx="6"/>
              <a:endCxn id="11" idx="1"/>
            </p:cNvCxnSpPr>
            <p:nvPr/>
          </p:nvCxnSpPr>
          <p:spPr>
            <a:xfrm flipV="1">
              <a:off x="1871688" y="3068960"/>
              <a:ext cx="1980232" cy="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>
              <a:stCxn id="13" idx="6"/>
              <a:endCxn id="14" idx="1"/>
            </p:cNvCxnSpPr>
            <p:nvPr/>
          </p:nvCxnSpPr>
          <p:spPr>
            <a:xfrm flipV="1">
              <a:off x="4680000" y="3068960"/>
              <a:ext cx="1692200" cy="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30 Grupo"/>
            <p:cNvGrpSpPr/>
            <p:nvPr/>
          </p:nvGrpSpPr>
          <p:grpSpPr>
            <a:xfrm>
              <a:off x="7205662" y="3068960"/>
              <a:ext cx="462682" cy="432048"/>
              <a:chOff x="7205662" y="3068960"/>
              <a:chExt cx="462682" cy="432048"/>
            </a:xfrm>
          </p:grpSpPr>
          <p:grpSp>
            <p:nvGrpSpPr>
              <p:cNvPr id="21" name="20 Grupo"/>
              <p:cNvGrpSpPr/>
              <p:nvPr/>
            </p:nvGrpSpPr>
            <p:grpSpPr>
              <a:xfrm>
                <a:off x="7380312" y="3429000"/>
                <a:ext cx="288032" cy="72008"/>
                <a:chOff x="6804248" y="6453336"/>
                <a:chExt cx="288032" cy="72008"/>
              </a:xfrm>
            </p:grpSpPr>
            <p:cxnSp>
              <p:nvCxnSpPr>
                <p:cNvPr id="23" name="22 Conector recto"/>
                <p:cNvCxnSpPr/>
                <p:nvPr/>
              </p:nvCxnSpPr>
              <p:spPr>
                <a:xfrm>
                  <a:off x="6804248" y="6453336"/>
                  <a:ext cx="2880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23 Conector recto"/>
                <p:cNvCxnSpPr/>
                <p:nvPr/>
              </p:nvCxnSpPr>
              <p:spPr>
                <a:xfrm>
                  <a:off x="6876272" y="6525344"/>
                  <a:ext cx="14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21 Conector curvado"/>
              <p:cNvCxnSpPr/>
              <p:nvPr/>
            </p:nvCxnSpPr>
            <p:spPr>
              <a:xfrm>
                <a:off x="7205662" y="3068960"/>
                <a:ext cx="324048" cy="351760"/>
              </a:xfrm>
              <a:prstGeom prst="curved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699792" y="1713434"/>
            <a:ext cx="4392389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b="1" i="1" dirty="0"/>
              <a:t>Lista enlazada con 3 nodos.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Los nodos tienen datos de tipo </a:t>
            </a:r>
            <a:r>
              <a:rPr lang="es-ES_tradnl" b="1" i="1" dirty="0" err="1"/>
              <a:t>String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887103" y="4069680"/>
            <a:ext cx="222497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Nodo 1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Dato</a:t>
            </a:r>
            <a:r>
              <a:rPr lang="es-ES_tradnl" dirty="0"/>
              <a:t>: Luis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Siguiente:</a:t>
            </a:r>
            <a:r>
              <a:rPr lang="es-ES_tradnl" dirty="0"/>
              <a:t> Nodo 2</a:t>
            </a:r>
            <a:endParaRPr lang="es-ES" dirty="0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711" y="4069680"/>
            <a:ext cx="2224977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Nodo 2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Dato</a:t>
            </a:r>
            <a:r>
              <a:rPr lang="es-ES_tradnl" dirty="0"/>
              <a:t>: Kate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Siguiente:</a:t>
            </a:r>
            <a:r>
              <a:rPr lang="es-ES_tradnl" dirty="0"/>
              <a:t> Nodo 3</a:t>
            </a:r>
            <a:endParaRPr lang="es-ES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587430" y="4069680"/>
            <a:ext cx="255657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Nodo 3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Dato</a:t>
            </a:r>
            <a:r>
              <a:rPr lang="es-ES_tradnl" dirty="0"/>
              <a:t>: Sara</a:t>
            </a:r>
          </a:p>
          <a:p>
            <a:pPr>
              <a:spcBef>
                <a:spcPct val="50000"/>
              </a:spcBef>
            </a:pPr>
            <a:r>
              <a:rPr lang="es-ES_tradnl" b="1" i="1" dirty="0"/>
              <a:t>Siguiente:</a:t>
            </a:r>
            <a:r>
              <a:rPr lang="es-ES_tradnl" dirty="0"/>
              <a:t> NULL</a:t>
            </a:r>
          </a:p>
          <a:p>
            <a:pPr>
              <a:spcBef>
                <a:spcPct val="50000"/>
              </a:spcBef>
            </a:pPr>
            <a:r>
              <a:rPr lang="es-ES_tradnl" dirty="0"/>
              <a:t>(indica que es el fin de la lista)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97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3750" y="110836"/>
            <a:ext cx="6347713" cy="1320800"/>
          </a:xfrm>
        </p:spPr>
        <p:txBody>
          <a:bodyPr/>
          <a:lstStyle/>
          <a:p>
            <a:r>
              <a:rPr lang="es-CR" dirty="0"/>
              <a:t>Lista simple: Operaciones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590" y="1023888"/>
            <a:ext cx="7162999" cy="515094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CR" sz="3800" dirty="0"/>
              <a:t>Una lista enlazada requiere unos controles para la gestión de los elementos contenidos en ellas. Estos controles se manifiestan en forma de operaciones que tendrán las siguientes funciones: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Definición de la clase Nodo y referencia a Nodo.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Inicialización o creación.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Insertar elementos en una lista.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Eliminar elementos de una lista.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Buscar elementos de una lista (comprobar la existencia de elementos en una lista).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Recorrer una lista enlazada (visitar cada nodo de la lista). </a:t>
            </a:r>
          </a:p>
          <a:p>
            <a:pPr lvl="1" algn="just">
              <a:lnSpc>
                <a:spcPct val="150000"/>
              </a:lnSpc>
            </a:pPr>
            <a:r>
              <a:rPr lang="es-CR" sz="2900" dirty="0"/>
              <a:t>Comprobar si la lista está vacía. </a:t>
            </a:r>
          </a:p>
          <a:p>
            <a:pPr algn="just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85571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2561</TotalTime>
  <Words>1366</Words>
  <Application>Microsoft Office PowerPoint</Application>
  <PresentationFormat>Presentación en pantalla (4:3)</PresentationFormat>
  <Paragraphs>209</Paragraphs>
  <Slides>33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Wingdings 3</vt:lpstr>
      <vt:lpstr>Faceta</vt:lpstr>
      <vt:lpstr>Análisis y Diseño de algoritmos  Listas</vt:lpstr>
      <vt:lpstr>Lista: Definición</vt:lpstr>
      <vt:lpstr>Nodo: Definición</vt:lpstr>
      <vt:lpstr>Listas: Tipos</vt:lpstr>
      <vt:lpstr>Listas simples: Definición</vt:lpstr>
      <vt:lpstr>Listas vs Arreglos</vt:lpstr>
      <vt:lpstr>Lista simple: Ejemplo</vt:lpstr>
      <vt:lpstr>Lista simple: Ejemplo</vt:lpstr>
      <vt:lpstr>Lista simple: Operaciones</vt:lpstr>
      <vt:lpstr>Lista simple</vt:lpstr>
      <vt:lpstr>Lista simple</vt:lpstr>
      <vt:lpstr>Lista simple</vt:lpstr>
      <vt:lpstr>Lista simple</vt:lpstr>
      <vt:lpstr>Lista simple</vt:lpstr>
      <vt:lpstr>Listas: Recorridos</vt:lpstr>
      <vt:lpstr>Lista circular</vt:lpstr>
      <vt:lpstr>Lista doblemente enlazada</vt:lpstr>
      <vt:lpstr>Lista circular doblemente enlazada</vt:lpstr>
      <vt:lpstr>Listas: Clase List en C++</vt:lpstr>
      <vt:lpstr>Listas: Clase List en C++</vt:lpstr>
      <vt:lpstr>Listas: Clase List en C++</vt:lpstr>
      <vt:lpstr>Listas: Clase List en C++</vt:lpstr>
      <vt:lpstr>Ejemplo</vt:lpstr>
      <vt:lpstr>Cont. Ejemplo</vt:lpstr>
      <vt:lpstr>Listas: Clase List en C++</vt:lpstr>
      <vt:lpstr>Listas: Clase List en C++</vt:lpstr>
      <vt:lpstr>Listas: Clase List en C++</vt:lpstr>
      <vt:lpstr>Listas: Clase List en C++</vt:lpstr>
      <vt:lpstr>Listas: Clase List en C++</vt:lpstr>
      <vt:lpstr>Ejemplo</vt:lpstr>
      <vt:lpstr>Ejemplo</vt:lpstr>
      <vt:lpstr>Cont. Ejemplo lista de estudiantes</vt:lpstr>
      <vt:lpstr>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ejimenezdelgado@hotmail.com</dc:creator>
  <cp:lastModifiedBy>Ana Lorena Valerio Solís</cp:lastModifiedBy>
  <cp:revision>88</cp:revision>
  <dcterms:created xsi:type="dcterms:W3CDTF">2014-02-24T15:14:59Z</dcterms:created>
  <dcterms:modified xsi:type="dcterms:W3CDTF">2022-02-22T20:31:14Z</dcterms:modified>
</cp:coreProperties>
</file>