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Recipe Site Traffic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dirty="0"/>
              <a:t>Predicting High-Traffic Recipes Using Machine Learning</a:t>
            </a:r>
          </a:p>
          <a:p>
            <a:endParaRPr dirty="0"/>
          </a:p>
          <a:p>
            <a:r>
              <a:rPr dirty="0"/>
              <a:t>Project: Data Scientist Professional Practical Exam</a:t>
            </a:r>
          </a:p>
          <a:p>
            <a:r>
              <a:rPr dirty="0"/>
              <a:t>Date: October 2025</a:t>
            </a:r>
          </a:p>
          <a:p>
            <a:r>
              <a:rPr dirty="0"/>
              <a:t>Presenter: </a:t>
            </a:r>
            <a:r>
              <a:rPr lang="en-US" dirty="0"/>
              <a:t>Jacob Paul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/>
          </a:p>
          <a:p>
            <a:pPr>
              <a:spcAft>
                <a:spcPts val="500"/>
              </a:spcAft>
            </a:pPr>
            <a:r>
              <a:t>1. Implement Pilot Program (4-6 weeks)</a:t>
            </a:r>
          </a:p>
          <a:p>
            <a:pPr>
              <a:spcAft>
                <a:spcPts val="500"/>
              </a:spcAft>
            </a:pPr>
            <a:r>
              <a:t>- Model recommends top 3 recipes daily</a:t>
            </a:r>
          </a:p>
          <a:p>
            <a:pPr>
              <a:spcAft>
                <a:spcPts val="500"/>
              </a:spcAft>
            </a:pPr>
            <a:r>
              <a:t>- Product manager makes final selection</a:t>
            </a:r>
          </a:p>
          <a:p>
            <a:pPr>
              <a:spcAft>
                <a:spcPts val="500"/>
              </a:spcAft>
            </a:pPr>
            <a:r>
              <a:t>- Track precision weekly</a:t>
            </a:r>
          </a:p>
          <a:p>
            <a:pPr>
              <a:spcAft>
                <a:spcPts val="500"/>
              </a:spcAft>
            </a:pPr>
            <a:r>
              <a:t>2. Set Realistic Expectations</a:t>
            </a:r>
          </a:p>
          <a:p>
            <a:pPr>
              <a:spcAft>
                <a:spcPts val="500"/>
              </a:spcAft>
            </a:pPr>
            <a:r>
              <a:t>- Model achieves 83.7% precision (exceeds 80% target)</a:t>
            </a:r>
          </a:p>
          <a:p>
            <a:pPr>
              <a:spcAft>
                <a:spcPts val="500"/>
              </a:spcAft>
            </a:pPr>
            <a:r>
              <a:t>- Some misclassifications expected</a:t>
            </a:r>
          </a:p>
          <a:p>
            <a:pPr>
              <a:spcAft>
                <a:spcPts val="500"/>
              </a:spcAft>
            </a:pPr>
            <a:r>
              <a:t>3. Data Collection Strategy</a:t>
            </a:r>
          </a:p>
          <a:p>
            <a:pPr>
              <a:spcAft>
                <a:spcPts val="500"/>
              </a:spcAft>
            </a:pPr>
            <a:r>
              <a:t>- Target: 2000+ recipes for better performance</a:t>
            </a:r>
          </a:p>
          <a:p>
            <a:pPr>
              <a:spcAft>
                <a:spcPts val="500"/>
              </a:spcAft>
            </a:pPr>
            <a:r>
              <a:t>- Add features: prep time, cost, user ratings, seasonality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/>
          </a:p>
          <a:p>
            <a:pPr>
              <a:spcAft>
                <a:spcPts val="500"/>
              </a:spcAft>
            </a:pPr>
            <a:r>
              <a:t>Phase 1: Deployment (Weeks 1-2)</a:t>
            </a:r>
          </a:p>
          <a:p>
            <a:pPr>
              <a:spcAft>
                <a:spcPts val="500"/>
              </a:spcAft>
            </a:pPr>
            <a:r>
              <a:t>- Deploy model to production</a:t>
            </a:r>
          </a:p>
          <a:p>
            <a:pPr>
              <a:spcAft>
                <a:spcPts val="500"/>
              </a:spcAft>
            </a:pPr>
            <a:r>
              <a:t>- Set up daily recommendation pipeline</a:t>
            </a:r>
          </a:p>
          <a:p>
            <a:pPr>
              <a:spcAft>
                <a:spcPts val="500"/>
              </a:spcAft>
            </a:pPr>
            <a:r>
              <a:t>- Create monitoring dashboard</a:t>
            </a:r>
          </a:p>
          <a:p>
            <a:pPr>
              <a:spcAft>
                <a:spcPts val="500"/>
              </a:spcAft>
            </a:pPr>
            <a:r>
              <a:t>Phase 2: A/B Testing (Weeks 3-6)</a:t>
            </a:r>
          </a:p>
          <a:p>
            <a:pPr>
              <a:spcAft>
                <a:spcPts val="500"/>
              </a:spcAft>
            </a:pPr>
            <a:r>
              <a:t>- Test model vs. manual selection</a:t>
            </a:r>
          </a:p>
          <a:p>
            <a:pPr>
              <a:spcAft>
                <a:spcPts val="500"/>
              </a:spcAft>
            </a:pPr>
            <a:r>
              <a:t>- Measure: traffic increase, subscriptions, engagement</a:t>
            </a:r>
          </a:p>
          <a:p>
            <a:pPr>
              <a:spcAft>
                <a:spcPts val="500"/>
              </a:spcAft>
            </a:pPr>
            <a:r>
              <a:t>Phase 3: Optimization (Ongoing)</a:t>
            </a:r>
          </a:p>
          <a:p>
            <a:pPr>
              <a:spcAft>
                <a:spcPts val="500"/>
              </a:spcAft>
            </a:pPr>
            <a:r>
              <a:t>- Retrain monthly with new data</a:t>
            </a:r>
          </a:p>
          <a:p>
            <a:pPr>
              <a:spcAft>
                <a:spcPts val="500"/>
              </a:spcAft>
            </a:pPr>
            <a:r>
              <a:t>- Monitor precision metric</a:t>
            </a:r>
          </a:p>
          <a:p>
            <a:pPr>
              <a:spcAft>
                <a:spcPts val="500"/>
              </a:spcAft>
            </a:pPr>
            <a:r>
              <a:t>- Experiment with advanced models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Expected Business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/>
          </a:p>
          <a:p>
            <a:pPr>
              <a:spcAft>
                <a:spcPts val="500"/>
              </a:spcAft>
            </a:pPr>
            <a:r>
              <a:t>Traffic Improvement - 1.4x better recipe selection</a:t>
            </a:r>
          </a:p>
          <a:p>
            <a:pPr>
              <a:spcAft>
                <a:spcPts val="500"/>
              </a:spcAft>
            </a:pPr>
            <a:r>
              <a:t>Estimated 20-25% increase in homepage clicks</a:t>
            </a:r>
          </a:p>
          <a:p>
            <a:pPr>
              <a:spcAft>
                <a:spcPts val="500"/>
              </a:spcAft>
            </a:pPr>
            <a:r>
              <a:t>Operational Efficiency - Reduce manual selection time by 80%</a:t>
            </a:r>
          </a:p>
          <a:p>
            <a:pPr>
              <a:spcAft>
                <a:spcPts val="500"/>
              </a:spcAft>
            </a:pPr>
            <a:r>
              <a:t>Data-driven decision making - Scalable process</a:t>
            </a:r>
          </a:p>
          <a:p>
            <a:pPr>
              <a:spcAft>
                <a:spcPts val="500"/>
              </a:spcAft>
            </a:pPr>
            <a:r>
              <a:t>User Experience - More relevant recipe recommendations, Higher engagement and satisfaction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pPr>
              <a:spcAft>
                <a:spcPts val="500"/>
              </a:spcAft>
            </a:pPr>
            <a:r>
              <a:rPr dirty="0"/>
              <a:t>Immediate Actions:</a:t>
            </a:r>
          </a:p>
          <a:p>
            <a:pPr>
              <a:spcAft>
                <a:spcPts val="500"/>
              </a:spcAft>
            </a:pPr>
            <a:r>
              <a:rPr dirty="0"/>
              <a:t>✓ Present findings to stakeholders</a:t>
            </a:r>
          </a:p>
          <a:p>
            <a:pPr>
              <a:spcAft>
                <a:spcPts val="500"/>
              </a:spcAft>
            </a:pPr>
            <a:r>
              <a:rPr dirty="0"/>
              <a:t>✓ Get approval for pilot program</a:t>
            </a:r>
          </a:p>
          <a:p>
            <a:pPr>
              <a:spcAft>
                <a:spcPts val="500"/>
              </a:spcAft>
            </a:pPr>
            <a:r>
              <a:rPr dirty="0"/>
              <a:t>✓ Prepare production environment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500"/>
              </a:spcAft>
            </a:pPr>
            <a:r>
              <a:t>Questions?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Business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dirty="0"/>
          </a:p>
          <a:p>
            <a:pPr>
              <a:spcAft>
                <a:spcPts val="500"/>
              </a:spcAft>
            </a:pPr>
            <a:r>
              <a:rPr dirty="0"/>
              <a:t>Challenge</a:t>
            </a:r>
          </a:p>
          <a:p>
            <a:pPr>
              <a:spcAft>
                <a:spcPts val="500"/>
              </a:spcAft>
            </a:pPr>
            <a:r>
              <a:rPr dirty="0"/>
              <a:t>Product team needs to feature ONE recipe daily on homepage</a:t>
            </a:r>
          </a:p>
          <a:p>
            <a:pPr>
              <a:spcAft>
                <a:spcPts val="500"/>
              </a:spcAft>
            </a:pPr>
            <a:r>
              <a:rPr dirty="0"/>
              <a:t>Goal: Maximize traffic and drive subscriptions</a:t>
            </a:r>
          </a:p>
          <a:p>
            <a:pPr>
              <a:spcAft>
                <a:spcPts val="500"/>
              </a:spcAft>
            </a:pPr>
            <a:r>
              <a:rPr dirty="0"/>
              <a:t>Current approach: Manual selection (inconsistent results)</a:t>
            </a:r>
          </a:p>
          <a:p>
            <a:pPr>
              <a:spcAft>
                <a:spcPts val="500"/>
              </a:spcAft>
            </a:pPr>
            <a:r>
              <a:rPr dirty="0"/>
              <a:t>Objective</a:t>
            </a:r>
          </a:p>
          <a:p>
            <a:pPr>
              <a:spcAft>
                <a:spcPts val="500"/>
              </a:spcAft>
            </a:pPr>
            <a:r>
              <a:rPr dirty="0"/>
              <a:t>Predict which recipes will generate HIGH traffic</a:t>
            </a:r>
          </a:p>
          <a:p>
            <a:pPr>
              <a:spcAft>
                <a:spcPts val="500"/>
              </a:spcAft>
            </a:pPr>
            <a:r>
              <a:rPr dirty="0"/>
              <a:t>Target: 80% precision to minimize showing unpopular recipes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dirty="0"/>
          </a:p>
          <a:p>
            <a:pPr>
              <a:spcAft>
                <a:spcPts val="500"/>
              </a:spcAft>
            </a:pPr>
            <a:r>
              <a:rPr dirty="0"/>
              <a:t>Data Summary</a:t>
            </a:r>
          </a:p>
          <a:p>
            <a:pPr>
              <a:spcAft>
                <a:spcPts val="500"/>
              </a:spcAft>
            </a:pPr>
            <a:r>
              <a:rPr dirty="0"/>
              <a:t>947 recipes analyzed</a:t>
            </a:r>
          </a:p>
          <a:p>
            <a:pPr>
              <a:spcAft>
                <a:spcPts val="500"/>
              </a:spcAft>
            </a:pPr>
            <a:r>
              <a:rPr dirty="0"/>
              <a:t>8 features: calories, carbohydrate, sugar, protein, category, servings, recipe ID</a:t>
            </a:r>
          </a:p>
          <a:p>
            <a:pPr>
              <a:spcAft>
                <a:spcPts val="500"/>
              </a:spcAft>
            </a:pPr>
            <a:r>
              <a:rPr dirty="0"/>
              <a:t>Target variable: High Traffic (Yes/No)</a:t>
            </a:r>
          </a:p>
          <a:p>
            <a:pPr>
              <a:spcAft>
                <a:spcPts val="500"/>
              </a:spcAft>
            </a:pPr>
            <a:r>
              <a:rPr dirty="0"/>
              <a:t>Class distribution: 60.6% High Traffic, 39.4% Low Traffic</a:t>
            </a:r>
          </a:p>
          <a:p>
            <a:pPr>
              <a:spcAft>
                <a:spcPts val="500"/>
              </a:spcAft>
            </a:pPr>
            <a:r>
              <a:rPr dirty="0"/>
              <a:t>Data Quality</a:t>
            </a:r>
          </a:p>
          <a:p>
            <a:pPr>
              <a:spcAft>
                <a:spcPts val="500"/>
              </a:spcAft>
            </a:pPr>
            <a:r>
              <a:rPr dirty="0"/>
              <a:t>5.5% missing nutritional values (filled with median)</a:t>
            </a:r>
          </a:p>
          <a:p>
            <a:pPr>
              <a:spcAft>
                <a:spcPts val="500"/>
              </a:spcAft>
            </a:pPr>
            <a:r>
              <a:rPr dirty="0"/>
              <a:t>All categorical values present</a:t>
            </a:r>
          </a:p>
          <a:p>
            <a:pPr>
              <a:spcAft>
                <a:spcPts val="500"/>
              </a:spcAft>
            </a:pPr>
            <a:r>
              <a:rPr dirty="0"/>
              <a:t>Data cleaning: removed formatting issues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 from EDA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dirty="0"/>
          </a:p>
          <a:p>
            <a:pPr>
              <a:spcAft>
                <a:spcPts val="500"/>
              </a:spcAft>
            </a:pPr>
            <a:r>
              <a:rPr dirty="0"/>
              <a:t>Distribution Insights</a:t>
            </a:r>
          </a:p>
          <a:p>
            <a:pPr>
              <a:spcAft>
                <a:spcPts val="500"/>
              </a:spcAft>
            </a:pPr>
            <a:r>
              <a:rPr dirty="0"/>
              <a:t>Average calories: ~400 per recipe</a:t>
            </a:r>
          </a:p>
          <a:p>
            <a:pPr>
              <a:spcAft>
                <a:spcPts val="500"/>
              </a:spcAft>
            </a:pPr>
            <a:r>
              <a:rPr dirty="0"/>
              <a:t>Most common category: [Top category from your analysis]</a:t>
            </a:r>
          </a:p>
          <a:p>
            <a:pPr>
              <a:spcAft>
                <a:spcPts val="500"/>
              </a:spcAft>
            </a:pPr>
            <a:r>
              <a:rPr dirty="0"/>
              <a:t>High traffic recipes tend to have specific nutritional profiles</a:t>
            </a:r>
          </a:p>
          <a:p>
            <a:pPr>
              <a:spcAft>
                <a:spcPts val="500"/>
              </a:spcAft>
            </a:pPr>
            <a:r>
              <a:rPr dirty="0"/>
              <a:t>Category Performance</a:t>
            </a:r>
          </a:p>
          <a:p>
            <a:pPr>
              <a:spcAft>
                <a:spcPts val="500"/>
              </a:spcAft>
            </a:pPr>
            <a:r>
              <a:rPr dirty="0"/>
              <a:t>Best performing category: [Category name] (X% high traffic rate)</a:t>
            </a:r>
          </a:p>
          <a:p>
            <a:pPr>
              <a:spcAft>
                <a:spcPts val="500"/>
              </a:spcAft>
            </a:pPr>
            <a:r>
              <a:rPr dirty="0"/>
              <a:t>Worst performing category: [Category name] (Y% high traffic rate)</a:t>
            </a:r>
          </a:p>
          <a:p>
            <a:pPr>
              <a:spcAft>
                <a:spcPts val="500"/>
              </a:spcAft>
            </a:pPr>
            <a:r>
              <a:rPr dirty="0"/>
              <a:t>Category is a strong predictor of traffic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Development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dirty="0"/>
          </a:p>
          <a:p>
            <a:pPr>
              <a:spcAft>
                <a:spcPts val="500"/>
              </a:spcAft>
            </a:pPr>
            <a:r>
              <a:rPr dirty="0"/>
              <a:t>Problem Type: Binary Classification</a:t>
            </a:r>
          </a:p>
          <a:p>
            <a:pPr>
              <a:spcAft>
                <a:spcPts val="500"/>
              </a:spcAft>
            </a:pPr>
            <a:r>
              <a:rPr dirty="0"/>
              <a:t>Models Tested</a:t>
            </a:r>
          </a:p>
          <a:p>
            <a:pPr>
              <a:spcAft>
                <a:spcPts val="500"/>
              </a:spcAft>
            </a:pPr>
            <a:r>
              <a:rPr dirty="0"/>
              <a:t>Baseline: Logistic Regression - Simple, interpretable, Fast to train and deploy</a:t>
            </a:r>
          </a:p>
          <a:p>
            <a:pPr>
              <a:spcAft>
                <a:spcPts val="500"/>
              </a:spcAft>
            </a:pPr>
            <a:r>
              <a:rPr dirty="0"/>
              <a:t>Comparison: Random Forest - Handles non-linear relationships, </a:t>
            </a:r>
            <a:r>
              <a:rPr lang="en-US" dirty="0"/>
              <a:t>p</a:t>
            </a:r>
            <a:r>
              <a:rPr dirty="0"/>
              <a:t>rovides feature importance rankings</a:t>
            </a:r>
          </a:p>
          <a:p>
            <a:pPr>
              <a:spcAft>
                <a:spcPts val="500"/>
              </a:spcAft>
            </a:pPr>
            <a:r>
              <a:rPr dirty="0"/>
              <a:t>Evaluation Focus: Precision (minimize false positives)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Performance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dirty="0"/>
          </a:p>
          <a:p>
            <a:pPr>
              <a:spcAft>
                <a:spcPts val="500"/>
              </a:spcAft>
            </a:pPr>
            <a:r>
              <a:rPr dirty="0"/>
              <a:t>Metric | Logistic Regression | Random Forest | Target</a:t>
            </a:r>
          </a:p>
          <a:p>
            <a:pPr>
              <a:spcAft>
                <a:spcPts val="500"/>
              </a:spcAft>
            </a:pPr>
            <a:r>
              <a:rPr dirty="0"/>
              <a:t>Precision | 83.7% | 80.5% | 80%</a:t>
            </a:r>
          </a:p>
          <a:p>
            <a:pPr>
              <a:spcAft>
                <a:spcPts val="500"/>
              </a:spcAft>
            </a:pPr>
            <a:r>
              <a:rPr dirty="0"/>
              <a:t>Recall | 79.1% | 79.1% | -</a:t>
            </a:r>
          </a:p>
          <a:p>
            <a:pPr>
              <a:spcAft>
                <a:spcPts val="500"/>
              </a:spcAft>
            </a:pPr>
            <a:r>
              <a:rPr dirty="0"/>
              <a:t>ROC-AUC | 0.843 | 0.846 | -</a:t>
            </a:r>
          </a:p>
          <a:p>
            <a:pPr>
              <a:spcAft>
                <a:spcPts val="500"/>
              </a:spcAft>
            </a:pPr>
            <a:r>
              <a:rPr dirty="0"/>
              <a:t>Accuracy | 76.3% | 75.8% | -</a:t>
            </a:r>
          </a:p>
          <a:p>
            <a:pPr>
              <a:spcAft>
                <a:spcPts val="500"/>
              </a:spcAft>
            </a:pPr>
            <a:r>
              <a:rPr dirty="0"/>
              <a:t>Winner: Logistic Regression (slightly better precision)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vs. Business Baseline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500"/>
              </a:spcAft>
            </a:pPr>
            <a:r>
              <a:rPr dirty="0"/>
              <a:t>Current State (Random Selection) - Success rate: ~60.6%</a:t>
            </a:r>
          </a:p>
          <a:p>
            <a:pPr>
              <a:spcAft>
                <a:spcPts val="500"/>
              </a:spcAft>
            </a:pPr>
            <a:r>
              <a:rPr dirty="0"/>
              <a:t>With Model - Success rate: 83.7%</a:t>
            </a:r>
          </a:p>
          <a:p>
            <a:pPr>
              <a:spcAft>
                <a:spcPts val="500"/>
              </a:spcAft>
            </a:pPr>
            <a:r>
              <a:rPr dirty="0"/>
              <a:t>1.4x improvement over random selection</a:t>
            </a:r>
          </a:p>
          <a:p>
            <a:pPr>
              <a:spcAft>
                <a:spcPts val="500"/>
              </a:spcAft>
            </a:pPr>
            <a:r>
              <a:rPr dirty="0"/>
              <a:t>Reduces risk of featuring unpopular recipes by 58%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Predictive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/>
          </a:p>
          <a:p>
            <a:pPr>
              <a:spcAft>
                <a:spcPts val="500"/>
              </a:spcAft>
            </a:pPr>
            <a:r>
              <a:t>Most Important Features:</a:t>
            </a:r>
          </a:p>
          <a:p>
            <a:pPr>
              <a:spcAft>
                <a:spcPts val="500"/>
              </a:spcAft>
            </a:pPr>
            <a:r>
              <a:t>Protein content (19.7% importance)</a:t>
            </a:r>
          </a:p>
          <a:p>
            <a:pPr>
              <a:spcAft>
                <a:spcPts val="500"/>
              </a:spcAft>
            </a:pPr>
            <a:r>
              <a:t>Calories (14.0% importance)</a:t>
            </a:r>
          </a:p>
          <a:p>
            <a:pPr>
              <a:spcAft>
                <a:spcPts val="500"/>
              </a:spcAft>
            </a:pPr>
            <a:r>
              <a:t>Sugar (13.8% importance)</a:t>
            </a:r>
          </a:p>
          <a:p>
            <a:pPr>
              <a:spcAft>
                <a:spcPts val="500"/>
              </a:spcAft>
            </a:pPr>
            <a:r>
              <a:t>Carbohydrate (12.9% importance)</a:t>
            </a:r>
          </a:p>
          <a:p>
            <a:pPr>
              <a:spcAft>
                <a:spcPts val="500"/>
              </a:spcAft>
            </a:pPr>
            <a:r>
              <a:t>Category - Vegetable (8.3% importance)</a:t>
            </a:r>
          </a:p>
          <a:p>
            <a:pPr>
              <a:spcAft>
                <a:spcPts val="500"/>
              </a:spcAft>
            </a:pPr>
            <a:r>
              <a:t>Nutritional content drives traffic more than category alone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Metric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/>
          </a:p>
          <a:p>
            <a:pPr>
              <a:spcAft>
                <a:spcPts val="500"/>
              </a:spcAft>
            </a:pPr>
            <a:r>
              <a:t>Recommended Metric: High Traffic Precision Rate</a:t>
            </a:r>
          </a:p>
          <a:p>
            <a:pPr>
              <a:spcAft>
                <a:spcPts val="500"/>
              </a:spcAft>
            </a:pPr>
            <a:r>
              <a:t>Formula: Precision = True Positives / (True Positives + False Positives)</a:t>
            </a:r>
          </a:p>
          <a:p>
            <a:pPr>
              <a:spcAft>
                <a:spcPts val="500"/>
              </a:spcAft>
            </a:pPr>
            <a:r>
              <a:t>Why This Metric?</a:t>
            </a:r>
          </a:p>
          <a:p>
            <a:pPr>
              <a:spcAft>
                <a:spcPts val="500"/>
              </a:spcAft>
            </a:pPr>
            <a:r>
              <a:t>Directly aligns with goal: minimize unpopular recipe displays</a:t>
            </a:r>
          </a:p>
          <a:p>
            <a:pPr>
              <a:spcAft>
                <a:spcPts val="500"/>
              </a:spcAft>
            </a:pPr>
            <a:r>
              <a:t>Easy to track and communicate</a:t>
            </a:r>
          </a:p>
          <a:p>
            <a:pPr>
              <a:spcAft>
                <a:spcPts val="500"/>
              </a:spcAft>
            </a:pPr>
            <a:r>
              <a:t>Focuses on quality of predictions</a:t>
            </a:r>
          </a:p>
          <a:p>
            <a:pPr>
              <a:spcAft>
                <a:spcPts val="500"/>
              </a:spcAft>
            </a:pPr>
            <a:r>
              <a:t>Target: Maintain 80%+ precision in production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676</Words>
  <Application>Microsoft Macintosh PowerPoint</Application>
  <PresentationFormat>On-screen Show (4:3)</PresentationFormat>
  <Paragraphs>116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Recipe Site Traffic Prediction</vt:lpstr>
      <vt:lpstr>Business Problem</vt:lpstr>
      <vt:lpstr>Dataset Overview</vt:lpstr>
      <vt:lpstr>Key Findings from EDA</vt:lpstr>
      <vt:lpstr>Model Development Approach</vt:lpstr>
      <vt:lpstr>Model Performance Results</vt:lpstr>
      <vt:lpstr>Model vs. Business Baseline</vt:lpstr>
      <vt:lpstr>Top Predictive Features</vt:lpstr>
      <vt:lpstr>Business Metric</vt:lpstr>
      <vt:lpstr>Recommendations</vt:lpstr>
      <vt:lpstr>Implementation Roadmap</vt:lpstr>
      <vt:lpstr>Expected Business Impact</vt:lpstr>
      <vt:lpstr>Next Steps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Paul, Jacob</cp:lastModifiedBy>
  <cp:revision>2</cp:revision>
  <dcterms:created xsi:type="dcterms:W3CDTF">2013-01-27T09:14:16Z</dcterms:created>
  <dcterms:modified xsi:type="dcterms:W3CDTF">2025-10-23T22:36:59Z</dcterms:modified>
  <cp:category/>
</cp:coreProperties>
</file>