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73" r:id="rId2"/>
    <p:sldId id="257" r:id="rId3"/>
    <p:sldId id="267" r:id="rId4"/>
    <p:sldId id="263" r:id="rId5"/>
    <p:sldId id="265" r:id="rId6"/>
    <p:sldId id="266" r:id="rId7"/>
    <p:sldId id="264" r:id="rId8"/>
    <p:sldId id="272" r:id="rId9"/>
    <p:sldId id="268" r:id="rId10"/>
    <p:sldId id="269"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0287"/>
  </p:normalViewPr>
  <p:slideViewPr>
    <p:cSldViewPr snapToGrid="0" snapToObjects="1">
      <p:cViewPr varScale="1">
        <p:scale>
          <a:sx n="90" d="100"/>
          <a:sy n="90" d="100"/>
        </p:scale>
        <p:origin x="1432" y="200"/>
      </p:cViewPr>
      <p:guideLst/>
    </p:cSldViewPr>
  </p:slideViewPr>
  <p:outlineViewPr>
    <p:cViewPr>
      <p:scale>
        <a:sx n="33" d="100"/>
        <a:sy n="33" d="100"/>
      </p:scale>
      <p:origin x="0" y="-93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95B1F-A813-F248-87B2-4CD88B5CA174}" type="datetimeFigureOut">
              <a:rPr lang="en-US" smtClean="0"/>
              <a:t>4/22/21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07248-37EC-B14A-B54F-532DD51B2171}" type="slidenum">
              <a:rPr lang="en-US" smtClean="0"/>
              <a:t>‹#›</a:t>
            </a:fld>
            <a:endParaRPr lang="en-US"/>
          </a:p>
        </p:txBody>
      </p:sp>
    </p:spTree>
    <p:extLst>
      <p:ext uri="{BB962C8B-B14F-4D97-AF65-F5344CB8AC3E}">
        <p14:creationId xmlns:p14="http://schemas.microsoft.com/office/powerpoint/2010/main" val="184407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i.ytimg.com</a:t>
            </a:r>
            <a:r>
              <a:rPr lang="en-US" dirty="0"/>
              <a:t>/vi/ByMyh6ALAl8/</a:t>
            </a:r>
            <a:r>
              <a:rPr lang="en-US" dirty="0" err="1"/>
              <a:t>maxresdefault.jpg</a:t>
            </a:r>
            <a:endParaRPr lang="en-US" dirty="0"/>
          </a:p>
          <a:p>
            <a:r>
              <a:rPr lang="en-US" dirty="0"/>
              <a:t>https://</a:t>
            </a:r>
            <a:r>
              <a:rPr lang="en-US" dirty="0" err="1"/>
              <a:t>images.fineartamerica.com</a:t>
            </a:r>
            <a:r>
              <a:rPr lang="en-US" dirty="0"/>
              <a:t>/images-medium-large-5/</a:t>
            </a:r>
            <a:r>
              <a:rPr lang="en-US" dirty="0" err="1"/>
              <a:t>micrasterias</a:t>
            </a:r>
            <a:r>
              <a:rPr lang="en-US" dirty="0"/>
              <a:t>-</a:t>
            </a:r>
            <a:r>
              <a:rPr lang="en-US" dirty="0" err="1"/>
              <a:t>angulosa</a:t>
            </a:r>
            <a:r>
              <a:rPr lang="en-US" dirty="0"/>
              <a:t>-algae-</a:t>
            </a:r>
            <a:r>
              <a:rPr lang="en-US" dirty="0" err="1"/>
              <a:t>sem</a:t>
            </a:r>
            <a:r>
              <a:rPr lang="en-US" dirty="0"/>
              <a:t>-science-</a:t>
            </a:r>
            <a:r>
              <a:rPr lang="en-US" dirty="0" err="1"/>
              <a:t>source.jpg</a:t>
            </a:r>
            <a:endParaRPr lang="en-US" dirty="0"/>
          </a:p>
        </p:txBody>
      </p:sp>
      <p:sp>
        <p:nvSpPr>
          <p:cNvPr id="4" name="Slide Number Placeholder 3"/>
          <p:cNvSpPr>
            <a:spLocks noGrp="1"/>
          </p:cNvSpPr>
          <p:nvPr>
            <p:ph type="sldNum" sz="quarter" idx="5"/>
          </p:nvPr>
        </p:nvSpPr>
        <p:spPr/>
        <p:txBody>
          <a:bodyPr/>
          <a:lstStyle/>
          <a:p>
            <a:fld id="{27907248-37EC-B14A-B54F-532DD51B2171}" type="slidenum">
              <a:rPr lang="en-US" smtClean="0"/>
              <a:t>1</a:t>
            </a:fld>
            <a:endParaRPr lang="en-US"/>
          </a:p>
        </p:txBody>
      </p:sp>
    </p:spTree>
    <p:extLst>
      <p:ext uri="{BB962C8B-B14F-4D97-AF65-F5344CB8AC3E}">
        <p14:creationId xmlns:p14="http://schemas.microsoft.com/office/powerpoint/2010/main" val="808501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WW: I would suggest adding a title here, letting people know the overall focus of the presentation. Something like ‘Using Gaussian-Peak-Spectra to estimate multiple pigments’</a:t>
            </a:r>
          </a:p>
          <a:p>
            <a:endParaRPr lang="en-US" dirty="0"/>
          </a:p>
          <a:p>
            <a:r>
              <a:rPr lang="en-US" dirty="0"/>
              <a:t>I think this is a good slide to include as part of the intro to this method. You could just say that this is the output we get from the pigment analysis, which shows that we are measuring at multiple wavelengths.</a:t>
            </a:r>
          </a:p>
          <a:p>
            <a:endParaRPr lang="en-US" dirty="0"/>
          </a:p>
          <a:p>
            <a:r>
              <a:rPr lang="en-US" dirty="0"/>
              <a:t>MEL: Can</a:t>
            </a:r>
            <a:r>
              <a:rPr lang="en-US" baseline="0" dirty="0"/>
              <a:t> you add a few words of text to this to help people follow along? Something like…</a:t>
            </a:r>
          </a:p>
          <a:p>
            <a:pPr marL="171450" indent="-171450">
              <a:buFontTx/>
              <a:buChar char="-"/>
            </a:pPr>
            <a:r>
              <a:rPr lang="en-US" baseline="0" dirty="0"/>
              <a:t>Measures many wavelengths</a:t>
            </a:r>
          </a:p>
          <a:p>
            <a:pPr marL="171450" indent="-171450">
              <a:buFontTx/>
              <a:buChar char="-"/>
            </a:pPr>
            <a:r>
              <a:rPr lang="en-US" baseline="0" dirty="0"/>
              <a:t>Measures many pigments</a:t>
            </a:r>
          </a:p>
          <a:p>
            <a:pPr marL="171450" indent="-171450">
              <a:buFontTx/>
              <a:buChar char="-"/>
            </a:pPr>
            <a:r>
              <a:rPr lang="en-US" baseline="0" dirty="0"/>
              <a:t>Spectra are deconstructed into multiple peaks based on what wavelengths different pigments absorb</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Also, you don’t need before/after plots here – the before/after bit is not really meaningful for anything except </a:t>
            </a:r>
            <a:r>
              <a:rPr lang="en-US" baseline="0" dirty="0" err="1"/>
              <a:t>chl-a:pheophytin</a:t>
            </a:r>
            <a:r>
              <a:rPr lang="en-US" baseline="0" dirty="0"/>
              <a:t>, which is not the point of your presentation. I would swap out the second plot for a text box explaining the method a bit</a:t>
            </a:r>
          </a:p>
          <a:p>
            <a:pPr marL="171450" indent="-171450">
              <a:buFontTx/>
              <a:buChar char="-"/>
            </a:pPr>
            <a:endParaRPr lang="en-US" baseline="0" dirty="0"/>
          </a:p>
        </p:txBody>
      </p:sp>
      <p:sp>
        <p:nvSpPr>
          <p:cNvPr id="4" name="Slide Number Placeholder 3"/>
          <p:cNvSpPr>
            <a:spLocks noGrp="1"/>
          </p:cNvSpPr>
          <p:nvPr>
            <p:ph type="sldNum" sz="quarter" idx="5"/>
          </p:nvPr>
        </p:nvSpPr>
        <p:spPr/>
        <p:txBody>
          <a:bodyPr/>
          <a:lstStyle/>
          <a:p>
            <a:fld id="{0754ED46-419E-4725-AB48-FDF1C884DD80}" type="slidenum">
              <a:rPr lang="en-US" smtClean="0"/>
              <a:t>2</a:t>
            </a:fld>
            <a:endParaRPr lang="en-US"/>
          </a:p>
        </p:txBody>
      </p:sp>
    </p:spTree>
    <p:extLst>
      <p:ext uri="{BB962C8B-B14F-4D97-AF65-F5344CB8AC3E}">
        <p14:creationId xmlns:p14="http://schemas.microsoft.com/office/powerpoint/2010/main" val="234037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like the addition of this slide!</a:t>
            </a:r>
          </a:p>
        </p:txBody>
      </p:sp>
      <p:sp>
        <p:nvSpPr>
          <p:cNvPr id="4" name="Slide Number Placeholder 3"/>
          <p:cNvSpPr>
            <a:spLocks noGrp="1"/>
          </p:cNvSpPr>
          <p:nvPr>
            <p:ph type="sldNum" sz="quarter" idx="5"/>
          </p:nvPr>
        </p:nvSpPr>
        <p:spPr/>
        <p:txBody>
          <a:bodyPr/>
          <a:lstStyle/>
          <a:p>
            <a:fld id="{27907248-37EC-B14A-B54F-532DD51B2171}" type="slidenum">
              <a:rPr lang="en-US" smtClean="0"/>
              <a:t>3</a:t>
            </a:fld>
            <a:endParaRPr lang="en-US"/>
          </a:p>
        </p:txBody>
      </p:sp>
    </p:spTree>
    <p:extLst>
      <p:ext uri="{BB962C8B-B14F-4D97-AF65-F5344CB8AC3E}">
        <p14:creationId xmlns:p14="http://schemas.microsoft.com/office/powerpoint/2010/main" val="1139695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WW: I would suggest changing the title slightly to be more specific about the comparison between the FP and GPS. Something ‘Pigment overlap between multiple methods’ and state that we are using the FP data to compare to the GPS estimates</a:t>
            </a:r>
          </a:p>
          <a:p>
            <a:endParaRPr lang="en-US" dirty="0"/>
          </a:p>
          <a:p>
            <a:r>
              <a:rPr lang="en-US" dirty="0"/>
              <a:t>We are digging into how to match others</a:t>
            </a:r>
          </a:p>
          <a:p>
            <a:r>
              <a:rPr lang="en-US" b="1" dirty="0"/>
              <a:t>Match </a:t>
            </a:r>
            <a:r>
              <a:rPr lang="en-US" b="1" dirty="0" err="1"/>
              <a:t>exo</a:t>
            </a:r>
            <a:r>
              <a:rPr lang="en-US" b="1" dirty="0"/>
              <a:t> and </a:t>
            </a:r>
            <a:r>
              <a:rPr lang="en-US" b="1" dirty="0" err="1"/>
              <a:t>phyco</a:t>
            </a:r>
            <a:r>
              <a:rPr lang="en-US" b="1" dirty="0"/>
              <a:t> sensors </a:t>
            </a:r>
          </a:p>
          <a:p>
            <a:endParaRPr lang="en-US" b="1" dirty="0"/>
          </a:p>
          <a:p>
            <a:endParaRPr lang="en-US" b="1" dirty="0"/>
          </a:p>
          <a:p>
            <a:r>
              <a:rPr lang="en-US" b="1" dirty="0"/>
              <a:t>We want to compare between flora and </a:t>
            </a:r>
            <a:r>
              <a:rPr lang="en-US" b="1" dirty="0" err="1"/>
              <a:t>gps</a:t>
            </a:r>
            <a:endParaRPr lang="en-US" b="1" dirty="0"/>
          </a:p>
        </p:txBody>
      </p:sp>
      <p:sp>
        <p:nvSpPr>
          <p:cNvPr id="4" name="Slide Number Placeholder 3"/>
          <p:cNvSpPr>
            <a:spLocks noGrp="1"/>
          </p:cNvSpPr>
          <p:nvPr>
            <p:ph type="sldNum" sz="quarter" idx="5"/>
          </p:nvPr>
        </p:nvSpPr>
        <p:spPr/>
        <p:txBody>
          <a:bodyPr/>
          <a:lstStyle/>
          <a:p>
            <a:fld id="{0754ED46-419E-4725-AB48-FDF1C884DD80}" type="slidenum">
              <a:rPr lang="en-US" smtClean="0"/>
              <a:t>4</a:t>
            </a:fld>
            <a:endParaRPr lang="en-US"/>
          </a:p>
        </p:txBody>
      </p:sp>
    </p:spTree>
    <p:extLst>
      <p:ext uri="{BB962C8B-B14F-4D97-AF65-F5344CB8AC3E}">
        <p14:creationId xmlns:p14="http://schemas.microsoft.com/office/powerpoint/2010/main" val="3910980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figures represent a 5.0 m depth at FCR on May 27</a:t>
            </a:r>
            <a:r>
              <a:rPr lang="en-US" baseline="30000" dirty="0"/>
              <a:t>th</a:t>
            </a:r>
            <a:r>
              <a:rPr lang="en-US" dirty="0"/>
              <a:t>. As you can see, the sample was pulled from a well mixed portion of the water column with a maximum of around 8 </a:t>
            </a:r>
            <a:r>
              <a:rPr lang="en-US" dirty="0" err="1"/>
              <a:t>ugL</a:t>
            </a:r>
            <a:r>
              <a:rPr lang="en-US" dirty="0"/>
              <a:t> for an individual pigment. Although the Fluoroprobe is detecting more algae by a magnitude of 10, and detects comparatively more brown algae than the </a:t>
            </a:r>
            <a:r>
              <a:rPr lang="en-US" dirty="0" err="1"/>
              <a:t>gps</a:t>
            </a:r>
            <a:r>
              <a:rPr lang="en-US" dirty="0"/>
              <a:t> did, the general trend between the two shows a great deal of promise. </a:t>
            </a:r>
          </a:p>
        </p:txBody>
      </p:sp>
      <p:sp>
        <p:nvSpPr>
          <p:cNvPr id="4" name="Slide Number Placeholder 3"/>
          <p:cNvSpPr>
            <a:spLocks noGrp="1"/>
          </p:cNvSpPr>
          <p:nvPr>
            <p:ph type="sldNum" sz="quarter" idx="5"/>
          </p:nvPr>
        </p:nvSpPr>
        <p:spPr/>
        <p:txBody>
          <a:bodyPr/>
          <a:lstStyle/>
          <a:p>
            <a:fld id="{27907248-37EC-B14A-B54F-532DD51B2171}" type="slidenum">
              <a:rPr lang="en-US" smtClean="0"/>
              <a:t>5</a:t>
            </a:fld>
            <a:endParaRPr lang="en-US"/>
          </a:p>
        </p:txBody>
      </p:sp>
    </p:spTree>
    <p:extLst>
      <p:ext uri="{BB962C8B-B14F-4D97-AF65-F5344CB8AC3E}">
        <p14:creationId xmlns:p14="http://schemas.microsoft.com/office/powerpoint/2010/main" val="3999245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test that the method holds up over space as well as time, another sample at </a:t>
            </a:r>
            <a:r>
              <a:rPr lang="en-US" dirty="0" err="1"/>
              <a:t>fcr</a:t>
            </a:r>
            <a:r>
              <a:rPr lang="en-US" dirty="0"/>
              <a:t> was analyzed on the same day as the previous slide, May 27</a:t>
            </a:r>
            <a:r>
              <a:rPr lang="en-US" baseline="30000" dirty="0"/>
              <a:t>th</a:t>
            </a:r>
            <a:r>
              <a:rPr lang="en-US" dirty="0"/>
              <a:t>. The sample was taken at a depth of 0.1 m, which has a  slightly lower concentration of all algae when compared to the previous depth analyzed, 5.0 m. Both depths analyzed appear to have a relatively diverse mixture of algae with the greens and browns being the highest in concentration. When examining the bar plots, one piece to draw attention to are the y axes, which are similar in proportion to the 5 meter analysis. the general trend looks relatively promising with the green algae columns matching quite well. The </a:t>
            </a:r>
            <a:r>
              <a:rPr lang="en-US" dirty="0" err="1"/>
              <a:t>gps</a:t>
            </a:r>
            <a:r>
              <a:rPr lang="en-US" dirty="0"/>
              <a:t> method however did not pick up any brown algae at all, which is consistent to the trend at 5 meters, but to a greater degree. </a:t>
            </a:r>
          </a:p>
        </p:txBody>
      </p:sp>
      <p:sp>
        <p:nvSpPr>
          <p:cNvPr id="4" name="Slide Number Placeholder 3"/>
          <p:cNvSpPr>
            <a:spLocks noGrp="1"/>
          </p:cNvSpPr>
          <p:nvPr>
            <p:ph type="sldNum" sz="quarter" idx="5"/>
          </p:nvPr>
        </p:nvSpPr>
        <p:spPr/>
        <p:txBody>
          <a:bodyPr/>
          <a:lstStyle/>
          <a:p>
            <a:fld id="{27907248-37EC-B14A-B54F-532DD51B2171}" type="slidenum">
              <a:rPr lang="en-US" smtClean="0"/>
              <a:t>6</a:t>
            </a:fld>
            <a:endParaRPr lang="en-US"/>
          </a:p>
        </p:txBody>
      </p:sp>
    </p:spTree>
    <p:extLst>
      <p:ext uri="{BB962C8B-B14F-4D97-AF65-F5344CB8AC3E}">
        <p14:creationId xmlns:p14="http://schemas.microsoft.com/office/powerpoint/2010/main" val="279606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really put the two methods to the test, this depth at BVR demonstrates how strain can affect these methods. As you can see in the </a:t>
            </a:r>
            <a:r>
              <a:rPr lang="en-US" dirty="0" err="1"/>
              <a:t>FluoroProbe</a:t>
            </a:r>
            <a:r>
              <a:rPr lang="en-US" dirty="0"/>
              <a:t> downcast, the concentration of algae is much larger, with a cast maximum reaching almost 100 </a:t>
            </a:r>
            <a:r>
              <a:rPr lang="en-US" dirty="0" err="1"/>
              <a:t>ugL</a:t>
            </a:r>
            <a:r>
              <a:rPr lang="en-US" dirty="0"/>
              <a:t> for total concentration compared to the 15 </a:t>
            </a:r>
            <a:r>
              <a:rPr lang="en-US" dirty="0" err="1"/>
              <a:t>ugL</a:t>
            </a:r>
            <a:r>
              <a:rPr lang="en-US" dirty="0"/>
              <a:t> within the FCR samples. The major difference in the sample however, is the lack of homogeneity, with a brown algae concentration eclipsing all other algae’s. The comparison with </a:t>
            </a:r>
            <a:r>
              <a:rPr lang="en-US" dirty="0" err="1"/>
              <a:t>gps</a:t>
            </a:r>
            <a:r>
              <a:rPr lang="en-US" dirty="0"/>
              <a:t> shows that no green algae at all is detected by the fluoroprobe at this depth, while </a:t>
            </a:r>
            <a:r>
              <a:rPr lang="en-US" dirty="0" err="1"/>
              <a:t>gps</a:t>
            </a:r>
            <a:r>
              <a:rPr lang="en-US" dirty="0"/>
              <a:t> detects a mix of high amounts of green and low amounts of brown algae. One conjecture is that algae such as </a:t>
            </a:r>
            <a:r>
              <a:rPr lang="en-US" dirty="0" err="1"/>
              <a:t>chrysophytes</a:t>
            </a:r>
            <a:r>
              <a:rPr lang="en-US" dirty="0"/>
              <a:t>, containing “brown” pigments as well as chlorophyll a, are being classified based on the brown pigments by the fluoroprobe and by the green pigments by the GPS analysis. </a:t>
            </a:r>
          </a:p>
        </p:txBody>
      </p:sp>
      <p:sp>
        <p:nvSpPr>
          <p:cNvPr id="4" name="Slide Number Placeholder 3"/>
          <p:cNvSpPr>
            <a:spLocks noGrp="1"/>
          </p:cNvSpPr>
          <p:nvPr>
            <p:ph type="sldNum" sz="quarter" idx="5"/>
          </p:nvPr>
        </p:nvSpPr>
        <p:spPr/>
        <p:txBody>
          <a:bodyPr/>
          <a:lstStyle/>
          <a:p>
            <a:fld id="{27907248-37EC-B14A-B54F-532DD51B2171}" type="slidenum">
              <a:rPr lang="en-US" smtClean="0"/>
              <a:t>7</a:t>
            </a:fld>
            <a:endParaRPr lang="en-US"/>
          </a:p>
        </p:txBody>
      </p:sp>
    </p:spTree>
    <p:extLst>
      <p:ext uri="{BB962C8B-B14F-4D97-AF65-F5344CB8AC3E}">
        <p14:creationId xmlns:p14="http://schemas.microsoft.com/office/powerpoint/2010/main" val="1774120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7392D-EB00-764F-A574-B1FC1F587B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D74D84-EF0E-894E-BEDF-E62AF06E72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674397-F58E-D942-A1B8-68A16B79CFB4}"/>
              </a:ext>
            </a:extLst>
          </p:cNvPr>
          <p:cNvSpPr>
            <a:spLocks noGrp="1"/>
          </p:cNvSpPr>
          <p:nvPr>
            <p:ph type="dt" sz="half" idx="10"/>
          </p:nvPr>
        </p:nvSpPr>
        <p:spPr/>
        <p:txBody>
          <a:bodyPr/>
          <a:lstStyle/>
          <a:p>
            <a:fld id="{207BA39B-C2A1-994A-B364-86E12A545CB3}" type="datetimeFigureOut">
              <a:rPr lang="en-US" smtClean="0"/>
              <a:t>4/22/21</a:t>
            </a:fld>
            <a:endParaRPr lang="en-US"/>
          </a:p>
        </p:txBody>
      </p:sp>
      <p:sp>
        <p:nvSpPr>
          <p:cNvPr id="5" name="Footer Placeholder 4">
            <a:extLst>
              <a:ext uri="{FF2B5EF4-FFF2-40B4-BE49-F238E27FC236}">
                <a16:creationId xmlns:a16="http://schemas.microsoft.com/office/drawing/2014/main" id="{A8B8AF6B-C777-344F-AA03-D5ACFEFF39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B9DB9E-CA27-6F48-894C-DBE3212D13F3}"/>
              </a:ext>
            </a:extLst>
          </p:cNvPr>
          <p:cNvSpPr>
            <a:spLocks noGrp="1"/>
          </p:cNvSpPr>
          <p:nvPr>
            <p:ph type="sldNum" sz="quarter" idx="12"/>
          </p:nvPr>
        </p:nvSpPr>
        <p:spPr/>
        <p:txBody>
          <a:bodyPr/>
          <a:lstStyle/>
          <a:p>
            <a:fld id="{92F10E82-8E61-CA46-B211-EDEDEA2A949D}" type="slidenum">
              <a:rPr lang="en-US" smtClean="0"/>
              <a:t>‹#›</a:t>
            </a:fld>
            <a:endParaRPr lang="en-US"/>
          </a:p>
        </p:txBody>
      </p:sp>
    </p:spTree>
    <p:extLst>
      <p:ext uri="{BB962C8B-B14F-4D97-AF65-F5344CB8AC3E}">
        <p14:creationId xmlns:p14="http://schemas.microsoft.com/office/powerpoint/2010/main" val="1032847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20C40-62A0-1A41-99CA-7EB71A361C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1D35D5-80C5-EB42-9956-D4C8F82341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287476-19ED-FD41-88C2-B4261C9DDD3F}"/>
              </a:ext>
            </a:extLst>
          </p:cNvPr>
          <p:cNvSpPr>
            <a:spLocks noGrp="1"/>
          </p:cNvSpPr>
          <p:nvPr>
            <p:ph type="dt" sz="half" idx="10"/>
          </p:nvPr>
        </p:nvSpPr>
        <p:spPr/>
        <p:txBody>
          <a:bodyPr/>
          <a:lstStyle/>
          <a:p>
            <a:fld id="{207BA39B-C2A1-994A-B364-86E12A545CB3}" type="datetimeFigureOut">
              <a:rPr lang="en-US" smtClean="0"/>
              <a:t>4/22/21</a:t>
            </a:fld>
            <a:endParaRPr lang="en-US"/>
          </a:p>
        </p:txBody>
      </p:sp>
      <p:sp>
        <p:nvSpPr>
          <p:cNvPr id="5" name="Footer Placeholder 4">
            <a:extLst>
              <a:ext uri="{FF2B5EF4-FFF2-40B4-BE49-F238E27FC236}">
                <a16:creationId xmlns:a16="http://schemas.microsoft.com/office/drawing/2014/main" id="{25ADCA8E-88A4-AB4D-9A6E-04CD0BD3B4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EF6DE2-A6E6-5849-A043-A183DC7B63FF}"/>
              </a:ext>
            </a:extLst>
          </p:cNvPr>
          <p:cNvSpPr>
            <a:spLocks noGrp="1"/>
          </p:cNvSpPr>
          <p:nvPr>
            <p:ph type="sldNum" sz="quarter" idx="12"/>
          </p:nvPr>
        </p:nvSpPr>
        <p:spPr/>
        <p:txBody>
          <a:bodyPr/>
          <a:lstStyle/>
          <a:p>
            <a:fld id="{92F10E82-8E61-CA46-B211-EDEDEA2A949D}" type="slidenum">
              <a:rPr lang="en-US" smtClean="0"/>
              <a:t>‹#›</a:t>
            </a:fld>
            <a:endParaRPr lang="en-US"/>
          </a:p>
        </p:txBody>
      </p:sp>
    </p:spTree>
    <p:extLst>
      <p:ext uri="{BB962C8B-B14F-4D97-AF65-F5344CB8AC3E}">
        <p14:creationId xmlns:p14="http://schemas.microsoft.com/office/powerpoint/2010/main" val="4027402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A836A3-2F17-A844-B383-A75D73A76A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3EE8FA-1C54-9346-A1EC-336FB9F60B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FEFE6B-6085-3441-A575-5425AB8EF41D}"/>
              </a:ext>
            </a:extLst>
          </p:cNvPr>
          <p:cNvSpPr>
            <a:spLocks noGrp="1"/>
          </p:cNvSpPr>
          <p:nvPr>
            <p:ph type="dt" sz="half" idx="10"/>
          </p:nvPr>
        </p:nvSpPr>
        <p:spPr/>
        <p:txBody>
          <a:bodyPr/>
          <a:lstStyle/>
          <a:p>
            <a:fld id="{207BA39B-C2A1-994A-B364-86E12A545CB3}" type="datetimeFigureOut">
              <a:rPr lang="en-US" smtClean="0"/>
              <a:t>4/22/21</a:t>
            </a:fld>
            <a:endParaRPr lang="en-US"/>
          </a:p>
        </p:txBody>
      </p:sp>
      <p:sp>
        <p:nvSpPr>
          <p:cNvPr id="5" name="Footer Placeholder 4">
            <a:extLst>
              <a:ext uri="{FF2B5EF4-FFF2-40B4-BE49-F238E27FC236}">
                <a16:creationId xmlns:a16="http://schemas.microsoft.com/office/drawing/2014/main" id="{056ED27E-E8B3-264E-93CD-1393C6FDBB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894BA5-7992-D247-808A-2105ABD03B31}"/>
              </a:ext>
            </a:extLst>
          </p:cNvPr>
          <p:cNvSpPr>
            <a:spLocks noGrp="1"/>
          </p:cNvSpPr>
          <p:nvPr>
            <p:ph type="sldNum" sz="quarter" idx="12"/>
          </p:nvPr>
        </p:nvSpPr>
        <p:spPr/>
        <p:txBody>
          <a:bodyPr/>
          <a:lstStyle/>
          <a:p>
            <a:fld id="{92F10E82-8E61-CA46-B211-EDEDEA2A949D}" type="slidenum">
              <a:rPr lang="en-US" smtClean="0"/>
              <a:t>‹#›</a:t>
            </a:fld>
            <a:endParaRPr lang="en-US"/>
          </a:p>
        </p:txBody>
      </p:sp>
    </p:spTree>
    <p:extLst>
      <p:ext uri="{BB962C8B-B14F-4D97-AF65-F5344CB8AC3E}">
        <p14:creationId xmlns:p14="http://schemas.microsoft.com/office/powerpoint/2010/main" val="1545615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B6711-EBCC-F047-8034-D58F209BE7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488CCE-B813-B54E-98CF-BEB3CE25B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E0E3CD-7B00-774B-B741-D6D20D4FE9C2}"/>
              </a:ext>
            </a:extLst>
          </p:cNvPr>
          <p:cNvSpPr>
            <a:spLocks noGrp="1"/>
          </p:cNvSpPr>
          <p:nvPr>
            <p:ph type="dt" sz="half" idx="10"/>
          </p:nvPr>
        </p:nvSpPr>
        <p:spPr/>
        <p:txBody>
          <a:bodyPr/>
          <a:lstStyle/>
          <a:p>
            <a:fld id="{207BA39B-C2A1-994A-B364-86E12A545CB3}" type="datetimeFigureOut">
              <a:rPr lang="en-US" smtClean="0"/>
              <a:t>4/22/21</a:t>
            </a:fld>
            <a:endParaRPr lang="en-US"/>
          </a:p>
        </p:txBody>
      </p:sp>
      <p:sp>
        <p:nvSpPr>
          <p:cNvPr id="5" name="Footer Placeholder 4">
            <a:extLst>
              <a:ext uri="{FF2B5EF4-FFF2-40B4-BE49-F238E27FC236}">
                <a16:creationId xmlns:a16="http://schemas.microsoft.com/office/drawing/2014/main" id="{83C805A4-398F-DB43-B84A-9CA231FE4C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028A50-BC97-7847-9007-EE30ABD9D26F}"/>
              </a:ext>
            </a:extLst>
          </p:cNvPr>
          <p:cNvSpPr>
            <a:spLocks noGrp="1"/>
          </p:cNvSpPr>
          <p:nvPr>
            <p:ph type="sldNum" sz="quarter" idx="12"/>
          </p:nvPr>
        </p:nvSpPr>
        <p:spPr/>
        <p:txBody>
          <a:bodyPr/>
          <a:lstStyle/>
          <a:p>
            <a:fld id="{92F10E82-8E61-CA46-B211-EDEDEA2A949D}" type="slidenum">
              <a:rPr lang="en-US" smtClean="0"/>
              <a:t>‹#›</a:t>
            </a:fld>
            <a:endParaRPr lang="en-US"/>
          </a:p>
        </p:txBody>
      </p:sp>
    </p:spTree>
    <p:extLst>
      <p:ext uri="{BB962C8B-B14F-4D97-AF65-F5344CB8AC3E}">
        <p14:creationId xmlns:p14="http://schemas.microsoft.com/office/powerpoint/2010/main" val="2931206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42B1A-4C76-B841-B3E4-230C716077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0D0DBA-B138-CA48-A7C8-95FDCAACB8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F9BF51-3529-F24E-BE0C-D3C35D54BFD5}"/>
              </a:ext>
            </a:extLst>
          </p:cNvPr>
          <p:cNvSpPr>
            <a:spLocks noGrp="1"/>
          </p:cNvSpPr>
          <p:nvPr>
            <p:ph type="dt" sz="half" idx="10"/>
          </p:nvPr>
        </p:nvSpPr>
        <p:spPr/>
        <p:txBody>
          <a:bodyPr/>
          <a:lstStyle/>
          <a:p>
            <a:fld id="{207BA39B-C2A1-994A-B364-86E12A545CB3}" type="datetimeFigureOut">
              <a:rPr lang="en-US" smtClean="0"/>
              <a:t>4/22/21</a:t>
            </a:fld>
            <a:endParaRPr lang="en-US"/>
          </a:p>
        </p:txBody>
      </p:sp>
      <p:sp>
        <p:nvSpPr>
          <p:cNvPr id="5" name="Footer Placeholder 4">
            <a:extLst>
              <a:ext uri="{FF2B5EF4-FFF2-40B4-BE49-F238E27FC236}">
                <a16:creationId xmlns:a16="http://schemas.microsoft.com/office/drawing/2014/main" id="{B424E8AC-B56F-AE4C-A2C7-BAC48A7B2B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ACA089-B5F8-2E47-854C-35EE6A51CADF}"/>
              </a:ext>
            </a:extLst>
          </p:cNvPr>
          <p:cNvSpPr>
            <a:spLocks noGrp="1"/>
          </p:cNvSpPr>
          <p:nvPr>
            <p:ph type="sldNum" sz="quarter" idx="12"/>
          </p:nvPr>
        </p:nvSpPr>
        <p:spPr/>
        <p:txBody>
          <a:bodyPr/>
          <a:lstStyle/>
          <a:p>
            <a:fld id="{92F10E82-8E61-CA46-B211-EDEDEA2A949D}" type="slidenum">
              <a:rPr lang="en-US" smtClean="0"/>
              <a:t>‹#›</a:t>
            </a:fld>
            <a:endParaRPr lang="en-US"/>
          </a:p>
        </p:txBody>
      </p:sp>
    </p:spTree>
    <p:extLst>
      <p:ext uri="{BB962C8B-B14F-4D97-AF65-F5344CB8AC3E}">
        <p14:creationId xmlns:p14="http://schemas.microsoft.com/office/powerpoint/2010/main" val="1641658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0617A-564E-E840-BC43-B094E5F59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524BA4-9CCD-D744-93E1-58B1FEFC33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523702-753A-154C-8A48-E22476B84C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F5E1D2-7349-4C4D-9776-1C41A8F3F656}"/>
              </a:ext>
            </a:extLst>
          </p:cNvPr>
          <p:cNvSpPr>
            <a:spLocks noGrp="1"/>
          </p:cNvSpPr>
          <p:nvPr>
            <p:ph type="dt" sz="half" idx="10"/>
          </p:nvPr>
        </p:nvSpPr>
        <p:spPr/>
        <p:txBody>
          <a:bodyPr/>
          <a:lstStyle/>
          <a:p>
            <a:fld id="{207BA39B-C2A1-994A-B364-86E12A545CB3}" type="datetimeFigureOut">
              <a:rPr lang="en-US" smtClean="0"/>
              <a:t>4/22/21</a:t>
            </a:fld>
            <a:endParaRPr lang="en-US"/>
          </a:p>
        </p:txBody>
      </p:sp>
      <p:sp>
        <p:nvSpPr>
          <p:cNvPr id="6" name="Footer Placeholder 5">
            <a:extLst>
              <a:ext uri="{FF2B5EF4-FFF2-40B4-BE49-F238E27FC236}">
                <a16:creationId xmlns:a16="http://schemas.microsoft.com/office/drawing/2014/main" id="{A8D527FA-5ADF-F74E-82DB-38C2BB491F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766256-1F48-3E43-8F8F-C36A9C458131}"/>
              </a:ext>
            </a:extLst>
          </p:cNvPr>
          <p:cNvSpPr>
            <a:spLocks noGrp="1"/>
          </p:cNvSpPr>
          <p:nvPr>
            <p:ph type="sldNum" sz="quarter" idx="12"/>
          </p:nvPr>
        </p:nvSpPr>
        <p:spPr/>
        <p:txBody>
          <a:bodyPr/>
          <a:lstStyle/>
          <a:p>
            <a:fld id="{92F10E82-8E61-CA46-B211-EDEDEA2A949D}" type="slidenum">
              <a:rPr lang="en-US" smtClean="0"/>
              <a:t>‹#›</a:t>
            </a:fld>
            <a:endParaRPr lang="en-US"/>
          </a:p>
        </p:txBody>
      </p:sp>
    </p:spTree>
    <p:extLst>
      <p:ext uri="{BB962C8B-B14F-4D97-AF65-F5344CB8AC3E}">
        <p14:creationId xmlns:p14="http://schemas.microsoft.com/office/powerpoint/2010/main" val="1007067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A618-6A02-B04F-AA60-2A0A849A72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EA3B40-F2EC-E948-B331-58963A87F0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C72742-CFCF-B748-9537-5B0E8CE236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E2EC9D-F368-394B-95F4-C12745CE1D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5A7D9D-30A4-E141-AB6D-8A84CACF9F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D0EB08-444F-AD44-A5FF-2A314FD9CCE4}"/>
              </a:ext>
            </a:extLst>
          </p:cNvPr>
          <p:cNvSpPr>
            <a:spLocks noGrp="1"/>
          </p:cNvSpPr>
          <p:nvPr>
            <p:ph type="dt" sz="half" idx="10"/>
          </p:nvPr>
        </p:nvSpPr>
        <p:spPr/>
        <p:txBody>
          <a:bodyPr/>
          <a:lstStyle/>
          <a:p>
            <a:fld id="{207BA39B-C2A1-994A-B364-86E12A545CB3}" type="datetimeFigureOut">
              <a:rPr lang="en-US" smtClean="0"/>
              <a:t>4/22/21</a:t>
            </a:fld>
            <a:endParaRPr lang="en-US"/>
          </a:p>
        </p:txBody>
      </p:sp>
      <p:sp>
        <p:nvSpPr>
          <p:cNvPr id="8" name="Footer Placeholder 7">
            <a:extLst>
              <a:ext uri="{FF2B5EF4-FFF2-40B4-BE49-F238E27FC236}">
                <a16:creationId xmlns:a16="http://schemas.microsoft.com/office/drawing/2014/main" id="{52604BFD-2B51-FA41-9830-C70B2BC3AE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A03E58-3F7D-7D4D-8025-2983DEA21B96}"/>
              </a:ext>
            </a:extLst>
          </p:cNvPr>
          <p:cNvSpPr>
            <a:spLocks noGrp="1"/>
          </p:cNvSpPr>
          <p:nvPr>
            <p:ph type="sldNum" sz="quarter" idx="12"/>
          </p:nvPr>
        </p:nvSpPr>
        <p:spPr/>
        <p:txBody>
          <a:bodyPr/>
          <a:lstStyle/>
          <a:p>
            <a:fld id="{92F10E82-8E61-CA46-B211-EDEDEA2A949D}" type="slidenum">
              <a:rPr lang="en-US" smtClean="0"/>
              <a:t>‹#›</a:t>
            </a:fld>
            <a:endParaRPr lang="en-US"/>
          </a:p>
        </p:txBody>
      </p:sp>
    </p:spTree>
    <p:extLst>
      <p:ext uri="{BB962C8B-B14F-4D97-AF65-F5344CB8AC3E}">
        <p14:creationId xmlns:p14="http://schemas.microsoft.com/office/powerpoint/2010/main" val="2870604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ED83B-1494-8E4F-99D5-D061F123DA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BDAC0B-2E2E-AD4A-8571-6A3F83CF3F84}"/>
              </a:ext>
            </a:extLst>
          </p:cNvPr>
          <p:cNvSpPr>
            <a:spLocks noGrp="1"/>
          </p:cNvSpPr>
          <p:nvPr>
            <p:ph type="dt" sz="half" idx="10"/>
          </p:nvPr>
        </p:nvSpPr>
        <p:spPr/>
        <p:txBody>
          <a:bodyPr/>
          <a:lstStyle/>
          <a:p>
            <a:fld id="{207BA39B-C2A1-994A-B364-86E12A545CB3}" type="datetimeFigureOut">
              <a:rPr lang="en-US" smtClean="0"/>
              <a:t>4/22/21</a:t>
            </a:fld>
            <a:endParaRPr lang="en-US"/>
          </a:p>
        </p:txBody>
      </p:sp>
      <p:sp>
        <p:nvSpPr>
          <p:cNvPr id="4" name="Footer Placeholder 3">
            <a:extLst>
              <a:ext uri="{FF2B5EF4-FFF2-40B4-BE49-F238E27FC236}">
                <a16:creationId xmlns:a16="http://schemas.microsoft.com/office/drawing/2014/main" id="{8ED92044-0120-1740-96F6-790ED51215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E6F07A-A4DE-CD44-9839-9B69470F794C}"/>
              </a:ext>
            </a:extLst>
          </p:cNvPr>
          <p:cNvSpPr>
            <a:spLocks noGrp="1"/>
          </p:cNvSpPr>
          <p:nvPr>
            <p:ph type="sldNum" sz="quarter" idx="12"/>
          </p:nvPr>
        </p:nvSpPr>
        <p:spPr/>
        <p:txBody>
          <a:bodyPr/>
          <a:lstStyle/>
          <a:p>
            <a:fld id="{92F10E82-8E61-CA46-B211-EDEDEA2A949D}" type="slidenum">
              <a:rPr lang="en-US" smtClean="0"/>
              <a:t>‹#›</a:t>
            </a:fld>
            <a:endParaRPr lang="en-US"/>
          </a:p>
        </p:txBody>
      </p:sp>
    </p:spTree>
    <p:extLst>
      <p:ext uri="{BB962C8B-B14F-4D97-AF65-F5344CB8AC3E}">
        <p14:creationId xmlns:p14="http://schemas.microsoft.com/office/powerpoint/2010/main" val="2364984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ED9CC5-2B95-2740-87B8-783521CA5A27}"/>
              </a:ext>
            </a:extLst>
          </p:cNvPr>
          <p:cNvSpPr>
            <a:spLocks noGrp="1"/>
          </p:cNvSpPr>
          <p:nvPr>
            <p:ph type="dt" sz="half" idx="10"/>
          </p:nvPr>
        </p:nvSpPr>
        <p:spPr/>
        <p:txBody>
          <a:bodyPr/>
          <a:lstStyle/>
          <a:p>
            <a:fld id="{207BA39B-C2A1-994A-B364-86E12A545CB3}" type="datetimeFigureOut">
              <a:rPr lang="en-US" smtClean="0"/>
              <a:t>4/22/21</a:t>
            </a:fld>
            <a:endParaRPr lang="en-US"/>
          </a:p>
        </p:txBody>
      </p:sp>
      <p:sp>
        <p:nvSpPr>
          <p:cNvPr id="3" name="Footer Placeholder 2">
            <a:extLst>
              <a:ext uri="{FF2B5EF4-FFF2-40B4-BE49-F238E27FC236}">
                <a16:creationId xmlns:a16="http://schemas.microsoft.com/office/drawing/2014/main" id="{67BFC25D-F4D3-9C4E-A768-4ADC2F8E4D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4F30C9-DC7B-8A42-A3F4-B39D6929370A}"/>
              </a:ext>
            </a:extLst>
          </p:cNvPr>
          <p:cNvSpPr>
            <a:spLocks noGrp="1"/>
          </p:cNvSpPr>
          <p:nvPr>
            <p:ph type="sldNum" sz="quarter" idx="12"/>
          </p:nvPr>
        </p:nvSpPr>
        <p:spPr/>
        <p:txBody>
          <a:bodyPr/>
          <a:lstStyle/>
          <a:p>
            <a:fld id="{92F10E82-8E61-CA46-B211-EDEDEA2A949D}" type="slidenum">
              <a:rPr lang="en-US" smtClean="0"/>
              <a:t>‹#›</a:t>
            </a:fld>
            <a:endParaRPr lang="en-US"/>
          </a:p>
        </p:txBody>
      </p:sp>
    </p:spTree>
    <p:extLst>
      <p:ext uri="{BB962C8B-B14F-4D97-AF65-F5344CB8AC3E}">
        <p14:creationId xmlns:p14="http://schemas.microsoft.com/office/powerpoint/2010/main" val="3387840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096F6-A7CF-084E-9577-106C69FBCC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7CC7D3-BC6A-D748-96C4-377527CE4F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D9839E-7C24-1E46-BBB1-08EA34EE3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326C89-0A35-CA49-8F5C-2ACBB170796B}"/>
              </a:ext>
            </a:extLst>
          </p:cNvPr>
          <p:cNvSpPr>
            <a:spLocks noGrp="1"/>
          </p:cNvSpPr>
          <p:nvPr>
            <p:ph type="dt" sz="half" idx="10"/>
          </p:nvPr>
        </p:nvSpPr>
        <p:spPr/>
        <p:txBody>
          <a:bodyPr/>
          <a:lstStyle/>
          <a:p>
            <a:fld id="{207BA39B-C2A1-994A-B364-86E12A545CB3}" type="datetimeFigureOut">
              <a:rPr lang="en-US" smtClean="0"/>
              <a:t>4/22/21</a:t>
            </a:fld>
            <a:endParaRPr lang="en-US"/>
          </a:p>
        </p:txBody>
      </p:sp>
      <p:sp>
        <p:nvSpPr>
          <p:cNvPr id="6" name="Footer Placeholder 5">
            <a:extLst>
              <a:ext uri="{FF2B5EF4-FFF2-40B4-BE49-F238E27FC236}">
                <a16:creationId xmlns:a16="http://schemas.microsoft.com/office/drawing/2014/main" id="{C7C61E59-7731-1B42-93F7-44B1487EC6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486A00-A5E1-2E4E-A028-A149BA5E6619}"/>
              </a:ext>
            </a:extLst>
          </p:cNvPr>
          <p:cNvSpPr>
            <a:spLocks noGrp="1"/>
          </p:cNvSpPr>
          <p:nvPr>
            <p:ph type="sldNum" sz="quarter" idx="12"/>
          </p:nvPr>
        </p:nvSpPr>
        <p:spPr/>
        <p:txBody>
          <a:bodyPr/>
          <a:lstStyle/>
          <a:p>
            <a:fld id="{92F10E82-8E61-CA46-B211-EDEDEA2A949D}" type="slidenum">
              <a:rPr lang="en-US" smtClean="0"/>
              <a:t>‹#›</a:t>
            </a:fld>
            <a:endParaRPr lang="en-US"/>
          </a:p>
        </p:txBody>
      </p:sp>
    </p:spTree>
    <p:extLst>
      <p:ext uri="{BB962C8B-B14F-4D97-AF65-F5344CB8AC3E}">
        <p14:creationId xmlns:p14="http://schemas.microsoft.com/office/powerpoint/2010/main" val="1051764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FBA10-0CC9-B046-8534-6D555555C4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D76C52-1347-1E4B-B1B5-A06840F804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D98F93-F1DF-534B-B281-93AA0739A8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FFA4C4-E9B0-3846-80FA-33050DA65FD8}"/>
              </a:ext>
            </a:extLst>
          </p:cNvPr>
          <p:cNvSpPr>
            <a:spLocks noGrp="1"/>
          </p:cNvSpPr>
          <p:nvPr>
            <p:ph type="dt" sz="half" idx="10"/>
          </p:nvPr>
        </p:nvSpPr>
        <p:spPr/>
        <p:txBody>
          <a:bodyPr/>
          <a:lstStyle/>
          <a:p>
            <a:fld id="{207BA39B-C2A1-994A-B364-86E12A545CB3}" type="datetimeFigureOut">
              <a:rPr lang="en-US" smtClean="0"/>
              <a:t>4/22/21</a:t>
            </a:fld>
            <a:endParaRPr lang="en-US"/>
          </a:p>
        </p:txBody>
      </p:sp>
      <p:sp>
        <p:nvSpPr>
          <p:cNvPr id="6" name="Footer Placeholder 5">
            <a:extLst>
              <a:ext uri="{FF2B5EF4-FFF2-40B4-BE49-F238E27FC236}">
                <a16:creationId xmlns:a16="http://schemas.microsoft.com/office/drawing/2014/main" id="{C270856A-A742-CA41-9E81-598E9698B4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9F82A-4478-9942-B7C7-F53187EB225D}"/>
              </a:ext>
            </a:extLst>
          </p:cNvPr>
          <p:cNvSpPr>
            <a:spLocks noGrp="1"/>
          </p:cNvSpPr>
          <p:nvPr>
            <p:ph type="sldNum" sz="quarter" idx="12"/>
          </p:nvPr>
        </p:nvSpPr>
        <p:spPr/>
        <p:txBody>
          <a:bodyPr/>
          <a:lstStyle/>
          <a:p>
            <a:fld id="{92F10E82-8E61-CA46-B211-EDEDEA2A949D}" type="slidenum">
              <a:rPr lang="en-US" smtClean="0"/>
              <a:t>‹#›</a:t>
            </a:fld>
            <a:endParaRPr lang="en-US"/>
          </a:p>
        </p:txBody>
      </p:sp>
    </p:spTree>
    <p:extLst>
      <p:ext uri="{BB962C8B-B14F-4D97-AF65-F5344CB8AC3E}">
        <p14:creationId xmlns:p14="http://schemas.microsoft.com/office/powerpoint/2010/main" val="723902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1314C3-7C0A-D041-99F2-5922ACEFDA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D0CEDE-171B-844A-B65E-D4E4906784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1CB04F-DF47-8547-B4BF-9C574ACA14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7BA39B-C2A1-994A-B364-86E12A545CB3}" type="datetimeFigureOut">
              <a:rPr lang="en-US" smtClean="0"/>
              <a:t>4/22/21</a:t>
            </a:fld>
            <a:endParaRPr lang="en-US"/>
          </a:p>
        </p:txBody>
      </p:sp>
      <p:sp>
        <p:nvSpPr>
          <p:cNvPr id="5" name="Footer Placeholder 4">
            <a:extLst>
              <a:ext uri="{FF2B5EF4-FFF2-40B4-BE49-F238E27FC236}">
                <a16:creationId xmlns:a16="http://schemas.microsoft.com/office/drawing/2014/main" id="{6A0E94EC-8AE8-5B46-B8D7-AF6C719DA6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28C8F0-2801-3544-9955-466A6F62B6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F10E82-8E61-CA46-B211-EDEDEA2A949D}" type="slidenum">
              <a:rPr lang="en-US" smtClean="0"/>
              <a:t>‹#›</a:t>
            </a:fld>
            <a:endParaRPr lang="en-US"/>
          </a:p>
        </p:txBody>
      </p:sp>
    </p:spTree>
    <p:extLst>
      <p:ext uri="{BB962C8B-B14F-4D97-AF65-F5344CB8AC3E}">
        <p14:creationId xmlns:p14="http://schemas.microsoft.com/office/powerpoint/2010/main" val="3455188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n animal&#10;&#10;Description automatically generated">
            <a:extLst>
              <a:ext uri="{FF2B5EF4-FFF2-40B4-BE49-F238E27FC236}">
                <a16:creationId xmlns:a16="http://schemas.microsoft.com/office/drawing/2014/main" id="{1E0CF527-70E2-B34B-BCB9-2FBF52042545}"/>
              </a:ext>
            </a:extLst>
          </p:cNvPr>
          <p:cNvPicPr>
            <a:picLocks noChangeAspect="1"/>
          </p:cNvPicPr>
          <p:nvPr/>
        </p:nvPicPr>
        <p:blipFill>
          <a:blip r:embed="rId3"/>
          <a:stretch>
            <a:fillRect/>
          </a:stretch>
        </p:blipFill>
        <p:spPr>
          <a:xfrm>
            <a:off x="-1" y="0"/>
            <a:ext cx="12192000" cy="6858000"/>
          </a:xfrm>
          <a:prstGeom prst="rect">
            <a:avLst/>
          </a:prstGeom>
        </p:spPr>
      </p:pic>
      <p:sp>
        <p:nvSpPr>
          <p:cNvPr id="6" name="TextBox 5">
            <a:extLst>
              <a:ext uri="{FF2B5EF4-FFF2-40B4-BE49-F238E27FC236}">
                <a16:creationId xmlns:a16="http://schemas.microsoft.com/office/drawing/2014/main" id="{1FE611E9-9354-A146-A310-CAC37DA74760}"/>
              </a:ext>
            </a:extLst>
          </p:cNvPr>
          <p:cNvSpPr txBox="1"/>
          <p:nvPr/>
        </p:nvSpPr>
        <p:spPr>
          <a:xfrm>
            <a:off x="2159793" y="400050"/>
            <a:ext cx="7872413" cy="646331"/>
          </a:xfrm>
          <a:prstGeom prst="rect">
            <a:avLst/>
          </a:prstGeom>
          <a:noFill/>
        </p:spPr>
        <p:txBody>
          <a:bodyPr wrap="square" rtlCol="0">
            <a:spAutoFit/>
          </a:bodyPr>
          <a:lstStyle/>
          <a:p>
            <a:pPr algn="ctr"/>
            <a:r>
              <a:rPr lang="en-US" sz="3600" dirty="0">
                <a:solidFill>
                  <a:schemeClr val="bg1"/>
                </a:solidFill>
              </a:rPr>
              <a:t>Gaussian Peak Spectra Method</a:t>
            </a:r>
          </a:p>
        </p:txBody>
      </p:sp>
    </p:spTree>
    <p:extLst>
      <p:ext uri="{BB962C8B-B14F-4D97-AF65-F5344CB8AC3E}">
        <p14:creationId xmlns:p14="http://schemas.microsoft.com/office/powerpoint/2010/main" val="612769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E2042A-D1D2-E643-BBA2-51D8CBAF4936}"/>
              </a:ext>
            </a:extLst>
          </p:cNvPr>
          <p:cNvPicPr>
            <a:picLocks noChangeAspect="1"/>
          </p:cNvPicPr>
          <p:nvPr/>
        </p:nvPicPr>
        <p:blipFill>
          <a:blip r:embed="rId2"/>
          <a:stretch>
            <a:fillRect/>
          </a:stretch>
        </p:blipFill>
        <p:spPr>
          <a:xfrm>
            <a:off x="162179" y="1023976"/>
            <a:ext cx="5933821" cy="4585225"/>
          </a:xfrm>
          <a:prstGeom prst="rect">
            <a:avLst/>
          </a:prstGeom>
        </p:spPr>
      </p:pic>
      <p:pic>
        <p:nvPicPr>
          <p:cNvPr id="7" name="Picture 6">
            <a:extLst>
              <a:ext uri="{FF2B5EF4-FFF2-40B4-BE49-F238E27FC236}">
                <a16:creationId xmlns:a16="http://schemas.microsoft.com/office/drawing/2014/main" id="{23809FD0-F10C-1240-81E3-503FD69414D5}"/>
              </a:ext>
            </a:extLst>
          </p:cNvPr>
          <p:cNvPicPr>
            <a:picLocks noChangeAspect="1"/>
          </p:cNvPicPr>
          <p:nvPr/>
        </p:nvPicPr>
        <p:blipFill>
          <a:blip r:embed="rId3"/>
          <a:stretch>
            <a:fillRect/>
          </a:stretch>
        </p:blipFill>
        <p:spPr>
          <a:xfrm>
            <a:off x="6719454" y="-2"/>
            <a:ext cx="4437530" cy="3429001"/>
          </a:xfrm>
          <a:prstGeom prst="rect">
            <a:avLst/>
          </a:prstGeom>
        </p:spPr>
      </p:pic>
      <p:pic>
        <p:nvPicPr>
          <p:cNvPr id="9" name="Picture 8">
            <a:extLst>
              <a:ext uri="{FF2B5EF4-FFF2-40B4-BE49-F238E27FC236}">
                <a16:creationId xmlns:a16="http://schemas.microsoft.com/office/drawing/2014/main" id="{97EC7B39-A69D-FB41-B75B-5CE00D6801C8}"/>
              </a:ext>
            </a:extLst>
          </p:cNvPr>
          <p:cNvPicPr>
            <a:picLocks noChangeAspect="1"/>
          </p:cNvPicPr>
          <p:nvPr/>
        </p:nvPicPr>
        <p:blipFill>
          <a:blip r:embed="rId4"/>
          <a:stretch>
            <a:fillRect/>
          </a:stretch>
        </p:blipFill>
        <p:spPr>
          <a:xfrm>
            <a:off x="6719455" y="3428999"/>
            <a:ext cx="4437529" cy="3429000"/>
          </a:xfrm>
          <a:prstGeom prst="rect">
            <a:avLst/>
          </a:prstGeom>
        </p:spPr>
      </p:pic>
    </p:spTree>
    <p:extLst>
      <p:ext uri="{BB962C8B-B14F-4D97-AF65-F5344CB8AC3E}">
        <p14:creationId xmlns:p14="http://schemas.microsoft.com/office/powerpoint/2010/main" val="1059840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D5F8DA-F37B-FB4E-9C07-88C3C11AC6EA}"/>
              </a:ext>
            </a:extLst>
          </p:cNvPr>
          <p:cNvPicPr>
            <a:picLocks noChangeAspect="1"/>
          </p:cNvPicPr>
          <p:nvPr/>
        </p:nvPicPr>
        <p:blipFill>
          <a:blip r:embed="rId2"/>
          <a:stretch>
            <a:fillRect/>
          </a:stretch>
        </p:blipFill>
        <p:spPr>
          <a:xfrm>
            <a:off x="326395" y="1028542"/>
            <a:ext cx="6212949" cy="4800915"/>
          </a:xfrm>
          <a:prstGeom prst="rect">
            <a:avLst/>
          </a:prstGeom>
        </p:spPr>
      </p:pic>
      <p:pic>
        <p:nvPicPr>
          <p:cNvPr id="7" name="Picture 6">
            <a:extLst>
              <a:ext uri="{FF2B5EF4-FFF2-40B4-BE49-F238E27FC236}">
                <a16:creationId xmlns:a16="http://schemas.microsoft.com/office/drawing/2014/main" id="{9F02AD4D-12C9-6F44-B14C-C6823E3AED48}"/>
              </a:ext>
            </a:extLst>
          </p:cNvPr>
          <p:cNvPicPr>
            <a:picLocks noChangeAspect="1"/>
          </p:cNvPicPr>
          <p:nvPr/>
        </p:nvPicPr>
        <p:blipFill>
          <a:blip r:embed="rId3"/>
          <a:stretch>
            <a:fillRect/>
          </a:stretch>
        </p:blipFill>
        <p:spPr>
          <a:xfrm>
            <a:off x="6691742" y="0"/>
            <a:ext cx="4437529" cy="3429000"/>
          </a:xfrm>
          <a:prstGeom prst="rect">
            <a:avLst/>
          </a:prstGeom>
        </p:spPr>
      </p:pic>
      <p:pic>
        <p:nvPicPr>
          <p:cNvPr id="9" name="Picture 8">
            <a:extLst>
              <a:ext uri="{FF2B5EF4-FFF2-40B4-BE49-F238E27FC236}">
                <a16:creationId xmlns:a16="http://schemas.microsoft.com/office/drawing/2014/main" id="{99DC047C-13DB-D446-BA9D-F215F557F9A5}"/>
              </a:ext>
            </a:extLst>
          </p:cNvPr>
          <p:cNvPicPr>
            <a:picLocks noChangeAspect="1"/>
          </p:cNvPicPr>
          <p:nvPr/>
        </p:nvPicPr>
        <p:blipFill>
          <a:blip r:embed="rId4"/>
          <a:stretch>
            <a:fillRect/>
          </a:stretch>
        </p:blipFill>
        <p:spPr>
          <a:xfrm>
            <a:off x="6691743" y="3428999"/>
            <a:ext cx="4437529" cy="3429000"/>
          </a:xfrm>
          <a:prstGeom prst="rect">
            <a:avLst/>
          </a:prstGeom>
        </p:spPr>
      </p:pic>
    </p:spTree>
    <p:extLst>
      <p:ext uri="{BB962C8B-B14F-4D97-AF65-F5344CB8AC3E}">
        <p14:creationId xmlns:p14="http://schemas.microsoft.com/office/powerpoint/2010/main" val="3858162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E8B2E3-739F-3B48-80D0-D6B28977D2E6}"/>
              </a:ext>
            </a:extLst>
          </p:cNvPr>
          <p:cNvPicPr>
            <a:picLocks noChangeAspect="1"/>
          </p:cNvPicPr>
          <p:nvPr/>
        </p:nvPicPr>
        <p:blipFill>
          <a:blip r:embed="rId2"/>
          <a:stretch>
            <a:fillRect/>
          </a:stretch>
        </p:blipFill>
        <p:spPr>
          <a:xfrm>
            <a:off x="-31784" y="1061447"/>
            <a:ext cx="6127784" cy="4735106"/>
          </a:xfrm>
          <a:prstGeom prst="rect">
            <a:avLst/>
          </a:prstGeom>
        </p:spPr>
      </p:pic>
      <p:pic>
        <p:nvPicPr>
          <p:cNvPr id="7" name="Picture 6">
            <a:extLst>
              <a:ext uri="{FF2B5EF4-FFF2-40B4-BE49-F238E27FC236}">
                <a16:creationId xmlns:a16="http://schemas.microsoft.com/office/drawing/2014/main" id="{6964B8ED-8B87-374F-9A6C-9DF83160E0B8}"/>
              </a:ext>
            </a:extLst>
          </p:cNvPr>
          <p:cNvPicPr>
            <a:picLocks noChangeAspect="1"/>
          </p:cNvPicPr>
          <p:nvPr/>
        </p:nvPicPr>
        <p:blipFill>
          <a:blip r:embed="rId3"/>
          <a:stretch>
            <a:fillRect/>
          </a:stretch>
        </p:blipFill>
        <p:spPr>
          <a:xfrm>
            <a:off x="6650182" y="139175"/>
            <a:ext cx="4257420" cy="3289825"/>
          </a:xfrm>
          <a:prstGeom prst="rect">
            <a:avLst/>
          </a:prstGeom>
        </p:spPr>
      </p:pic>
      <p:pic>
        <p:nvPicPr>
          <p:cNvPr id="9" name="Picture 8">
            <a:extLst>
              <a:ext uri="{FF2B5EF4-FFF2-40B4-BE49-F238E27FC236}">
                <a16:creationId xmlns:a16="http://schemas.microsoft.com/office/drawing/2014/main" id="{BD874C72-9634-A042-8030-33DF8348FCB3}"/>
              </a:ext>
            </a:extLst>
          </p:cNvPr>
          <p:cNvPicPr>
            <a:picLocks noChangeAspect="1"/>
          </p:cNvPicPr>
          <p:nvPr/>
        </p:nvPicPr>
        <p:blipFill>
          <a:blip r:embed="rId4"/>
          <a:stretch>
            <a:fillRect/>
          </a:stretch>
        </p:blipFill>
        <p:spPr>
          <a:xfrm>
            <a:off x="6650182" y="3348707"/>
            <a:ext cx="4437529" cy="3429000"/>
          </a:xfrm>
          <a:prstGeom prst="rect">
            <a:avLst/>
          </a:prstGeom>
        </p:spPr>
      </p:pic>
    </p:spTree>
    <p:extLst>
      <p:ext uri="{BB962C8B-B14F-4D97-AF65-F5344CB8AC3E}">
        <p14:creationId xmlns:p14="http://schemas.microsoft.com/office/powerpoint/2010/main" val="2545051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map, text&#10;&#10;Description automatically generated">
            <a:extLst>
              <a:ext uri="{FF2B5EF4-FFF2-40B4-BE49-F238E27FC236}">
                <a16:creationId xmlns:a16="http://schemas.microsoft.com/office/drawing/2014/main" id="{D585C6AB-60DB-8B4C-808B-44A73BA2120E}"/>
              </a:ext>
            </a:extLst>
          </p:cNvPr>
          <p:cNvPicPr>
            <a:picLocks noChangeAspect="1"/>
          </p:cNvPicPr>
          <p:nvPr/>
        </p:nvPicPr>
        <p:blipFill rotWithShape="1">
          <a:blip r:embed="rId3"/>
          <a:srcRect l="-1" t="-1042" r="49786" b="1"/>
          <a:stretch/>
        </p:blipFill>
        <p:spPr>
          <a:xfrm>
            <a:off x="7227203" y="92442"/>
            <a:ext cx="3492499" cy="3453158"/>
          </a:xfrm>
          <a:prstGeom prst="rect">
            <a:avLst/>
          </a:prstGeom>
        </p:spPr>
      </p:pic>
      <p:sp>
        <p:nvSpPr>
          <p:cNvPr id="6" name="TextBox 5">
            <a:extLst>
              <a:ext uri="{FF2B5EF4-FFF2-40B4-BE49-F238E27FC236}">
                <a16:creationId xmlns:a16="http://schemas.microsoft.com/office/drawing/2014/main" id="{033DD8E4-06DC-FF48-BB41-473A1C42147B}"/>
              </a:ext>
            </a:extLst>
          </p:cNvPr>
          <p:cNvSpPr txBox="1"/>
          <p:nvPr/>
        </p:nvSpPr>
        <p:spPr>
          <a:xfrm>
            <a:off x="277586" y="1433258"/>
            <a:ext cx="5099957" cy="6124754"/>
          </a:xfrm>
          <a:prstGeom prst="rect">
            <a:avLst/>
          </a:prstGeom>
          <a:noFill/>
        </p:spPr>
        <p:txBody>
          <a:bodyPr wrap="square" rtlCol="0">
            <a:spAutoFit/>
          </a:bodyPr>
          <a:lstStyle/>
          <a:p>
            <a:pPr marL="457200" indent="-457200">
              <a:buFont typeface="Arial" panose="020B0604020202020204" pitchFamily="34" charset="0"/>
              <a:buChar char="•"/>
            </a:pPr>
            <a:r>
              <a:rPr lang="en-US" sz="2800" dirty="0"/>
              <a:t>Gaussian-Peak-Spectra (GPS) measures a range of wavelengths, from 400 nm to 700 nm</a:t>
            </a:r>
          </a:p>
          <a:p>
            <a:pPr marL="457200" indent="-457200">
              <a:buFont typeface="Arial" panose="020B0604020202020204" pitchFamily="34" charset="0"/>
              <a:buChar char="•"/>
            </a:pPr>
            <a:r>
              <a:rPr lang="en-US" sz="2800" dirty="0"/>
              <a:t>From this range of wavelengths the curve is deconstructed into multiple peaks, based on different pigment’s absorption</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p:txBody>
      </p:sp>
      <p:pic>
        <p:nvPicPr>
          <p:cNvPr id="9" name="Picture 8" descr="A close up of a map&#10;&#10;Description automatically generated">
            <a:extLst>
              <a:ext uri="{FF2B5EF4-FFF2-40B4-BE49-F238E27FC236}">
                <a16:creationId xmlns:a16="http://schemas.microsoft.com/office/drawing/2014/main" id="{7742CC40-32B5-7142-AC25-0687BEE1A98A}"/>
              </a:ext>
            </a:extLst>
          </p:cNvPr>
          <p:cNvPicPr>
            <a:picLocks noChangeAspect="1"/>
          </p:cNvPicPr>
          <p:nvPr/>
        </p:nvPicPr>
        <p:blipFill>
          <a:blip r:embed="rId4"/>
          <a:stretch>
            <a:fillRect/>
          </a:stretch>
        </p:blipFill>
        <p:spPr>
          <a:xfrm>
            <a:off x="7033594" y="3545600"/>
            <a:ext cx="3879719" cy="3336558"/>
          </a:xfrm>
          <a:prstGeom prst="rect">
            <a:avLst/>
          </a:prstGeom>
        </p:spPr>
      </p:pic>
      <p:cxnSp>
        <p:nvCxnSpPr>
          <p:cNvPr id="13" name="Curved Connector 12">
            <a:extLst>
              <a:ext uri="{FF2B5EF4-FFF2-40B4-BE49-F238E27FC236}">
                <a16:creationId xmlns:a16="http://schemas.microsoft.com/office/drawing/2014/main" id="{ACDD9D09-D22F-D84A-ADAF-41E27BF3405D}"/>
              </a:ext>
            </a:extLst>
          </p:cNvPr>
          <p:cNvCxnSpPr>
            <a:stCxn id="7" idx="1"/>
            <a:endCxn id="9" idx="1"/>
          </p:cNvCxnSpPr>
          <p:nvPr/>
        </p:nvCxnSpPr>
        <p:spPr>
          <a:xfrm rot="10800000" flipV="1">
            <a:off x="7033595" y="1819021"/>
            <a:ext cx="193609" cy="3394858"/>
          </a:xfrm>
          <a:prstGeom prst="curvedConnector3">
            <a:avLst>
              <a:gd name="adj1" fmla="val 218073"/>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17FA813-A7B1-4C49-9ABA-927B8AC8B13D}"/>
              </a:ext>
            </a:extLst>
          </p:cNvPr>
          <p:cNvSpPr txBox="1"/>
          <p:nvPr/>
        </p:nvSpPr>
        <p:spPr>
          <a:xfrm>
            <a:off x="536354" y="303193"/>
            <a:ext cx="4841189" cy="954107"/>
          </a:xfrm>
          <a:prstGeom prst="rect">
            <a:avLst/>
          </a:prstGeom>
          <a:noFill/>
        </p:spPr>
        <p:txBody>
          <a:bodyPr wrap="square" rtlCol="0">
            <a:spAutoFit/>
          </a:bodyPr>
          <a:lstStyle/>
          <a:p>
            <a:pPr algn="ctr"/>
            <a:r>
              <a:rPr lang="en-US" sz="2800" dirty="0">
                <a:latin typeface="+mj-lt"/>
              </a:rPr>
              <a:t>Using Gaussian-Peak-spectra to estimate multiple pigments</a:t>
            </a:r>
          </a:p>
        </p:txBody>
      </p:sp>
    </p:spTree>
    <p:extLst>
      <p:ext uri="{BB962C8B-B14F-4D97-AF65-F5344CB8AC3E}">
        <p14:creationId xmlns:p14="http://schemas.microsoft.com/office/powerpoint/2010/main" val="3705660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2B6A408D-173B-5D4D-A48F-EE364BCED351}"/>
              </a:ext>
            </a:extLst>
          </p:cNvPr>
          <p:cNvSpPr>
            <a:spLocks noGrp="1"/>
          </p:cNvSpPr>
          <p:nvPr>
            <p:ph type="body" sz="half" idx="2"/>
          </p:nvPr>
        </p:nvSpPr>
        <p:spPr>
          <a:xfrm>
            <a:off x="839788" y="805909"/>
            <a:ext cx="4840576" cy="5063079"/>
          </a:xfrm>
        </p:spPr>
        <p:txBody>
          <a:bodyPr>
            <a:normAutofit/>
          </a:bodyPr>
          <a:lstStyle/>
          <a:p>
            <a:pPr marL="457200" indent="-457200">
              <a:buFont typeface="Arial" panose="020B0604020202020204" pitchFamily="34" charset="0"/>
              <a:buChar char="•"/>
            </a:pPr>
            <a:r>
              <a:rPr lang="en-US" sz="2800" dirty="0"/>
              <a:t>Currently, 19 pigments are extracted through GPS</a:t>
            </a:r>
          </a:p>
          <a:p>
            <a:pPr marL="457200" indent="-457200">
              <a:buFont typeface="Arial" panose="020B0604020202020204" pitchFamily="34" charset="0"/>
              <a:buChar char="•"/>
            </a:pPr>
            <a:r>
              <a:rPr lang="en-US" sz="2800" dirty="0"/>
              <a:t>Pigments can be extracted from different mediums, such as water, sediment and cultures</a:t>
            </a:r>
          </a:p>
          <a:p>
            <a:pPr marL="457200" indent="-457200">
              <a:buFont typeface="Arial" panose="020B0604020202020204" pitchFamily="34" charset="0"/>
              <a:buChar char="•"/>
            </a:pPr>
            <a:r>
              <a:rPr lang="en-US" sz="2800" dirty="0"/>
              <a:t>28 pigments were tested, with 19 of those passing through a Monte Carlo simulation</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p:txBody>
      </p:sp>
      <p:pic>
        <p:nvPicPr>
          <p:cNvPr id="11" name="Picture 10" descr="A screenshot of a cell phone&#10;&#10;Description automatically generated">
            <a:extLst>
              <a:ext uri="{FF2B5EF4-FFF2-40B4-BE49-F238E27FC236}">
                <a16:creationId xmlns:a16="http://schemas.microsoft.com/office/drawing/2014/main" id="{A4C3C666-2706-5945-AF3B-9E2BFC115AF5}"/>
              </a:ext>
            </a:extLst>
          </p:cNvPr>
          <p:cNvPicPr>
            <a:picLocks noChangeAspect="1"/>
          </p:cNvPicPr>
          <p:nvPr/>
        </p:nvPicPr>
        <p:blipFill>
          <a:blip r:embed="rId3"/>
          <a:stretch>
            <a:fillRect/>
          </a:stretch>
        </p:blipFill>
        <p:spPr>
          <a:xfrm>
            <a:off x="5948308" y="585950"/>
            <a:ext cx="5750267" cy="5490856"/>
          </a:xfrm>
          <a:prstGeom prst="rect">
            <a:avLst/>
          </a:prstGeom>
        </p:spPr>
      </p:pic>
    </p:spTree>
    <p:extLst>
      <p:ext uri="{BB962C8B-B14F-4D97-AF65-F5344CB8AC3E}">
        <p14:creationId xmlns:p14="http://schemas.microsoft.com/office/powerpoint/2010/main" val="4010722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D7B17-A6B2-E740-B393-CE6095D146A7}"/>
              </a:ext>
            </a:extLst>
          </p:cNvPr>
          <p:cNvSpPr>
            <a:spLocks noGrp="1"/>
          </p:cNvSpPr>
          <p:nvPr>
            <p:ph type="title"/>
          </p:nvPr>
        </p:nvSpPr>
        <p:spPr/>
        <p:txBody>
          <a:bodyPr/>
          <a:lstStyle/>
          <a:p>
            <a:r>
              <a:rPr lang="en-US" dirty="0"/>
              <a:t>Pigment Overlap Between Multiple Methods</a:t>
            </a:r>
          </a:p>
        </p:txBody>
      </p:sp>
      <p:sp>
        <p:nvSpPr>
          <p:cNvPr id="3" name="Content Placeholder 2">
            <a:extLst>
              <a:ext uri="{FF2B5EF4-FFF2-40B4-BE49-F238E27FC236}">
                <a16:creationId xmlns:a16="http://schemas.microsoft.com/office/drawing/2014/main" id="{FDB5CBCE-54F9-5041-A4A6-D81D853BDDB9}"/>
              </a:ext>
            </a:extLst>
          </p:cNvPr>
          <p:cNvSpPr>
            <a:spLocks noGrp="1"/>
          </p:cNvSpPr>
          <p:nvPr>
            <p:ph idx="1"/>
          </p:nvPr>
        </p:nvSpPr>
        <p:spPr/>
        <p:txBody>
          <a:bodyPr>
            <a:normAutofit lnSpcReduction="10000"/>
          </a:bodyPr>
          <a:lstStyle/>
          <a:p>
            <a:r>
              <a:rPr lang="en-US" dirty="0"/>
              <a:t>The </a:t>
            </a:r>
            <a:r>
              <a:rPr lang="en-US" dirty="0" err="1"/>
              <a:t>FluoroProbe</a:t>
            </a:r>
            <a:r>
              <a:rPr lang="en-US" dirty="0"/>
              <a:t> has three measurements of algae that were compared with GPS:</a:t>
            </a:r>
          </a:p>
          <a:p>
            <a:pPr lvl="1"/>
            <a:r>
              <a:rPr lang="en-US" dirty="0"/>
              <a:t>The total algae measurement of the </a:t>
            </a:r>
            <a:r>
              <a:rPr lang="en-US" dirty="0" err="1"/>
              <a:t>FluoroProbe</a:t>
            </a:r>
            <a:r>
              <a:rPr lang="en-US" dirty="0"/>
              <a:t> was compared to the sum of all pigments captured by GPS</a:t>
            </a:r>
          </a:p>
          <a:p>
            <a:pPr lvl="1"/>
            <a:r>
              <a:rPr lang="en-US" dirty="0"/>
              <a:t>The green algae measurement was compared to the sum of Chlorophyll a and Chlorophyll b measured by GPS</a:t>
            </a:r>
          </a:p>
          <a:p>
            <a:pPr lvl="1"/>
            <a:r>
              <a:rPr lang="en-US" dirty="0"/>
              <a:t>The brown algae measurement was compared to the sum of </a:t>
            </a:r>
            <a:r>
              <a:rPr lang="en-US" dirty="0" err="1"/>
              <a:t>Myxoxanthophyll</a:t>
            </a:r>
            <a:r>
              <a:rPr lang="en-US" dirty="0"/>
              <a:t>, Peridinin, and Fucoxanthin</a:t>
            </a:r>
          </a:p>
          <a:p>
            <a:pPr lvl="1"/>
            <a:r>
              <a:rPr lang="en-US" b="1" dirty="0"/>
              <a:t>There could be mismatched pigments or incorrect pigments in the comparison</a:t>
            </a:r>
          </a:p>
          <a:p>
            <a:pPr lvl="1"/>
            <a:r>
              <a:rPr lang="en-US" dirty="0"/>
              <a:t>While not currently part of the method, other pigments such as Phycocyanin could be added</a:t>
            </a:r>
          </a:p>
          <a:p>
            <a:pPr lvl="1"/>
            <a:endParaRPr lang="en-US" dirty="0"/>
          </a:p>
        </p:txBody>
      </p:sp>
    </p:spTree>
    <p:extLst>
      <p:ext uri="{BB962C8B-B14F-4D97-AF65-F5344CB8AC3E}">
        <p14:creationId xmlns:p14="http://schemas.microsoft.com/office/powerpoint/2010/main" val="4290923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67964F-77C1-5942-8534-19860F71A917}"/>
              </a:ext>
            </a:extLst>
          </p:cNvPr>
          <p:cNvPicPr>
            <a:picLocks noChangeAspect="1"/>
          </p:cNvPicPr>
          <p:nvPr/>
        </p:nvPicPr>
        <p:blipFill>
          <a:blip r:embed="rId3"/>
          <a:stretch>
            <a:fillRect/>
          </a:stretch>
        </p:blipFill>
        <p:spPr>
          <a:xfrm>
            <a:off x="0" y="1081325"/>
            <a:ext cx="6096000" cy="4710545"/>
          </a:xfrm>
          <a:prstGeom prst="rect">
            <a:avLst/>
          </a:prstGeom>
        </p:spPr>
      </p:pic>
      <p:pic>
        <p:nvPicPr>
          <p:cNvPr id="7" name="Picture 6">
            <a:extLst>
              <a:ext uri="{FF2B5EF4-FFF2-40B4-BE49-F238E27FC236}">
                <a16:creationId xmlns:a16="http://schemas.microsoft.com/office/drawing/2014/main" id="{15464BEE-ADCA-BE46-B4B2-5A001EBAA3A6}"/>
              </a:ext>
            </a:extLst>
          </p:cNvPr>
          <p:cNvPicPr>
            <a:picLocks noChangeAspect="1"/>
          </p:cNvPicPr>
          <p:nvPr/>
        </p:nvPicPr>
        <p:blipFill>
          <a:blip r:embed="rId4"/>
          <a:stretch>
            <a:fillRect/>
          </a:stretch>
        </p:blipFill>
        <p:spPr>
          <a:xfrm>
            <a:off x="7301346" y="0"/>
            <a:ext cx="4437530" cy="3429000"/>
          </a:xfrm>
          <a:prstGeom prst="rect">
            <a:avLst/>
          </a:prstGeom>
        </p:spPr>
      </p:pic>
      <p:pic>
        <p:nvPicPr>
          <p:cNvPr id="9" name="Picture 8">
            <a:extLst>
              <a:ext uri="{FF2B5EF4-FFF2-40B4-BE49-F238E27FC236}">
                <a16:creationId xmlns:a16="http://schemas.microsoft.com/office/drawing/2014/main" id="{B3EDE2CC-453C-BE45-B4DE-8A695241C161}"/>
              </a:ext>
            </a:extLst>
          </p:cNvPr>
          <p:cNvPicPr>
            <a:picLocks noChangeAspect="1"/>
          </p:cNvPicPr>
          <p:nvPr/>
        </p:nvPicPr>
        <p:blipFill>
          <a:blip r:embed="rId5"/>
          <a:stretch>
            <a:fillRect/>
          </a:stretch>
        </p:blipFill>
        <p:spPr>
          <a:xfrm>
            <a:off x="7301345" y="3428999"/>
            <a:ext cx="4437531" cy="3429001"/>
          </a:xfrm>
          <a:prstGeom prst="rect">
            <a:avLst/>
          </a:prstGeom>
        </p:spPr>
      </p:pic>
      <p:sp>
        <p:nvSpPr>
          <p:cNvPr id="6" name="TextBox 5">
            <a:extLst>
              <a:ext uri="{FF2B5EF4-FFF2-40B4-BE49-F238E27FC236}">
                <a16:creationId xmlns:a16="http://schemas.microsoft.com/office/drawing/2014/main" id="{4963397E-5C32-1440-BF95-C23745BB79D8}"/>
              </a:ext>
            </a:extLst>
          </p:cNvPr>
          <p:cNvSpPr txBox="1"/>
          <p:nvPr/>
        </p:nvSpPr>
        <p:spPr>
          <a:xfrm>
            <a:off x="8956110" y="0"/>
            <a:ext cx="1777539" cy="461665"/>
          </a:xfrm>
          <a:prstGeom prst="rect">
            <a:avLst/>
          </a:prstGeom>
          <a:solidFill>
            <a:schemeClr val="bg1"/>
          </a:solidFill>
        </p:spPr>
        <p:txBody>
          <a:bodyPr wrap="square" rtlCol="0">
            <a:spAutoFit/>
          </a:bodyPr>
          <a:lstStyle/>
          <a:p>
            <a:r>
              <a:rPr lang="en-US" sz="2400" dirty="0" err="1"/>
              <a:t>FluoroProbe</a:t>
            </a:r>
            <a:endParaRPr lang="en-US" sz="2400" dirty="0"/>
          </a:p>
        </p:txBody>
      </p:sp>
      <p:sp>
        <p:nvSpPr>
          <p:cNvPr id="8" name="TextBox 7">
            <a:extLst>
              <a:ext uri="{FF2B5EF4-FFF2-40B4-BE49-F238E27FC236}">
                <a16:creationId xmlns:a16="http://schemas.microsoft.com/office/drawing/2014/main" id="{C78608B1-D4A9-2049-B880-2ADBDB946AAA}"/>
              </a:ext>
            </a:extLst>
          </p:cNvPr>
          <p:cNvSpPr txBox="1"/>
          <p:nvPr/>
        </p:nvSpPr>
        <p:spPr>
          <a:xfrm>
            <a:off x="9235858" y="3436598"/>
            <a:ext cx="2956142" cy="461665"/>
          </a:xfrm>
          <a:prstGeom prst="rect">
            <a:avLst/>
          </a:prstGeom>
          <a:solidFill>
            <a:schemeClr val="bg1"/>
          </a:solidFill>
        </p:spPr>
        <p:txBody>
          <a:bodyPr wrap="square" rtlCol="0">
            <a:spAutoFit/>
          </a:bodyPr>
          <a:lstStyle/>
          <a:p>
            <a:r>
              <a:rPr lang="en-US" sz="2400" dirty="0"/>
              <a:t>GPS</a:t>
            </a:r>
          </a:p>
        </p:txBody>
      </p:sp>
    </p:spTree>
    <p:extLst>
      <p:ext uri="{BB962C8B-B14F-4D97-AF65-F5344CB8AC3E}">
        <p14:creationId xmlns:p14="http://schemas.microsoft.com/office/powerpoint/2010/main" val="3281333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AAF42B-C2D8-0240-9427-788D38E97C44}"/>
              </a:ext>
            </a:extLst>
          </p:cNvPr>
          <p:cNvPicPr>
            <a:picLocks noChangeAspect="1"/>
          </p:cNvPicPr>
          <p:nvPr/>
        </p:nvPicPr>
        <p:blipFill>
          <a:blip r:embed="rId3"/>
          <a:stretch>
            <a:fillRect/>
          </a:stretch>
        </p:blipFill>
        <p:spPr>
          <a:xfrm>
            <a:off x="0" y="1073728"/>
            <a:ext cx="6096000" cy="4710544"/>
          </a:xfrm>
          <a:prstGeom prst="rect">
            <a:avLst/>
          </a:prstGeom>
        </p:spPr>
      </p:pic>
      <p:pic>
        <p:nvPicPr>
          <p:cNvPr id="7" name="Picture 6">
            <a:extLst>
              <a:ext uri="{FF2B5EF4-FFF2-40B4-BE49-F238E27FC236}">
                <a16:creationId xmlns:a16="http://schemas.microsoft.com/office/drawing/2014/main" id="{D71F5C17-114A-3D42-BAC4-A9A6428F15A4}"/>
              </a:ext>
            </a:extLst>
          </p:cNvPr>
          <p:cNvPicPr>
            <a:picLocks noChangeAspect="1"/>
          </p:cNvPicPr>
          <p:nvPr/>
        </p:nvPicPr>
        <p:blipFill>
          <a:blip r:embed="rId4"/>
          <a:stretch>
            <a:fillRect/>
          </a:stretch>
        </p:blipFill>
        <p:spPr>
          <a:xfrm>
            <a:off x="7200288" y="0"/>
            <a:ext cx="4437530" cy="3429000"/>
          </a:xfrm>
          <a:prstGeom prst="rect">
            <a:avLst/>
          </a:prstGeom>
        </p:spPr>
      </p:pic>
      <p:pic>
        <p:nvPicPr>
          <p:cNvPr id="9" name="Picture 8">
            <a:extLst>
              <a:ext uri="{FF2B5EF4-FFF2-40B4-BE49-F238E27FC236}">
                <a16:creationId xmlns:a16="http://schemas.microsoft.com/office/drawing/2014/main" id="{16CAD1C2-1E29-0A4F-81B9-C4E5A8FA1D1C}"/>
              </a:ext>
            </a:extLst>
          </p:cNvPr>
          <p:cNvPicPr>
            <a:picLocks noChangeAspect="1"/>
          </p:cNvPicPr>
          <p:nvPr/>
        </p:nvPicPr>
        <p:blipFill>
          <a:blip r:embed="rId5"/>
          <a:stretch>
            <a:fillRect/>
          </a:stretch>
        </p:blipFill>
        <p:spPr>
          <a:xfrm>
            <a:off x="7200288" y="3429000"/>
            <a:ext cx="4437531" cy="3429001"/>
          </a:xfrm>
          <a:prstGeom prst="rect">
            <a:avLst/>
          </a:prstGeom>
        </p:spPr>
      </p:pic>
      <p:sp>
        <p:nvSpPr>
          <p:cNvPr id="6" name="TextBox 5">
            <a:extLst>
              <a:ext uri="{FF2B5EF4-FFF2-40B4-BE49-F238E27FC236}">
                <a16:creationId xmlns:a16="http://schemas.microsoft.com/office/drawing/2014/main" id="{E3F60BCC-4784-284D-817A-CA538C25149E}"/>
              </a:ext>
            </a:extLst>
          </p:cNvPr>
          <p:cNvSpPr txBox="1"/>
          <p:nvPr/>
        </p:nvSpPr>
        <p:spPr>
          <a:xfrm>
            <a:off x="8956110" y="0"/>
            <a:ext cx="1777539" cy="461665"/>
          </a:xfrm>
          <a:prstGeom prst="rect">
            <a:avLst/>
          </a:prstGeom>
          <a:solidFill>
            <a:schemeClr val="bg1"/>
          </a:solidFill>
        </p:spPr>
        <p:txBody>
          <a:bodyPr wrap="square" rtlCol="0">
            <a:spAutoFit/>
          </a:bodyPr>
          <a:lstStyle/>
          <a:p>
            <a:r>
              <a:rPr lang="en-US" sz="2400" dirty="0" err="1"/>
              <a:t>FluoroProbe</a:t>
            </a:r>
            <a:endParaRPr lang="en-US" sz="2400" dirty="0"/>
          </a:p>
        </p:txBody>
      </p:sp>
      <p:sp>
        <p:nvSpPr>
          <p:cNvPr id="8" name="TextBox 7">
            <a:extLst>
              <a:ext uri="{FF2B5EF4-FFF2-40B4-BE49-F238E27FC236}">
                <a16:creationId xmlns:a16="http://schemas.microsoft.com/office/drawing/2014/main" id="{56BFAD44-666E-D64A-B1A7-BF3AD24B5683}"/>
              </a:ext>
            </a:extLst>
          </p:cNvPr>
          <p:cNvSpPr txBox="1"/>
          <p:nvPr/>
        </p:nvSpPr>
        <p:spPr>
          <a:xfrm>
            <a:off x="9081114" y="3425483"/>
            <a:ext cx="2956142" cy="461665"/>
          </a:xfrm>
          <a:prstGeom prst="rect">
            <a:avLst/>
          </a:prstGeom>
          <a:solidFill>
            <a:schemeClr val="bg1"/>
          </a:solidFill>
        </p:spPr>
        <p:txBody>
          <a:bodyPr wrap="square" rtlCol="0">
            <a:spAutoFit/>
          </a:bodyPr>
          <a:lstStyle/>
          <a:p>
            <a:r>
              <a:rPr lang="en-US" sz="2400" dirty="0"/>
              <a:t>GPS</a:t>
            </a:r>
          </a:p>
        </p:txBody>
      </p:sp>
    </p:spTree>
    <p:extLst>
      <p:ext uri="{BB962C8B-B14F-4D97-AF65-F5344CB8AC3E}">
        <p14:creationId xmlns:p14="http://schemas.microsoft.com/office/powerpoint/2010/main" val="4074943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62E837-F52B-6B4F-A634-0BECAB3EB63A}"/>
              </a:ext>
            </a:extLst>
          </p:cNvPr>
          <p:cNvPicPr>
            <a:picLocks noChangeAspect="1"/>
          </p:cNvPicPr>
          <p:nvPr/>
        </p:nvPicPr>
        <p:blipFill>
          <a:blip r:embed="rId3"/>
          <a:stretch>
            <a:fillRect/>
          </a:stretch>
        </p:blipFill>
        <p:spPr>
          <a:xfrm>
            <a:off x="-4554" y="1071968"/>
            <a:ext cx="6100554" cy="4714064"/>
          </a:xfrm>
          <a:prstGeom prst="rect">
            <a:avLst/>
          </a:prstGeom>
        </p:spPr>
      </p:pic>
      <p:pic>
        <p:nvPicPr>
          <p:cNvPr id="7" name="Picture 6">
            <a:extLst>
              <a:ext uri="{FF2B5EF4-FFF2-40B4-BE49-F238E27FC236}">
                <a16:creationId xmlns:a16="http://schemas.microsoft.com/office/drawing/2014/main" id="{0EE3597D-53A7-7E4B-8001-7F01B2E4FEBE}"/>
              </a:ext>
            </a:extLst>
          </p:cNvPr>
          <p:cNvPicPr>
            <a:picLocks noChangeAspect="1"/>
          </p:cNvPicPr>
          <p:nvPr/>
        </p:nvPicPr>
        <p:blipFill>
          <a:blip r:embed="rId4"/>
          <a:stretch>
            <a:fillRect/>
          </a:stretch>
        </p:blipFill>
        <p:spPr>
          <a:xfrm>
            <a:off x="7353299" y="75155"/>
            <a:ext cx="4437530" cy="3429000"/>
          </a:xfrm>
          <a:prstGeom prst="rect">
            <a:avLst/>
          </a:prstGeom>
        </p:spPr>
      </p:pic>
      <p:pic>
        <p:nvPicPr>
          <p:cNvPr id="9" name="Picture 8">
            <a:extLst>
              <a:ext uri="{FF2B5EF4-FFF2-40B4-BE49-F238E27FC236}">
                <a16:creationId xmlns:a16="http://schemas.microsoft.com/office/drawing/2014/main" id="{4ED1670F-FB69-974A-B3D7-61FB792C8397}"/>
              </a:ext>
            </a:extLst>
          </p:cNvPr>
          <p:cNvPicPr>
            <a:picLocks noChangeAspect="1"/>
          </p:cNvPicPr>
          <p:nvPr/>
        </p:nvPicPr>
        <p:blipFill>
          <a:blip r:embed="rId5"/>
          <a:stretch>
            <a:fillRect/>
          </a:stretch>
        </p:blipFill>
        <p:spPr>
          <a:xfrm>
            <a:off x="7353299" y="3429000"/>
            <a:ext cx="4437530" cy="3429000"/>
          </a:xfrm>
          <a:prstGeom prst="rect">
            <a:avLst/>
          </a:prstGeom>
        </p:spPr>
      </p:pic>
      <p:sp>
        <p:nvSpPr>
          <p:cNvPr id="2" name="TextBox 1">
            <a:extLst>
              <a:ext uri="{FF2B5EF4-FFF2-40B4-BE49-F238E27FC236}">
                <a16:creationId xmlns:a16="http://schemas.microsoft.com/office/drawing/2014/main" id="{2742055A-1C35-4AFD-997C-364A5E7D2786}"/>
              </a:ext>
            </a:extLst>
          </p:cNvPr>
          <p:cNvSpPr txBox="1"/>
          <p:nvPr/>
        </p:nvSpPr>
        <p:spPr>
          <a:xfrm>
            <a:off x="8956110" y="0"/>
            <a:ext cx="1777539" cy="461665"/>
          </a:xfrm>
          <a:prstGeom prst="rect">
            <a:avLst/>
          </a:prstGeom>
          <a:solidFill>
            <a:schemeClr val="bg1"/>
          </a:solidFill>
        </p:spPr>
        <p:txBody>
          <a:bodyPr wrap="square" rtlCol="0">
            <a:spAutoFit/>
          </a:bodyPr>
          <a:lstStyle/>
          <a:p>
            <a:r>
              <a:rPr lang="en-US" sz="2400" dirty="0" err="1"/>
              <a:t>FluoroProbe</a:t>
            </a:r>
            <a:endParaRPr lang="en-US" sz="2400" dirty="0"/>
          </a:p>
        </p:txBody>
      </p:sp>
      <p:sp>
        <p:nvSpPr>
          <p:cNvPr id="6" name="TextBox 5">
            <a:extLst>
              <a:ext uri="{FF2B5EF4-FFF2-40B4-BE49-F238E27FC236}">
                <a16:creationId xmlns:a16="http://schemas.microsoft.com/office/drawing/2014/main" id="{7E2E4C21-B0BD-4F32-B8A6-56EC54E63A95}"/>
              </a:ext>
            </a:extLst>
          </p:cNvPr>
          <p:cNvSpPr txBox="1"/>
          <p:nvPr/>
        </p:nvSpPr>
        <p:spPr>
          <a:xfrm>
            <a:off x="9235858" y="3436598"/>
            <a:ext cx="2956142" cy="461665"/>
          </a:xfrm>
          <a:prstGeom prst="rect">
            <a:avLst/>
          </a:prstGeom>
          <a:solidFill>
            <a:schemeClr val="bg1"/>
          </a:solidFill>
        </p:spPr>
        <p:txBody>
          <a:bodyPr wrap="square" rtlCol="0">
            <a:spAutoFit/>
          </a:bodyPr>
          <a:lstStyle/>
          <a:p>
            <a:r>
              <a:rPr lang="en-US" sz="2400" dirty="0"/>
              <a:t>GPS</a:t>
            </a:r>
          </a:p>
        </p:txBody>
      </p:sp>
    </p:spTree>
    <p:extLst>
      <p:ext uri="{BB962C8B-B14F-4D97-AF65-F5344CB8AC3E}">
        <p14:creationId xmlns:p14="http://schemas.microsoft.com/office/powerpoint/2010/main" val="2514040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B162-B7F8-4C14-B13A-596D19130054}"/>
              </a:ext>
            </a:extLst>
          </p:cNvPr>
          <p:cNvSpPr>
            <a:spLocks noGrp="1"/>
          </p:cNvSpPr>
          <p:nvPr>
            <p:ph type="title"/>
          </p:nvPr>
        </p:nvSpPr>
        <p:spPr/>
        <p:txBody>
          <a:bodyPr/>
          <a:lstStyle/>
          <a:p>
            <a:r>
              <a:rPr lang="en-US" dirty="0"/>
              <a:t>Take Homes so far</a:t>
            </a:r>
          </a:p>
        </p:txBody>
      </p:sp>
      <p:sp>
        <p:nvSpPr>
          <p:cNvPr id="3" name="Content Placeholder 2">
            <a:extLst>
              <a:ext uri="{FF2B5EF4-FFF2-40B4-BE49-F238E27FC236}">
                <a16:creationId xmlns:a16="http://schemas.microsoft.com/office/drawing/2014/main" id="{0AB47E6E-81C9-4C88-8757-21448FB339A0}"/>
              </a:ext>
            </a:extLst>
          </p:cNvPr>
          <p:cNvSpPr>
            <a:spLocks noGrp="1"/>
          </p:cNvSpPr>
          <p:nvPr>
            <p:ph idx="1"/>
          </p:nvPr>
        </p:nvSpPr>
        <p:spPr/>
        <p:txBody>
          <a:bodyPr/>
          <a:lstStyle/>
          <a:p>
            <a:r>
              <a:rPr lang="en-US" dirty="0"/>
              <a:t>GPS reports lower concentrations, but overall trends are mostly similar between the methods</a:t>
            </a:r>
          </a:p>
          <a:p>
            <a:pPr lvl="1"/>
            <a:r>
              <a:rPr lang="en-US" dirty="0"/>
              <a:t>Correlation tests will aid in quantifying trends</a:t>
            </a:r>
          </a:p>
          <a:p>
            <a:r>
              <a:rPr lang="en-US" dirty="0" err="1"/>
              <a:t>FluoroProbe</a:t>
            </a:r>
            <a:r>
              <a:rPr lang="en-US" dirty="0"/>
              <a:t> tends to report higher brown algae concentrations</a:t>
            </a:r>
          </a:p>
          <a:p>
            <a:pPr lvl="1"/>
            <a:r>
              <a:rPr lang="en-US" dirty="0"/>
              <a:t>Next step to compare with Relative Fluorescence Units (RFU)</a:t>
            </a:r>
          </a:p>
          <a:p>
            <a:r>
              <a:rPr lang="en-US" dirty="0"/>
              <a:t>Lower concentrations produce more similar trends</a:t>
            </a:r>
          </a:p>
          <a:p>
            <a:r>
              <a:rPr lang="en-US" dirty="0"/>
              <a:t>More mixed samples produce more similar trends</a:t>
            </a:r>
          </a:p>
          <a:p>
            <a:endParaRPr lang="en-US" dirty="0"/>
          </a:p>
          <a:p>
            <a:pPr lvl="1"/>
            <a:endParaRPr lang="en-US" dirty="0"/>
          </a:p>
        </p:txBody>
      </p:sp>
    </p:spTree>
    <p:extLst>
      <p:ext uri="{BB962C8B-B14F-4D97-AF65-F5344CB8AC3E}">
        <p14:creationId xmlns:p14="http://schemas.microsoft.com/office/powerpoint/2010/main" val="859046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6A38A-9A55-DE4B-ABFB-748D301DB884}"/>
              </a:ext>
            </a:extLst>
          </p:cNvPr>
          <p:cNvSpPr>
            <a:spLocks noGrp="1"/>
          </p:cNvSpPr>
          <p:nvPr>
            <p:ph type="title"/>
          </p:nvPr>
        </p:nvSpPr>
        <p:spPr/>
        <p:txBody>
          <a:bodyPr/>
          <a:lstStyle/>
          <a:p>
            <a:r>
              <a:rPr lang="en-US" dirty="0"/>
              <a:t>Future plans for GPS </a:t>
            </a:r>
          </a:p>
        </p:txBody>
      </p:sp>
      <p:sp>
        <p:nvSpPr>
          <p:cNvPr id="3" name="Content Placeholder 2">
            <a:extLst>
              <a:ext uri="{FF2B5EF4-FFF2-40B4-BE49-F238E27FC236}">
                <a16:creationId xmlns:a16="http://schemas.microsoft.com/office/drawing/2014/main" id="{E7AFBB79-9503-B341-89F6-4A76E5E0E247}"/>
              </a:ext>
            </a:extLst>
          </p:cNvPr>
          <p:cNvSpPr>
            <a:spLocks noGrp="1"/>
          </p:cNvSpPr>
          <p:nvPr>
            <p:ph idx="1"/>
          </p:nvPr>
        </p:nvSpPr>
        <p:spPr/>
        <p:txBody>
          <a:bodyPr/>
          <a:lstStyle/>
          <a:p>
            <a:r>
              <a:rPr lang="en-US" dirty="0"/>
              <a:t>Use as a check on multiple phytoplankton data streams</a:t>
            </a:r>
          </a:p>
          <a:p>
            <a:pPr lvl="1"/>
            <a:r>
              <a:rPr lang="en-US" dirty="0" err="1"/>
              <a:t>FluoroProbe</a:t>
            </a:r>
            <a:r>
              <a:rPr lang="en-US" dirty="0"/>
              <a:t> </a:t>
            </a:r>
          </a:p>
          <a:p>
            <a:pPr lvl="1"/>
            <a:r>
              <a:rPr lang="en-US" dirty="0"/>
              <a:t>Phycocyanin sensor </a:t>
            </a:r>
          </a:p>
          <a:p>
            <a:r>
              <a:rPr lang="en-US" dirty="0"/>
              <a:t>Tailor the method to lab needs</a:t>
            </a:r>
          </a:p>
          <a:p>
            <a:pPr lvl="1"/>
            <a:r>
              <a:rPr lang="en-US" dirty="0"/>
              <a:t>Phycocyanin pigment</a:t>
            </a:r>
          </a:p>
          <a:p>
            <a:r>
              <a:rPr lang="en-US" dirty="0"/>
              <a:t>Develop a GPS workflow for summer 2020</a:t>
            </a:r>
          </a:p>
          <a:p>
            <a:pPr lvl="1"/>
            <a:r>
              <a:rPr lang="en-US" dirty="0"/>
              <a:t>Weekly sample collections and analysis </a:t>
            </a:r>
          </a:p>
          <a:p>
            <a:r>
              <a:rPr lang="en-US" dirty="0"/>
              <a:t>Utilize data for a forecasting project</a:t>
            </a:r>
          </a:p>
          <a:p>
            <a:pPr marL="457200" lvl="1" indent="0">
              <a:buNone/>
            </a:pPr>
            <a:endParaRPr lang="en-US" dirty="0"/>
          </a:p>
        </p:txBody>
      </p:sp>
    </p:spTree>
    <p:extLst>
      <p:ext uri="{BB962C8B-B14F-4D97-AF65-F5344CB8AC3E}">
        <p14:creationId xmlns:p14="http://schemas.microsoft.com/office/powerpoint/2010/main" val="392451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40262</TotalTime>
  <Words>960</Words>
  <Application>Microsoft Macintosh PowerPoint</Application>
  <PresentationFormat>Widescreen</PresentationFormat>
  <Paragraphs>68</Paragraphs>
  <Slides>12</Slides>
  <Notes>7</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Pigment Overlap Between Multiple Methods</vt:lpstr>
      <vt:lpstr>PowerPoint Presentation</vt:lpstr>
      <vt:lpstr>PowerPoint Presentation</vt:lpstr>
      <vt:lpstr>PowerPoint Presentation</vt:lpstr>
      <vt:lpstr>Take Homes so far</vt:lpstr>
      <vt:lpstr>Future plans for GPS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Wynne, Jacob</dc:creator>
  <cp:lastModifiedBy>Wynne, Jacob</cp:lastModifiedBy>
  <cp:revision>31</cp:revision>
  <dcterms:created xsi:type="dcterms:W3CDTF">2020-02-27T05:57:17Z</dcterms:created>
  <dcterms:modified xsi:type="dcterms:W3CDTF">2021-05-17T14:51:40Z</dcterms:modified>
</cp:coreProperties>
</file>