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9" r:id="rId2"/>
    <p:sldId id="343" r:id="rId3"/>
    <p:sldId id="260" r:id="rId4"/>
    <p:sldId id="261" r:id="rId5"/>
    <p:sldId id="262" r:id="rId6"/>
    <p:sldId id="265" r:id="rId7"/>
    <p:sldId id="263" r:id="rId8"/>
    <p:sldId id="264" r:id="rId9"/>
    <p:sldId id="268" r:id="rId10"/>
    <p:sldId id="269" r:id="rId11"/>
    <p:sldId id="270" r:id="rId12"/>
    <p:sldId id="305" r:id="rId13"/>
    <p:sldId id="271" r:id="rId14"/>
    <p:sldId id="303" r:id="rId15"/>
    <p:sldId id="272" r:id="rId16"/>
    <p:sldId id="302" r:id="rId17"/>
    <p:sldId id="273" r:id="rId18"/>
    <p:sldId id="274" r:id="rId19"/>
    <p:sldId id="334" r:id="rId20"/>
    <p:sldId id="275" r:id="rId21"/>
    <p:sldId id="277" r:id="rId22"/>
    <p:sldId id="278" r:id="rId23"/>
    <p:sldId id="342" r:id="rId24"/>
    <p:sldId id="341" r:id="rId25"/>
    <p:sldId id="280" r:id="rId26"/>
    <p:sldId id="306" r:id="rId27"/>
    <p:sldId id="307" r:id="rId28"/>
    <p:sldId id="308" r:id="rId29"/>
    <p:sldId id="309" r:id="rId30"/>
    <p:sldId id="281" r:id="rId31"/>
    <p:sldId id="282" r:id="rId32"/>
    <p:sldId id="310" r:id="rId33"/>
    <p:sldId id="283" r:id="rId34"/>
    <p:sldId id="284" r:id="rId35"/>
    <p:sldId id="285" r:id="rId36"/>
    <p:sldId id="286" r:id="rId37"/>
    <p:sldId id="335" r:id="rId38"/>
    <p:sldId id="337" r:id="rId39"/>
    <p:sldId id="336" r:id="rId40"/>
    <p:sldId id="340" r:id="rId41"/>
    <p:sldId id="288" r:id="rId42"/>
    <p:sldId id="291" r:id="rId43"/>
    <p:sldId id="292" r:id="rId44"/>
    <p:sldId id="293" r:id="rId45"/>
    <p:sldId id="311" r:id="rId46"/>
    <p:sldId id="294" r:id="rId47"/>
    <p:sldId id="296" r:id="rId48"/>
    <p:sldId id="312" r:id="rId49"/>
    <p:sldId id="313" r:id="rId50"/>
    <p:sldId id="314" r:id="rId51"/>
    <p:sldId id="330" r:id="rId52"/>
    <p:sldId id="331" r:id="rId53"/>
    <p:sldId id="338" r:id="rId54"/>
    <p:sldId id="344" r:id="rId55"/>
    <p:sldId id="295" r:id="rId56"/>
    <p:sldId id="315" r:id="rId57"/>
    <p:sldId id="297" r:id="rId58"/>
    <p:sldId id="316" r:id="rId59"/>
    <p:sldId id="317" r:id="rId60"/>
    <p:sldId id="300" r:id="rId61"/>
    <p:sldId id="301" r:id="rId62"/>
    <p:sldId id="319" r:id="rId63"/>
    <p:sldId id="322" r:id="rId64"/>
    <p:sldId id="323" r:id="rId65"/>
    <p:sldId id="324" r:id="rId66"/>
    <p:sldId id="325" r:id="rId67"/>
    <p:sldId id="326" r:id="rId68"/>
    <p:sldId id="327" r:id="rId69"/>
    <p:sldId id="339" r:id="rId70"/>
    <p:sldId id="328" r:id="rId71"/>
    <p:sldId id="329" r:id="rId7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>
      <p:cViewPr varScale="1">
        <p:scale>
          <a:sx n="79" d="100"/>
          <a:sy n="79" d="100"/>
        </p:scale>
        <p:origin x="9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4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5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2017-06-12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 필드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변수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선언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형식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[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accessLevel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public,private,proteted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default&gt;]+ + [transient] + [volatile] + [static] + [final]+ type + name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ransient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는 직렬화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(Serialize)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할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때 제외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volatile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스레드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 시 변수의 값을 복사해서 사용하지 않고 원본의 데이터를 사용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필드를 선언할 때 초기 값을 할당할 수 있지만 되도록 멤버 필드는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이니셜라이저를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이용해서 초기화 하는 것을 권장합니다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 필드나 멤버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접근 지정자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private: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내부의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메소드에서만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사용이 가능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efault(package):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접근지정자를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생략하는 것으로 동일한 패키지 내에서는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다른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패키지에서는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private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rotected: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자신의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내부와 상속받은 클래스 내부의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메소드에서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사용이 가능한데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동일한 패키지 내에서는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으로 동작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ublic: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자신의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내부 및 상속받은 클래스 내부의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메소드에서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사용이 가능하고 객체 참조 변수를 이용해서 직접 접근이 가능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Student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9" t="60265" r="69536" b="33581"/>
          <a:stretch/>
        </p:blipFill>
        <p:spPr bwMode="auto">
          <a:xfrm>
            <a:off x="4541513" y="1235806"/>
            <a:ext cx="3816424" cy="130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(InstanceVariable1.java)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ublic class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InstanceVariable1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Student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Student();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변수는 초기화 하지 않으면 자동으로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값을 가지며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반드시 객체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이름으로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호출해야 합니다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40;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50;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("mat:"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70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필드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(static)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영역에 생성되는 변수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내부에서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함께 선언된 변수는 클래스를 이용해서 생성한 객체를 이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용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해서 접근할 수 있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고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클래스를 이용해서 접근할 수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있음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하나의 클래스로 여러 개의 객체를 생성하더라도 클래스 영역에 하나만 생성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목적은 객체들이 공유하는 변수를 만들기 위해서 사용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 또는 클래스를 이용해서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변수의 값을 변경하게 되면 동일한 클래스로 만들어진 모든 객체에 적용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인스턴스를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이용해서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변수에 접근하면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eclipse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에서는 경고 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위의 경고를 없애고 싶으면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[Window] – [Preferences]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실행시켜서 환경설정을 열고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[Java] – [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Compliler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 – [Errors/Warnings]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부분을 수정 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696744" cy="498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4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Student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String teacher = "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김구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0" t="59603" r="60093" b="25153"/>
          <a:stretch/>
        </p:blipFill>
        <p:spPr bwMode="auto">
          <a:xfrm>
            <a:off x="4535996" y="1365920"/>
            <a:ext cx="3564396" cy="285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(InstanceVariable2.java)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InstanceVariable2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Student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Student();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변수는 초기화 하지 않으면 자동으로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값을 가지며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반드시 객체 이름으로만 호출해야 합니다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40;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50;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("mat:"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//static 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으로 선언된 변수는 클래스 이름으로 접근 가능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("Student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선생님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 " +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Student.teacher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//static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으로 선언된 변수는 객체 참조 변수로도 접근이 가능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이클립스에서는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객체 참조 변수로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변수에 접근하면 경고 발생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선생님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 " +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obj.teacher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이름을 이용해서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변수의 값 변경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Student.teacher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"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안중근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객체에게도 영향을 미침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선생님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 " +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obj.teacher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4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(static 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initializer(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초기화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선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언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안에서 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{  }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안에 초기화가 가능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클래스가 메모리에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load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될 때 한번만 수행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처음 클래스 이름이 사용 될 때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 생성이 이루어지기 이전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변수는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사용이 불가능하며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먼저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선언된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필드는 사용이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가능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여러 번 사용이 가능하며 클래스 변수의 선언문과 초기화 문장과 같이 사용될 수 있으며 작성한 순서대로 수행됩니다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Student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static String school = "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삼학국민학교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static{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클래스가 메모리에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로드되었습니다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학교 이름은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+ school + "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static String teacher = "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오양록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static{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선생님 성함은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+ teacher + "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선생님 입니다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5781" t="10521" r="19140" b="75200"/>
          <a:stretch>
            <a:fillRect/>
          </a:stretch>
        </p:blipFill>
        <p:spPr bwMode="auto">
          <a:xfrm>
            <a:off x="1357290" y="4429132"/>
            <a:ext cx="671517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(StaticInit.java)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StaticInit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 []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Student obj1;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("static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초기화는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클래스의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생성자를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처음 호출하면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수행됩니다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obj1= new Student();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Student obj2 = new Student();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객체지향의 특징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캡슐화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(encapsulation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–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변수와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하나로 묶는 것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클래스를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만드는 것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정보은닉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(information hiding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–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불필요한 정보는 숨기는 것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상속성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(inheritance) –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상위 클래스의 모든 멤버를 하위 클래스가 물려받는 것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다형성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(Polymorphism) –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동일한 메시지에 대하여 다르게 반응하는 것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 지향 프로그래밍의 장점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코드의 재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사용성이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좋음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새로운 코드를 작성할 때 클래스 단위로 작성해서 코드의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재사용성을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증가시킴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코드의 관리가 용이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코드 간의 관계를 이용해서 적은 노력으로 쉽게 코드를 변경할 수 있음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신뢰성이 높은 프로그래밍을 가능하게 함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코드의 중복을 제거하여 코딩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1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필드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필드는 필드의 값을 변경하지 못하도록 할 때 사용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readonly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변수를 상수화 시킬 때 이용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이름은 모두 대문자로 작성하도록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권장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지역변수가 아니면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과 함께 사용하는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경우가 대부분이며 선언하자 마자 초기화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선언만하고 초기화를 하지 않으면 이후에는 값을 대입하지 못하므로 선언과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동시에 초기화 하거나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생성자에서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초기화해야 하는데 그렇지 않으면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변수는 기본값으로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초기화가 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전달받은 인수를 처리하여 결과를 돌려주는 작은 프로그램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다른 언어에서는 함수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(function)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라고도 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선언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접근지정자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 [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특성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결과형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메소드명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 변수 나열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접근 지정자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public, private, protected, default(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생략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package)</a:t>
            </a:r>
            <a:endParaRPr kumimoji="1" lang="ko-KR" altLang="en-US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특성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abstract –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추상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선언에 사용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–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반드시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오버라이딩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해서 사용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 –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종단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선언에 사용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–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오버라이딩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할 수 없음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–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선언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synchronized –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스레드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임계 영역 처리에 사용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native: c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언어와 같은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native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언어의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사용하고자 하는 경우 선언</a:t>
            </a:r>
            <a:endParaRPr kumimoji="1"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결과형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수행 하고 결과로 반환되는 값의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자료형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–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반환 값 없음을 의미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return: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수행 후 결과를 반환할 때 사용하는 예약어로 이 키워드를 만나면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영역에서 벗어나게 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매개변수는 없으면 생략 가능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구현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접근지정자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특성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결과형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메소드명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 변수 나열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){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내용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결과형이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이면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생략 가능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결과형이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 경우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사용하려면 값을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리턴하면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안된다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값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호출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리시버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리시버는 클래스 이름이나 객체 이름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원형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원형이라고 할 때는 </a:t>
            </a:r>
            <a:r>
              <a:rPr kumimoji="1" lang="ko-KR" altLang="en-US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메소드이름</a:t>
            </a:r>
            <a:r>
              <a:rPr kumimoji="1"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매개변수의 </a:t>
            </a:r>
            <a:r>
              <a:rPr kumimoji="1" lang="ko-KR" altLang="en-US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자료형</a:t>
            </a:r>
            <a:r>
              <a:rPr kumimoji="1"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,,,)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만이며 리턴 타입이나 매개변수의 이름은 포함되지 않습니다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 이유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반복적으로 사용하는 코드를 하나의 이름으로 묶어 둔 후 이름의 호출만으로 코드를 수행하기 위해서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재사용성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800100" lvl="1" indent="-342900" fontAlgn="base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하나의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메소드는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1Mbyte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메모리만 사용이 가능하기 때문에 복잡한 프로그램을 구조화하기 위해서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수행할 때 넘겨주고자 하는 데이터로 매개변수가 없으면 항상 동일한 작업을 수행하지만 매개변수가 있으면 매개변수에 따라 유동적인 작업을 수행할 수 있습니다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 값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 값이 없으면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리턴타입을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만들면 되는데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타입의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메소드는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작업을 수행하고 남겨주는 데이터가 없으므로 종료되는 것이고 리턴 값이 있으면 그 데이터를 이용해서 다른 작업을 연속해서 호출할 수 도 있고 작업에 이용할 수 있습니다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Student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set(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n1,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n2,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n3)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mat = n3;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private double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mat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/ 3.0;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disp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평균은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+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14863" t="67999" r="73325" b="25184"/>
          <a:stretch>
            <a:fillRect/>
          </a:stretch>
        </p:blipFill>
        <p:spPr bwMode="auto">
          <a:xfrm>
            <a:off x="4788024" y="1340768"/>
            <a:ext cx="288032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(InstanceVariable.java)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InstanceVariable3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Student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Student();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obj.set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(80, 60, 85);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obj.disp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124744"/>
            <a:ext cx="8280920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접근자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 지향 언어에서는 멤버 필드에 직접 접근하는 것을 권장하지 않습니다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 필드는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private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으로 지정해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객체를 이용해서 직접 접근이 안되도록 하고 멤버 필드의 값을 리턴 해주는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getter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메소드와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 필드의 값을 설정해주는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setter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으로 만들어서 사용하는 것을 권장합니다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getter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 필드의 값을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리턴해주는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 타입은 멤버 필드의 타입과 동일하게 하고 이름은 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</a:t>
            </a:r>
            <a:r>
              <a:rPr kumimoji="1" lang="ko-KR" altLang="en-US" sz="1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필드명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으로 하고 필드명의 첫 글자는 대문자로 하며 매개변수는 없고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내용은 멤버 필드의 값을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리턴하기만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필드의 타입이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boolean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 경우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대신에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사용하기도 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setter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 필드의 값을 설정해주는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 타입은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void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 하고 이름은 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</a:t>
            </a:r>
            <a:r>
              <a:rPr kumimoji="1" lang="ko-KR" altLang="en-US" sz="14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필드명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으로 하고 필드명의 첫 글자는 대문자로 하고 매개변수는 필드의 타입과 동일한 타입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개로 하며 내용은 매개변수의 값을 멤버 필드에 대입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이름에서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제외한 부분을 스프링에서는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프로퍼티로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5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접근자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직접 생성해도 되지만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이클립스에서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제공해주는 기능을 이용해도 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[Source] – [Generate Getters and Setters…]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만들어 준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수정하는 경우가 있는데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getter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수정하는 경우는 지연 생성 등을 위해서 코드 내용을 수정하거나 멤버 필드의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자료형이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boolean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 경우 자료형을 명시적으로 나타내기 위해서 이름을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is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변수명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으로 변경하는 경우가 있습니다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etter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수정하는 경우는 멤버 필드의 값이 일정한 수치가 되면 다른 작업을 수행하도록 하는 경우로 이것을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key-value observing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이라고 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68080"/>
            <a:ext cx="3147814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6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Student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getKor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setKor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this.kor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getEng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setEng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this.eng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getMat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5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setMat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this.mat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set(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n1,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n2,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n3)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mat = n3;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mat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/ 3.0;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disp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평균은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+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17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(Class)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사물의 특성을 소프트웨어적으로 추상화하여 모델링 한 것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객체를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만들기 위한 설계도 또는 틀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동일한 목적을 가진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함수 또는 프로시저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와 변수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필드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속성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집합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사용자가 만들어 사용할 수 있는 사용자 정의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자료형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(Object)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클래스를 모형으로 해서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heap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메모리 공간에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생성된 것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특정 클래스의 객체를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(Instance)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라고 함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classpath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 설정되지 않은 클래스는 처음 호출 될 때 별도의 메모리를 </a:t>
            </a: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할당받아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영역 또는 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영역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생성되며 한 번 메모리를 할당 받으면 프로그램이 종료될 때까지 수정할 수 없고 소멸되지 않고 재할당 받지도 않습니다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객체는 특별한 경우를 제외하고는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new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연산자를 이용해 생성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new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연산자는 메모리를 할당한 후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할당받은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메모리 주소를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리턴하는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연산자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오버로딩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(Overloading –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중복 정의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하나의 클래스에 동일한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메소드가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개 이상 정의하는 것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메소드들의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 개수 또는 타입은 달라야 함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유사한 역할을 하는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경우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이름의 일관성을 위해서 존재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인수 전달 방식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값에 의한 호출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(Call by Value)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매개변수의 데이터 형이 기본형인 경우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char, ...)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실행이 전달되는 변수에 영향을 주지 않습니다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레퍼런스에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의한 호출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(Call by Reference)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매개변수의 데이터 형이 참조 형인 경우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(String, ...)</a:t>
            </a:r>
          </a:p>
          <a:p>
            <a:pPr marL="1200150" lvl="2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실행이 전달되는 변수에 영향을 줄 수 있습니다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Student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4765" t="67418" r="73423" b="23492"/>
          <a:stretch>
            <a:fillRect/>
          </a:stretch>
        </p:blipFill>
        <p:spPr bwMode="auto">
          <a:xfrm>
            <a:off x="4788024" y="1309392"/>
            <a:ext cx="316835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void set(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n1,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mat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오버로딩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–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메소드와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이름이 같고 매개변수의 개수가 다름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set(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n1,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n2,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n3)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mat = n3;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mat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/ 3.0;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disp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평균은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+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8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(InstanceVariable4.java)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InstanceVariable4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Student obj1 = new Student();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Student obj2 = new Student();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obj1.set(80, 60, 85);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obj2.set(90, 87);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obj1.disp();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obj2.disp();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(ArgumentPassing.java)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Calculate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result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void inc1(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n++;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void inc2(Calculate test){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test.result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ArgumentPassing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a = 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Calculate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Calculate();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cal.result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cal.inc1(a);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("a= " +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cal.inc2(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cal.result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 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cal.result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4766" t="71963" r="74012" b="22734"/>
          <a:stretch>
            <a:fillRect/>
          </a:stretch>
        </p:blipFill>
        <p:spPr bwMode="auto">
          <a:xfrm>
            <a:off x="4788024" y="1484784"/>
            <a:ext cx="302433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이름으로 호출가능 한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필드와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지역변수만 사용이 가능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변수를 참조하게 되면 에러가 발생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객체를 생성하는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또는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변수를 참조하지 않는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만드는 경우에 생성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(StaticTestMain.java)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StaticTest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//private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 s1 = "static";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static private String s2 = "STATIC";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String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s2; //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여기서 만약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s1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return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하면 오류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StaticTestMain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("s2 : "+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StaticTest.getString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4765" t="71963" r="76376" b="25007"/>
          <a:stretch>
            <a:fillRect/>
          </a:stretch>
        </p:blipFill>
        <p:spPr bwMode="auto">
          <a:xfrm>
            <a:off x="6228184" y="1412776"/>
            <a:ext cx="18002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재귀호출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메소드가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자기 자신을 다시 호출하는 것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자바에서는 속도 문제 때문에 권장하지는 않으나 특정한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경우 재귀 호출을 이용하게 되면 코드를 단순화 시킬 수 있어서 사용합니다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피보나치 수열이나 하노이의 탑이 대표적인 경우 입니다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피보나치 수열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F(n) = F(n-1) + F(n-2)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n&gt;=3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이고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n=1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또는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n=2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이면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f(n) = 1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(FiboMain.java)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java.util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.*;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FiboMain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fibo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if (n == 1 || n == 2)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return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fibo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 - 1)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fibo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 - 2);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5781" t="77455" r="51953" b="17284"/>
          <a:stretch>
            <a:fillRect/>
          </a:stretch>
        </p:blipFill>
        <p:spPr bwMode="auto">
          <a:xfrm>
            <a:off x="4500562" y="1643050"/>
            <a:ext cx="342902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(FiboMain.java)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 = 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Scanner in = new Scanner(System.in);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while (true)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알고 싶은 피보나치 수열의 값은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몇번째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?");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n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in.nextInt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if (n &lt;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("1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이상의 정수를 입력하세요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	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in.close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입력한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+ n +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번째 피보나치의 값은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fibo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(n) +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클래스의 구성 요소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속성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(Property):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 필드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특성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(attribute), field, state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tatic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아닌 멤버 필드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변수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객체의 속성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객체의 초기화를 담당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기능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(function): method,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함수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behavior(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행위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아닌 멤버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내포 클래스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(Nested Class):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안에 존재하는 클래스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5.0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후 버전에서 추가된 인자의 개수를 지정하지 않아도 되는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arargs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(Variable Argument)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기법이라고 하며 만드는 형식은 아래와 같습니다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매개변수에 </a:t>
            </a:r>
            <a:r>
              <a:rPr kumimoji="1" lang="ko-KR" altLang="en-US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자료형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… </a:t>
            </a:r>
            <a:r>
              <a:rPr kumimoji="1" lang="ko-KR" altLang="en-US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배열명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으로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기재하면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호출할 때  매개변수의 개수에 상관없이 대입이 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이러한 방법을 사용할 때 한가지 주의할 점은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varargs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는 반드시 매개변수의 마지막에 사용되어야 한다는 점입니다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매개변수의 개수를 지정하지 않아도 되는 매개변수가 앞쪽에 사용되면 언제 이 매개 변수가 끝나는지 알 수 없어서 다음 매개 변수를 판별해 낼 수 없기 때문입니다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자바에서는 배열 자체를 매개변수로 이용해도 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2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(VarTest.java)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VarTest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varArg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(int... n)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for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0;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&lt;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n.length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("n["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"]:" + n[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("--------------------------");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varArray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[])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for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0;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&lt;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ar.length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"]:"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("--------------------------");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VarTest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VarTest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vt.varArg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(100, 200);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vt.varArg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(150, 200, 250, 300);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[] = { 100, 200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vt.varArray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ar1[] = { 150, 200, 250, 300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vt.varArray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(ar1);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1" t="25580" r="56379" b="34925"/>
          <a:stretch/>
        </p:blipFill>
        <p:spPr bwMode="auto">
          <a:xfrm>
            <a:off x="6084168" y="1268760"/>
            <a:ext cx="2856366" cy="379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초기화하기 위해 호출하는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 방법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new </a:t>
            </a:r>
            <a:r>
              <a:rPr kumimoji="1" lang="ko-KR" altLang="en-US" sz="16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r>
              <a:rPr kumimoji="1"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endParaRPr kumimoji="1" lang="en-US" altLang="ko-KR" sz="16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생성자의 기본 형식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-[public/private/protected]+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클래스이름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//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일반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메소드와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유사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초기화 문장 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일반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메소드와의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차이점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리턴 형이 없습니다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이름은 클래스 이름과 동일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인스턴스를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초기화하기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위해서 호출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리시버를 이용해서 호출할 수 없으며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new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연산자 만을 이용해서 호출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용도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초기화 작업을 처리하기 위한 목적으로 생성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정의하지 않는 경우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클래스를 정의하면 매개변수가 없는 생성자가 자동으로 만들어 집니다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하면 기본적으로 제공되는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생성자는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소멸됩니다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생성자도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오버로딩 가능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super()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부모클래스의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–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가장 먼저 와야 함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예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 class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AnimationThread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extends Thread {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AnimationThread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        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super(“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AnimationThread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”) ;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      …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     }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   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자신의 다른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호출하는 것으로 생성자가 오버로딩 된 경우 사용 가능하며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super()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호출한다면 그 다음에 위치해야 하며 사용하는 이유는 코드의 중복을 피하기 위한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목적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192098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Student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0" t="7652" r="39608" b="68586"/>
          <a:stretch/>
        </p:blipFill>
        <p:spPr bwMode="auto">
          <a:xfrm>
            <a:off x="3914166" y="1412776"/>
            <a:ext cx="523098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192098"/>
            <a:ext cx="82809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매개변수가 없는 </a:t>
            </a:r>
            <a:r>
              <a:rPr kumimoji="1"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생성자를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디폴트 생성자라고 합니다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Student(){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디폴트 </a:t>
            </a:r>
            <a:r>
              <a:rPr kumimoji="1"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ko-KR" altLang="en-US" sz="1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오버로딩 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–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매개변수가 있는 </a:t>
            </a:r>
            <a:r>
              <a:rPr kumimoji="1" lang="ko-KR" altLang="en-US" sz="1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생성자를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정의</a:t>
            </a: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Student(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n1,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n2, 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매개변수가 없는 </a:t>
            </a:r>
            <a:r>
              <a:rPr kumimoji="1"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다른 문장보다 앞에 </a:t>
            </a:r>
            <a:r>
              <a:rPr kumimoji="1" lang="ko-KR" altLang="en-US" sz="1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기재되어야하며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생성자에서만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가능</a:t>
            </a:r>
            <a:endParaRPr kumimoji="1"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//super()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 있는 경우에는 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super() </a:t>
            </a:r>
            <a:r>
              <a:rPr kumimoji="1"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다음에 와야 합니다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this();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mat = n3;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mat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/ 3.0;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disp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평균은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+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(ConstructorTest.java)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98255"/>
            <a:ext cx="82809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ConstructorTest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Student Obj1 = new Student(70, 60,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Student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Obj2 = new Student();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Obj1.disp();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Obj2.disp();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192098"/>
            <a:ext cx="82809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Student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number;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static 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sequence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getNumber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number;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setNumber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number)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this.number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number;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0" t="62114" r="63364" b="24437"/>
          <a:stretch/>
        </p:blipFill>
        <p:spPr bwMode="auto">
          <a:xfrm>
            <a:off x="5148064" y="1268760"/>
            <a:ext cx="331236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192098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매개변수가 없는 </a:t>
            </a:r>
            <a:r>
              <a:rPr kumimoji="1"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생성자를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디폴트 생성자라고 합니다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Student(){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number = ++sequence;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Student(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n1,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n2,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매개변수가 없는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다른 문장보다 앞에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와야하며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생성자에서만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사용할 수 있습니다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//super()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 있는 경우에는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super()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다음에 와야 합니다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this();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mat = n3;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0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192098"/>
            <a:ext cx="82809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mat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/ 3.0;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disp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평균은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+ "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입니다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52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형식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&gt;[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접근지정자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]+ [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종류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 + class + class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명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 [extends super] + [implements interface]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접근지정자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 public, default(package), protected, private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등이 있음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protected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와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private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클래스 안에 클래스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내포 클래스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만들 때 만 사용 가능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클래스 종류로는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abstract(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반드시 상속 받아서 사용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와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final(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상속할 수 없음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그리고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static(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내포 클래스에만 가능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extends –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상속받을 때 사용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자바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단일 상속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],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자바의 클래스는 반드시 상속을 받아야 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하지만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클래스로부터 상속받는 경우는 생략이 가능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implements – interface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구현하기 위해 사용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자바 식별자의 정의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이름의 첫 문자는 “대문자”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시작하는 것이 관례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변수를 제외한 변수나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이름의 첫 문자는 “소문자”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시작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식별자를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연속된 단어의 조합으로 정의한 경우에는 두 번째 단어의 시작 문자를 “대문자”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이름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예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Circle, Car,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StringBuffer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맴버변수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이름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예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area, speed,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getArea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(ConstructorTest.java)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98255"/>
            <a:ext cx="82809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ConstructorTest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Student Obj1 = new Student(70, 60,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Student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Obj2 = new Student();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Obj1.disp();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Obj2.disp();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("Obj1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번호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:" + Obj1.getNumber());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Obj2</a:t>
            </a:r>
            <a:r>
              <a:rPr kumimoji="1"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번호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:" + Obj2.getNumber());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6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 배열은 선언과 동시에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호출하거나 메모리 할당을 한 후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전부 각각 호출하는 형태로 생성합니다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배열을 선언하고 크기를 결정한다고 해서 객체가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생성되서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대입되는 것은 아닙니다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(ObjectArray.java)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98255"/>
            <a:ext cx="82809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ObjectArray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		Student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[] = new Student[2];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[0] = new Student(70, 60,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//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[1] = new Student();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Student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[] = {new Student(70, 60, 80), new Student()};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[0].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disp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[1].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disp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[0]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번호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[0].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getNumber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[1]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번호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:"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[1].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getNumber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 생성 시 호출되는 코드를 만드는 방법으로는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이외에 </a:t>
            </a:r>
            <a:r>
              <a:rPr kumimoji="1"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필드 </a:t>
            </a:r>
            <a:r>
              <a:rPr kumimoji="1"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이니셜라이저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라는 방법이 존재합니다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정의 안에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 }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사용해서 코드를 작성하면 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이렇게 작성한 코드는 내부적으로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&lt;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init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이라는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저장됩니다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Student{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100;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변수의 초기화 순서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변수는 처음 선언할 때는 기본값으로 만들어지고 그 후 주어진 값으로 초기화가 이루어지고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초기화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불럭이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있으면 그 내용을 수행해서 초기화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Instance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변수는 처음 선언할 때 기본값으로 만들어지고 그 후 명시적으로 초기화 한 값으로 초기화가 이루어지고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초기화 블록을 수행한 후 생성자의 내용을 수행합니다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4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복사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동일한 타입의 객체를 매개변수로 받아서 대입 받은 객체가 소유한 멤버의 값을 복사해서 객체를 생성하는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nn-NO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class Student{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nn-NO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int kor;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nn-NO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Student(Student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this.kor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obj.kor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r>
              <a:rPr kumimoji="1" lang="nn-NO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endParaRPr kumimoji="1" lang="nn-NO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nn-NO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nn-NO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9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this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내부의 멤버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메소드에서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가리키는 포인터로 숨겨져 있습니다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 생성 시 자동으로 만들어지는 변수이고 모든 멤버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숨겨진 매개변수입니다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메소드에서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 필드를 사용하면 코드 상에서 보여지지는 않지만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 삽입되서 코드화 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를 사용하는 경우는 멤버 필드와 지역 변수의 이름이 동일한 경우 이를 구분하기 위해서 사용하고 객체 자신을 매개변수로 넘겨주어야 하는 경우 사용합니다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this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클래스에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선언 할 때는 아래처럼 하지만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mat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/ 3.0;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실제 내부에 선언이 될 때는</a:t>
            </a:r>
            <a:r>
              <a:rPr kumimoji="1"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아래처럼 선언되어 있고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double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(Student this)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this.kor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this.mat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+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/ 3.0;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호출을 할 때는 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</a:t>
            </a: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체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-&gt;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클래스주소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(Obj1)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형태로 호출됩니다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8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192098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Student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private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number;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static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sequence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getNumber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number;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setNumber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number)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this.number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number;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getEng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4" t="61726" r="60936" b="23482"/>
          <a:stretch/>
        </p:blipFill>
        <p:spPr bwMode="auto">
          <a:xfrm>
            <a:off x="5148064" y="1192098"/>
            <a:ext cx="3312368" cy="142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(Student.java)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192098"/>
            <a:ext cx="82809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setMat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mat)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this.mat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mat;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//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매개변수가 없는 </a:t>
            </a:r>
            <a:r>
              <a:rPr kumimoji="1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생성자를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디폴트 생성자라고 합니다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Student(){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number = ++sequence;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Student(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n1,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n2,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n3)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this();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mat = n3;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calc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double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(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kor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+ mat +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eng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/ 3.0;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return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avg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void 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disp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int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number = 100;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지역변수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-number:" + number);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멤버필드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-number:" + </a:t>
            </a:r>
            <a:r>
              <a:rPr kumimoji="1"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this.number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7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(This.java)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192098"/>
            <a:ext cx="82809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This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Student Obj1 = new Student(70, 60, 80);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	Student Obj2 = new Student();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Obj1.disp();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Obj2.disp();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37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클래스의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클래스의 접근 지정자 사용 규칙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소스 파일명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이름 중 하나와 일치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대소문자 구분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하나의 소스 파일에 존재하는 클래스 개수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보통 한 개지만 여러 개 가능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하나의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파일에 여러 개의 클래스가 존재하는 경우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모두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default(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접근 지정자 생략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접근 지정자가 생략된 클래스들로만 구성된 경우에는 파일명은 아무 클래스 이름이나 사용 가능하지만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main()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있는 클래스가 있다면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main()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있는 클래스의 이름이 파일명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클래스는 하나의 파일에 하나 이하로만 존재해야 하며 이때 소스 파일명은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이름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컴파일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바이트 코드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&lt;class file&gt;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은 클래스 별로 생성 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 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en-US" altLang="ko-KR" dirty="0" err="1" smtClean="0"/>
              <a:t>GarbageCollection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는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GarbageCollection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heap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메모리를 정리해줍니다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GarbageCollection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의 호출 시점은 우리가 알 수 없습니다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강제로 호출해주는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System.gc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 있지만 바로 호출되지 않을 수 있습니다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우선순위가 낮아서 다른 작업이 수행 중이면 바로 호출되지 않습니다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Java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메모리 정리를 하고 싶은 객체가 있으면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null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대입하면 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null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대입하면 객체의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finalize()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호출되고 차후에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GarbageCollection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 의해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heap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제거되게 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(GC.java)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192098"/>
            <a:ext cx="82809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class GC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void finalize(){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System.out.println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("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메모리 정리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public static void main(String[]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GC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GC();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obj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null;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	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System.gc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l="14766" t="67418" r="75784" b="25007"/>
          <a:stretch>
            <a:fillRect/>
          </a:stretch>
        </p:blipFill>
        <p:spPr bwMode="auto">
          <a:xfrm>
            <a:off x="5508104" y="1196752"/>
            <a:ext cx="230425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10.package&amp;import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55576" y="1334373"/>
            <a:ext cx="784887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서로 관련된 클래스와 인터페이스의 클래스 파일들을 하나의 디렉터리에 묶어 놓은 것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하나의 응용프로그램은 여러 개의 패키지로 구성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하나의 패키지에 여러 개의 클래스 파일을 넣어 둘 수 있음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패키지는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jar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파일로 압축해서 사용할 수 있음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JDK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 제공하는 표준 패키지는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rt.jar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 압축되어 있음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클래스의 사용을 간편하게 하기 위해서 줄여 쓸 수 있도록 하기 위한 개념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패키지의 모든 클래스를 줄여서 사용하고자 하는 경우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패키지명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.*;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특정 클래스만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줄여쓰기를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하고자 하는 경우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</a:t>
            </a:r>
            <a:r>
              <a:rPr kumimoji="1"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패키지명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클래스명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여러 패키지에 동일한 클래스 이름이 있을 경우에는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특정 클래스만 사용한다고 기재하면 더 우선권을 갖습니다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import: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클래스의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멤버나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변수를 클래스 이름 없이 사용하고자 할 때 사용하는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static [</a:t>
            </a:r>
            <a:r>
              <a:rPr kumimoji="1"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패키지경로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클래스명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.*];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import static [</a:t>
            </a:r>
            <a:r>
              <a:rPr kumimoji="1"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패키지경로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클래스명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.final</a:t>
            </a:r>
            <a:r>
              <a:rPr kumimoji="1"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변수명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32924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07504" y="1256856"/>
            <a:ext cx="4879557" cy="46805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다른 패키지 이름 사용하기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import</a:t>
            </a:r>
            <a:r>
              <a:rPr lang="ko-KR" altLang="en-US" sz="1600" dirty="0" smtClean="0"/>
              <a:t>를 이용하지 않는 경우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소스 내에서 매번 전체 패키지                                                              이름과 클래스 이름을 써주어야 함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키워드 이용하는 경우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소스의 시작 부분에 사용하려는 패키지 명시</a:t>
            </a:r>
            <a:endParaRPr lang="en-US" altLang="ko-KR" sz="1600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소스에는 클래스 명만 명시하면 </a:t>
            </a:r>
            <a:r>
              <a:rPr lang="ko-KR" altLang="en-US" sz="1600" dirty="0"/>
              <a:t>됨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특정 클래스의 경로명만 포함하는 경우</a:t>
            </a:r>
            <a:endParaRPr lang="en-US" altLang="ko-KR" sz="1600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java.util.Scanner</a:t>
            </a:r>
            <a:r>
              <a:rPr lang="en-US" altLang="ko-KR" sz="1600" dirty="0" smtClean="0"/>
              <a:t>;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패키지 내의 모든 클래스를 포함시키는 경우</a:t>
            </a:r>
            <a:endParaRPr lang="en-US" altLang="ko-KR" sz="1600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import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java.util</a:t>
            </a:r>
            <a:r>
              <a:rPr lang="en-US" altLang="ko-KR" sz="1600" dirty="0" smtClean="0"/>
              <a:t>.*;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*</a:t>
            </a:r>
            <a:r>
              <a:rPr lang="ko-KR" altLang="en-US" sz="1600" dirty="0" smtClean="0"/>
              <a:t>는 현재 패키지 내의 클래스만을 의미하며 하위 패키지의 클래스까지 포함하지 않는다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09293" y="1435081"/>
            <a:ext cx="365519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public class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ImportExample</a:t>
            </a:r>
            <a:r>
              <a:rPr lang="en-US" altLang="ko-KR" sz="1200" dirty="0" smtClean="0">
                <a:solidFill>
                  <a:srgbClr val="FF0000"/>
                </a:solidFill>
              </a:rPr>
              <a:t> {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public static void main(String[]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args</a:t>
            </a:r>
            <a:r>
              <a:rPr lang="en-US" altLang="ko-KR" sz="1200" dirty="0" smtClean="0">
                <a:solidFill>
                  <a:srgbClr val="FF0000"/>
                </a:solidFill>
              </a:rPr>
              <a:t>) {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java.util.Scanner</a:t>
            </a:r>
            <a:r>
              <a:rPr lang="en-US" altLang="ko-KR" sz="1200" dirty="0" smtClean="0">
                <a:solidFill>
                  <a:srgbClr val="FF0000"/>
                </a:solidFill>
              </a:rPr>
              <a:t> scanner = 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	</a:t>
            </a:r>
            <a:r>
              <a:rPr lang="en-US" altLang="ko-KR" sz="1200" dirty="0" smtClean="0">
                <a:solidFill>
                  <a:srgbClr val="FF0000"/>
                </a:solidFill>
              </a:rPr>
              <a:t>			new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java.util.Scanner</a:t>
            </a:r>
            <a:r>
              <a:rPr lang="en-US" altLang="ko-KR" sz="1200" dirty="0" smtClean="0">
                <a:solidFill>
                  <a:srgbClr val="FF0000"/>
                </a:solidFill>
              </a:rPr>
              <a:t>(System.in);</a:t>
            </a:r>
            <a:endParaRPr lang="en-US" altLang="ko-KR" sz="1200" i="1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i="1" dirty="0" smtClean="0">
                <a:solidFill>
                  <a:srgbClr val="FF0000"/>
                </a:solidFill>
              </a:rPr>
              <a:t>	</a:t>
            </a:r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1150" y="3593872"/>
            <a:ext cx="36433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import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java.util.Scanner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public class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ImportExample</a:t>
            </a:r>
            <a:r>
              <a:rPr lang="en-US" altLang="ko-KR" sz="1200" dirty="0" smtClean="0">
                <a:solidFill>
                  <a:srgbClr val="FF0000"/>
                </a:solidFill>
              </a:rPr>
              <a:t> {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public static void main(String[]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args</a:t>
            </a:r>
            <a:r>
              <a:rPr lang="en-US" altLang="ko-KR" sz="1200" dirty="0" smtClean="0">
                <a:solidFill>
                  <a:srgbClr val="FF0000"/>
                </a:solidFill>
              </a:rPr>
              <a:t>) {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Scanner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scanner</a:t>
            </a:r>
            <a:r>
              <a:rPr lang="en-US" altLang="ko-KR" sz="1200" dirty="0" smtClean="0">
                <a:solidFill>
                  <a:srgbClr val="FF0000"/>
                </a:solidFill>
              </a:rPr>
              <a:t> = new Scanner(System.in);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}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1150" y="4941168"/>
            <a:ext cx="36433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>
                <a:solidFill>
                  <a:srgbClr val="FF0000"/>
                </a:solidFill>
              </a:rPr>
              <a:t>import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java.util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.*;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public class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ImportExample</a:t>
            </a:r>
            <a:r>
              <a:rPr lang="en-US" altLang="ko-KR" sz="1200" dirty="0" smtClean="0">
                <a:solidFill>
                  <a:srgbClr val="FF0000"/>
                </a:solidFill>
              </a:rPr>
              <a:t> {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public static void main(String[]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args</a:t>
            </a:r>
            <a:r>
              <a:rPr lang="en-US" altLang="ko-KR" sz="1200" dirty="0" smtClean="0">
                <a:solidFill>
                  <a:srgbClr val="FF0000"/>
                </a:solidFill>
              </a:rPr>
              <a:t>) {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	Scanner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scanner</a:t>
            </a:r>
            <a:r>
              <a:rPr lang="en-US" altLang="ko-KR" sz="1200" dirty="0" smtClean="0">
                <a:solidFill>
                  <a:srgbClr val="FF0000"/>
                </a:solidFill>
              </a:rPr>
              <a:t> = new Scanner(System.in);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}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63</a:t>
            </a:fld>
            <a:endParaRPr lang="ko-KR" altLang="en-US"/>
          </a:p>
        </p:txBody>
      </p:sp>
      <p:cxnSp>
        <p:nvCxnSpPr>
          <p:cNvPr id="5" name="직선 화살표 연결선 4"/>
          <p:cNvCxnSpPr>
            <a:endCxn id="6" idx="1"/>
          </p:cNvCxnSpPr>
          <p:nvPr/>
        </p:nvCxnSpPr>
        <p:spPr>
          <a:xfrm>
            <a:off x="3995936" y="1844824"/>
            <a:ext cx="1313357" cy="190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1"/>
          </p:cNvCxnSpPr>
          <p:nvPr/>
        </p:nvCxnSpPr>
        <p:spPr>
          <a:xfrm flipV="1">
            <a:off x="3275856" y="4194037"/>
            <a:ext cx="2045294" cy="99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915816" y="5085184"/>
            <a:ext cx="23934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/>
          <a:p>
            <a:r>
              <a:rPr lang="en-US" altLang="ko-KR" dirty="0" smtClean="0"/>
              <a:t>10.package&amp;import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0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/>
          <a:p>
            <a:r>
              <a:rPr lang="en-US" altLang="ko-KR" dirty="0" smtClean="0"/>
              <a:t>10.package&amp;import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403244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12776"/>
            <a:ext cx="4300513" cy="437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63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(StaticImport.java)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 smtClean="0"/>
              <a:t>import static </a:t>
            </a:r>
            <a:r>
              <a:rPr lang="en-US" altLang="ko-KR" sz="1400" dirty="0" err="1" smtClean="0"/>
              <a:t>java.lang.System.out</a:t>
            </a:r>
            <a:r>
              <a:rPr lang="en-US" altLang="ko-KR" sz="1400" dirty="0" smtClean="0"/>
              <a:t>;</a:t>
            </a:r>
          </a:p>
          <a:p>
            <a:pPr>
              <a:buNone/>
            </a:pPr>
            <a:r>
              <a:rPr lang="en-US" altLang="ko-KR" sz="1400" dirty="0" smtClean="0"/>
              <a:t>import static </a:t>
            </a:r>
            <a:r>
              <a:rPr lang="en-US" altLang="ko-KR" sz="1400" dirty="0" err="1" smtClean="0"/>
              <a:t>java.lang.Thread.MAX_PRIORITY</a:t>
            </a:r>
            <a:r>
              <a:rPr lang="en-US" altLang="ko-KR" sz="1400" dirty="0" smtClean="0"/>
              <a:t>;;</a:t>
            </a:r>
          </a:p>
          <a:p>
            <a:pPr>
              <a:buNone/>
            </a:pPr>
            <a:r>
              <a:rPr lang="en-US" altLang="ko-KR" sz="1400" dirty="0" smtClean="0"/>
              <a:t>public class  </a:t>
            </a:r>
            <a:r>
              <a:rPr lang="en-US" altLang="ko-KR" sz="1400" dirty="0" err="1" smtClean="0"/>
              <a:t>StaticImport</a:t>
            </a:r>
            <a:r>
              <a:rPr lang="en-US" altLang="ko-KR" sz="1400" dirty="0" smtClean="0"/>
              <a:t> </a:t>
            </a:r>
          </a:p>
          <a:p>
            <a:pPr>
              <a:buNone/>
            </a:pPr>
            <a:r>
              <a:rPr lang="en-US" altLang="ko-KR" sz="1400" dirty="0" smtClean="0"/>
              <a:t>{</a:t>
            </a:r>
          </a:p>
          <a:p>
            <a:pPr>
              <a:buNone/>
            </a:pPr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</a:t>
            </a:r>
          </a:p>
          <a:p>
            <a:pPr>
              <a:buNone/>
            </a:pPr>
            <a:r>
              <a:rPr lang="en-US" altLang="ko-KR" sz="1400" dirty="0" smtClean="0"/>
              <a:t>	{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out.println</a:t>
            </a:r>
            <a:r>
              <a:rPr lang="en-US" altLang="ko-KR" sz="1400" dirty="0" smtClean="0"/>
              <a:t>("Hello");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out.println</a:t>
            </a:r>
            <a:r>
              <a:rPr lang="en-US" altLang="ko-KR" sz="1400" dirty="0" smtClean="0"/>
              <a:t>(MAX_PRIORITY);		</a:t>
            </a:r>
          </a:p>
          <a:p>
            <a:pPr>
              <a:buNone/>
            </a:pPr>
            <a:r>
              <a:rPr lang="en-US" altLang="ko-KR" sz="1400" dirty="0" smtClean="0"/>
              <a:t>	}</a:t>
            </a:r>
          </a:p>
          <a:p>
            <a:pPr>
              <a:buNone/>
            </a:pPr>
            <a:r>
              <a:rPr lang="en-US" altLang="ko-KR" sz="1400" dirty="0" smtClean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4923" t="72913" r="48644" b="12696"/>
          <a:stretch>
            <a:fillRect/>
          </a:stretch>
        </p:blipFill>
        <p:spPr bwMode="auto">
          <a:xfrm>
            <a:off x="5652120" y="1412776"/>
            <a:ext cx="252028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33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10.package&amp;import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800" dirty="0" smtClean="0"/>
              <a:t>패키지의 특징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패키지 계층구조</a:t>
            </a:r>
            <a:endParaRPr lang="en-US" altLang="ko-KR" sz="1600" dirty="0" smtClean="0"/>
          </a:p>
          <a:p>
            <a:pPr lvl="2">
              <a:buFont typeface="Wingdings" pitchFamily="2" charset="2"/>
              <a:buChar char="ü"/>
            </a:pPr>
            <a:r>
              <a:rPr lang="ko-KR" altLang="en-US" sz="1400" dirty="0" smtClean="0"/>
              <a:t>클래스나 인터페이스가 너무 많아지면 관리의 어려움</a:t>
            </a:r>
            <a:endParaRPr lang="en-US" altLang="ko-KR" sz="1400" dirty="0" smtClean="0"/>
          </a:p>
          <a:p>
            <a:pPr lvl="2">
              <a:buFont typeface="Wingdings" pitchFamily="2" charset="2"/>
              <a:buChar char="ü"/>
            </a:pPr>
            <a:r>
              <a:rPr lang="ko-KR" altLang="en-US" sz="1400" dirty="0" smtClean="0"/>
              <a:t>관련된 클래스 파일을 하나의 패키지로 계층화하여 관리 용이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패키지 별 </a:t>
            </a:r>
            <a:r>
              <a:rPr lang="ko-KR" altLang="en-US" sz="1600" dirty="0"/>
              <a:t>접근 </a:t>
            </a:r>
            <a:r>
              <a:rPr lang="ko-KR" altLang="en-US" sz="1600" dirty="0" smtClean="0"/>
              <a:t>제한</a:t>
            </a:r>
            <a:endParaRPr lang="en-US" altLang="ko-KR" sz="1600" dirty="0" smtClean="0"/>
          </a:p>
          <a:p>
            <a:pPr lvl="2">
              <a:buFont typeface="Wingdings" pitchFamily="2" charset="2"/>
              <a:buChar char="ü"/>
            </a:pPr>
            <a:r>
              <a:rPr lang="en-US" altLang="ko-KR" sz="1400" dirty="0"/>
              <a:t>default</a:t>
            </a:r>
            <a:r>
              <a:rPr lang="ko-KR" altLang="en-US" sz="1400" dirty="0"/>
              <a:t>로 선언된 클래스나 멤버는 동일 </a:t>
            </a:r>
            <a:r>
              <a:rPr lang="ko-KR" altLang="en-US" sz="1400" dirty="0" smtClean="0"/>
              <a:t>패키지 </a:t>
            </a:r>
            <a:r>
              <a:rPr lang="ko-KR" altLang="en-US" sz="1400" dirty="0"/>
              <a:t>내의 클래스들이 자유롭게 접근하도록 </a:t>
            </a:r>
            <a:r>
              <a:rPr lang="ko-KR" altLang="en-US" sz="1400" dirty="0" smtClean="0"/>
              <a:t>허용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Ø"/>
            </a:pPr>
            <a:r>
              <a:rPr lang="ko-KR" altLang="en-US" sz="1600" dirty="0" smtClean="0"/>
              <a:t>동일한 이름의 클래스와 인터페이스의 사용 가능</a:t>
            </a:r>
            <a:endParaRPr lang="en-US" altLang="ko-KR" sz="1600" dirty="0" smtClean="0"/>
          </a:p>
          <a:p>
            <a:pPr lvl="2">
              <a:buFont typeface="Wingdings" pitchFamily="2" charset="2"/>
              <a:buChar char="ü"/>
            </a:pPr>
            <a:r>
              <a:rPr lang="ko-KR" altLang="en-US" sz="1400" dirty="0" smtClean="0"/>
              <a:t>서로 다른 패키지에 이름이 같은 클래스와 인터페이스 존재 가능</a:t>
            </a:r>
            <a:endParaRPr lang="en-US" altLang="ko-KR" sz="1400" dirty="0" smtClean="0"/>
          </a:p>
          <a:p>
            <a:pPr lvl="1">
              <a:buFont typeface="Wingdings" pitchFamily="2" charset="2"/>
              <a:buChar char="v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470871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10.package&amp;import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7459814" cy="1351052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dirty="0" smtClean="0"/>
              <a:t>JDK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900" dirty="0" smtClean="0"/>
              <a:t>자바에서는 관련된 클래스들을 표준 패키지로 묶어 사용자에게 제공</a:t>
            </a:r>
            <a:endParaRPr lang="en-US" altLang="ko-KR" sz="29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900" dirty="0" smtClean="0"/>
              <a:t>자바에서 제공하는 패키지는 </a:t>
            </a:r>
            <a:r>
              <a:rPr lang="en-US" altLang="ko-KR" sz="2900" dirty="0" smtClean="0"/>
              <a:t>C</a:t>
            </a:r>
            <a:r>
              <a:rPr lang="ko-KR" altLang="en-US" sz="2900" dirty="0" smtClean="0"/>
              <a:t>언어의 표준 라이브러리와 유사</a:t>
            </a:r>
            <a:endParaRPr lang="en-US" altLang="ko-KR" sz="29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900" dirty="0" smtClean="0"/>
              <a:t>JDK</a:t>
            </a:r>
            <a:r>
              <a:rPr lang="ko-KR" altLang="en-US" sz="2900" dirty="0" smtClean="0"/>
              <a:t>의 표준 패키지는 </a:t>
            </a:r>
            <a:r>
              <a:rPr lang="en-US" altLang="ko-KR" sz="2900" dirty="0" smtClean="0"/>
              <a:t>rt.jar</a:t>
            </a:r>
            <a:r>
              <a:rPr lang="ko-KR" altLang="en-US" sz="2900" dirty="0" smtClean="0"/>
              <a:t>에 담겨 있음</a:t>
            </a:r>
            <a:endParaRPr lang="en-US" altLang="ko-KR" sz="29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ko-KR" sz="2900" dirty="0" smtClean="0"/>
              <a:t>C:\Program Files\Java\jdk1.7.0_04\</a:t>
            </a:r>
            <a:r>
              <a:rPr lang="en-US" altLang="ko-KR" sz="2900" dirty="0" err="1" smtClean="0"/>
              <a:t>jre</a:t>
            </a:r>
            <a:r>
              <a:rPr lang="en-US" altLang="ko-KR" sz="2900" dirty="0" smtClean="0"/>
              <a:t>\lib\rt.jar</a:t>
            </a:r>
            <a:endParaRPr lang="ko-KR" altLang="en-US" sz="2900" dirty="0" smtClean="0"/>
          </a:p>
          <a:p>
            <a:pPr lvl="1">
              <a:buFont typeface="Wingdings" pitchFamily="2" charset="2"/>
              <a:buChar char="v"/>
            </a:pPr>
            <a:endParaRPr lang="en-US" altLang="ko-KR" dirty="0" smtClean="0"/>
          </a:p>
          <a:p>
            <a:pPr lvl="1">
              <a:buFont typeface="Wingdings" pitchFamily="2" charset="2"/>
              <a:buChar char="v"/>
            </a:pP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516216" y="4941168"/>
            <a:ext cx="2124938" cy="504056"/>
          </a:xfrm>
          <a:prstGeom prst="wedgeRoundRectCallout">
            <a:avLst>
              <a:gd name="adj1" fmla="val -77817"/>
              <a:gd name="adj2" fmla="val -24257"/>
              <a:gd name="adj3" fmla="val 16667"/>
            </a:avLst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rt.jar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java.awt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패키지에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컴파일된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클래스들이 들어있다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0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직선 연결선 251"/>
          <p:cNvCxnSpPr/>
          <p:nvPr/>
        </p:nvCxnSpPr>
        <p:spPr>
          <a:xfrm rot="5400000">
            <a:off x="7465239" y="213418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10.package&amp;import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86182" y="109833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java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96" y="1741278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applet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14414" y="1741278"/>
            <a:ext cx="50006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awt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785918" y="1741278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beans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28860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io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928926" y="1741278"/>
            <a:ext cx="571504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lang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571868" y="1741278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math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357686" y="1741278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net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43504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nio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643570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rmi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143636" y="1741278"/>
            <a:ext cx="71438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security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929454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sql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429520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text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929586" y="1741278"/>
            <a:ext cx="428628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util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43042" y="2169906"/>
            <a:ext cx="857256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beancontext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500958" y="2169906"/>
            <a:ext cx="357190" cy="214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spi</a:t>
            </a:r>
            <a:endParaRPr lang="ko-KR" altLang="en-US" sz="900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pSp>
        <p:nvGrpSpPr>
          <p:cNvPr id="3" name="그룹 121"/>
          <p:cNvGrpSpPr/>
          <p:nvPr/>
        </p:nvGrpSpPr>
        <p:grpSpPr>
          <a:xfrm>
            <a:off x="-32" y="2884286"/>
            <a:ext cx="5286412" cy="785818"/>
            <a:chOff x="71406" y="2357430"/>
            <a:chExt cx="5286412" cy="785818"/>
          </a:xfrm>
        </p:grpSpPr>
        <p:cxnSp>
          <p:nvCxnSpPr>
            <p:cNvPr id="103" name="직선 연결선 102"/>
            <p:cNvCxnSpPr/>
            <p:nvPr/>
          </p:nvCxnSpPr>
          <p:spPr>
            <a:xfrm rot="5400000">
              <a:off x="928661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>
              <a:off x="164304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5400000">
              <a:off x="221454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278605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3357554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385762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357686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929190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5400000">
              <a:off x="214282" y="2500306"/>
              <a:ext cx="2857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7140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color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2910" y="2571744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datatransfer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71604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dnd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4310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event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1461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font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86116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geom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57620" y="257174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im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86248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image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57752" y="2571744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print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857620" y="2928934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286248" y="2928934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renderable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357158" y="2357430"/>
              <a:ext cx="47149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35" idx="2"/>
              <a:endCxn id="38" idx="0"/>
            </p:cNvCxnSpPr>
            <p:nvPr/>
          </p:nvCxnSpPr>
          <p:spPr>
            <a:xfrm rot="5400000">
              <a:off x="3964777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5400000">
              <a:off x="4500562" y="285749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직선 연결선 143"/>
          <p:cNvCxnSpPr>
            <a:stCxn id="40" idx="0"/>
            <a:endCxn id="120" idx="2"/>
          </p:cNvCxnSpPr>
          <p:nvPr/>
        </p:nvCxnSpPr>
        <p:spPr>
          <a:xfrm rot="5400000" flipH="1" flipV="1">
            <a:off x="1964513" y="2062749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60"/>
          <p:cNvGrpSpPr/>
          <p:nvPr/>
        </p:nvGrpSpPr>
        <p:grpSpPr>
          <a:xfrm>
            <a:off x="5500694" y="2884286"/>
            <a:ext cx="1357322" cy="785818"/>
            <a:chOff x="7715272" y="2285992"/>
            <a:chExt cx="1357322" cy="785818"/>
          </a:xfrm>
        </p:grpSpPr>
        <p:sp>
          <p:nvSpPr>
            <p:cNvPr id="49" name="직사각형 48"/>
            <p:cNvSpPr/>
            <p:nvPr/>
          </p:nvSpPr>
          <p:spPr>
            <a:xfrm>
              <a:off x="7715272" y="250030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channels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501090" y="25003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charset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15272" y="2857496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501090" y="285749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50" name="직선 연결선 149"/>
            <p:cNvCxnSpPr>
              <a:stCxn id="49" idx="2"/>
              <a:endCxn id="54" idx="0"/>
            </p:cNvCxnSpPr>
            <p:nvPr/>
          </p:nvCxnSpPr>
          <p:spPr>
            <a:xfrm rot="5400000">
              <a:off x="7965305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rot="5400000">
              <a:off x="8715404" y="278605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rot="5400000">
              <a:off x="7955780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rot="5400000">
              <a:off x="8679685" y="2393149"/>
              <a:ext cx="2143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8072462" y="2285992"/>
              <a:ext cx="7143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172"/>
          <p:cNvGrpSpPr/>
          <p:nvPr/>
        </p:nvGrpSpPr>
        <p:grpSpPr>
          <a:xfrm>
            <a:off x="2357422" y="4170170"/>
            <a:ext cx="3714776" cy="357190"/>
            <a:chOff x="5072066" y="3286124"/>
            <a:chExt cx="3714776" cy="357190"/>
          </a:xfrm>
        </p:grpSpPr>
        <p:sp>
          <p:nvSpPr>
            <p:cNvPr id="41" name="직사각형 40"/>
            <p:cNvSpPr/>
            <p:nvPr/>
          </p:nvSpPr>
          <p:spPr>
            <a:xfrm>
              <a:off x="5072066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annotation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929322" y="342900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instrument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786578" y="3429000"/>
              <a:ext cx="85725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management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715272" y="342900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ref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215338" y="342900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reflect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 rot="5400000">
              <a:off x="5429256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rot="5400000">
              <a:off x="6215074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 rot="5400000">
              <a:off x="7143768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rot="5400000">
              <a:off x="7858147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rot="5400000">
              <a:off x="8429652" y="335756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5500694" y="3286124"/>
              <a:ext cx="30003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80"/>
          <p:cNvGrpSpPr/>
          <p:nvPr/>
        </p:nvGrpSpPr>
        <p:grpSpPr>
          <a:xfrm>
            <a:off x="4143372" y="5170302"/>
            <a:ext cx="2214578" cy="357190"/>
            <a:chOff x="2285984" y="3857628"/>
            <a:chExt cx="2214578" cy="357190"/>
          </a:xfrm>
        </p:grpSpPr>
        <p:sp>
          <p:nvSpPr>
            <p:cNvPr id="61" name="직사각형 60"/>
            <p:cNvSpPr/>
            <p:nvPr/>
          </p:nvSpPr>
          <p:spPr>
            <a:xfrm>
              <a:off x="2285984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acl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86182" y="4000504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interfaces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86050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cert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86116" y="4000504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spec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>
            <a:xfrm rot="5400000">
              <a:off x="2428860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rot="5400000">
              <a:off x="2928926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rot="5400000">
              <a:off x="3428992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rot="5400000">
              <a:off x="4071933" y="3929066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2500298" y="3857628"/>
              <a:ext cx="16430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188"/>
          <p:cNvGrpSpPr/>
          <p:nvPr/>
        </p:nvGrpSpPr>
        <p:grpSpPr>
          <a:xfrm>
            <a:off x="714348" y="5170302"/>
            <a:ext cx="2714644" cy="357191"/>
            <a:chOff x="5929322" y="4000503"/>
            <a:chExt cx="2714644" cy="357191"/>
          </a:xfrm>
        </p:grpSpPr>
        <p:sp>
          <p:nvSpPr>
            <p:cNvPr id="56" name="직사각형 55"/>
            <p:cNvSpPr/>
            <p:nvPr/>
          </p:nvSpPr>
          <p:spPr>
            <a:xfrm>
              <a:off x="5929322" y="4143380"/>
              <a:ext cx="78581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activation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786578" y="414338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dgc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28664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registry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001024" y="4143380"/>
              <a:ext cx="642942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server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183" name="직선 연결선 182"/>
            <p:cNvCxnSpPr/>
            <p:nvPr/>
          </p:nvCxnSpPr>
          <p:spPr>
            <a:xfrm rot="5400000">
              <a:off x="6215074" y="4071941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/>
            <p:nvPr/>
          </p:nvCxnSpPr>
          <p:spPr>
            <a:xfrm rot="5400000">
              <a:off x="6929454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/>
            <p:nvPr/>
          </p:nvCxnSpPr>
          <p:spPr>
            <a:xfrm rot="5400000">
              <a:off x="7500958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/>
            <p:nvPr/>
          </p:nvCxnSpPr>
          <p:spPr>
            <a:xfrm rot="5400000">
              <a:off x="8215337" y="407194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/>
            <p:nvPr/>
          </p:nvCxnSpPr>
          <p:spPr>
            <a:xfrm>
              <a:off x="6286512" y="4000504"/>
              <a:ext cx="2000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99"/>
          <p:cNvGrpSpPr/>
          <p:nvPr/>
        </p:nvGrpSpPr>
        <p:grpSpPr>
          <a:xfrm>
            <a:off x="4857752" y="5956120"/>
            <a:ext cx="4143404" cy="857256"/>
            <a:chOff x="4071934" y="5429264"/>
            <a:chExt cx="4143404" cy="857256"/>
          </a:xfrm>
        </p:grpSpPr>
        <p:sp>
          <p:nvSpPr>
            <p:cNvPr id="68" name="직사각형 67"/>
            <p:cNvSpPr/>
            <p:nvPr/>
          </p:nvSpPr>
          <p:spPr>
            <a:xfrm>
              <a:off x="4286248" y="5572140"/>
              <a:ext cx="71438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concurrent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72066" y="5572140"/>
              <a:ext cx="428628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jar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72132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logging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215074" y="5572140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prefs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858016" y="5572140"/>
              <a:ext cx="500066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regex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429520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spi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8148" y="5572140"/>
              <a:ext cx="357190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zip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71934" y="60722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atomic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714876" y="6072206"/>
              <a:ext cx="571504" cy="2143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rgbClr val="000000"/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locks</a:t>
              </a:r>
              <a:endParaRPr lang="ko-KR" altLang="en-US" sz="900" dirty="0">
                <a:solidFill>
                  <a:srgbClr val="00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cxnSp>
          <p:nvCxnSpPr>
            <p:cNvPr id="86" name="직선 연결선 85"/>
            <p:cNvCxnSpPr>
              <a:endCxn id="75" idx="0"/>
            </p:cNvCxnSpPr>
            <p:nvPr/>
          </p:nvCxnSpPr>
          <p:spPr>
            <a:xfrm rot="5400000">
              <a:off x="4286248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5400000">
              <a:off x="4929190" y="6000768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4357686" y="5929330"/>
              <a:ext cx="6429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68" idx="2"/>
            </p:cNvCxnSpPr>
            <p:nvPr/>
          </p:nvCxnSpPr>
          <p:spPr>
            <a:xfrm rot="5400000">
              <a:off x="4572000" y="585789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 rot="5400000">
              <a:off x="4572000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 rot="5400000">
              <a:off x="521494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 rot="5400000">
              <a:off x="5786446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/>
            <p:nvPr/>
          </p:nvCxnSpPr>
          <p:spPr>
            <a:xfrm rot="5400000">
              <a:off x="642938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/>
            <p:cNvCxnSpPr/>
            <p:nvPr/>
          </p:nvCxnSpPr>
          <p:spPr>
            <a:xfrm rot="5400000">
              <a:off x="7000892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/>
            <p:cNvCxnSpPr/>
            <p:nvPr/>
          </p:nvCxnSpPr>
          <p:spPr>
            <a:xfrm rot="5400000">
              <a:off x="7500958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/>
            <p:cNvCxnSpPr/>
            <p:nvPr/>
          </p:nvCxnSpPr>
          <p:spPr>
            <a:xfrm rot="5400000">
              <a:off x="8001023" y="5500702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643438" y="5429264"/>
              <a:ext cx="3429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3" name="직선 연결선 202"/>
          <p:cNvCxnSpPr>
            <a:stCxn id="123" idx="2"/>
          </p:cNvCxnSpPr>
          <p:nvPr/>
        </p:nvCxnSpPr>
        <p:spPr>
          <a:xfrm rot="5400000">
            <a:off x="2964645" y="2205625"/>
            <a:ext cx="500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3214678" y="2455658"/>
            <a:ext cx="2214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4572000" y="3312914"/>
            <a:ext cx="1714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26" idx="2"/>
          </p:cNvCxnSpPr>
          <p:nvPr/>
        </p:nvCxnSpPr>
        <p:spPr>
          <a:xfrm rot="5400000">
            <a:off x="5179223" y="213418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5357818" y="2312782"/>
            <a:ext cx="785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 rot="5400000">
            <a:off x="5857884" y="2598534"/>
            <a:ext cx="571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>
            <a:off x="10572792" y="231278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10358478" y="195559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27" idx="2"/>
          </p:cNvCxnSpPr>
          <p:nvPr/>
        </p:nvCxnSpPr>
        <p:spPr>
          <a:xfrm rot="5400000">
            <a:off x="5750727" y="2062749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5857884" y="2169906"/>
            <a:ext cx="114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/>
          <p:nvPr/>
        </p:nvCxnSpPr>
        <p:spPr>
          <a:xfrm rot="5400000">
            <a:off x="5715008" y="3455790"/>
            <a:ext cx="25717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 rot="10800000">
            <a:off x="2143108" y="4741674"/>
            <a:ext cx="48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/>
          <p:nvPr/>
        </p:nvCxnSpPr>
        <p:spPr>
          <a:xfrm rot="5400000">
            <a:off x="1928794" y="4955988"/>
            <a:ext cx="428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128" idx="2"/>
          </p:cNvCxnSpPr>
          <p:nvPr/>
        </p:nvCxnSpPr>
        <p:spPr>
          <a:xfrm rot="5400000">
            <a:off x="6429388" y="2027030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6500826" y="2098468"/>
            <a:ext cx="714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 rot="5400000">
            <a:off x="5786446" y="3527228"/>
            <a:ext cx="2857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 rot="10800000">
            <a:off x="5143504" y="4955988"/>
            <a:ext cx="20717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/>
          <p:nvPr/>
        </p:nvCxnSpPr>
        <p:spPr>
          <a:xfrm>
            <a:off x="9644098" y="417017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5400000">
            <a:off x="5036347" y="5063145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131" idx="2"/>
          </p:cNvCxnSpPr>
          <p:nvPr/>
        </p:nvCxnSpPr>
        <p:spPr>
          <a:xfrm rot="5400000">
            <a:off x="6143636" y="3955856"/>
            <a:ext cx="4000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rot="5400000">
            <a:off x="8036743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 rot="5400000">
            <a:off x="7536676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 rot="5400000">
            <a:off x="7036611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rot="5400000">
            <a:off x="6393669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rot="5400000">
            <a:off x="5750727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rot="5400000">
            <a:off x="5250661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rot="5400000">
            <a:off x="4607719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 rot="5400000">
            <a:off x="3821901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rot="5400000">
            <a:off x="3107521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rot="5400000">
            <a:off x="2536017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rot="5400000">
            <a:off x="1964513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/>
          <p:nvPr/>
        </p:nvCxnSpPr>
        <p:spPr>
          <a:xfrm rot="5400000">
            <a:off x="1393009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/>
          <p:nvPr/>
        </p:nvCxnSpPr>
        <p:spPr>
          <a:xfrm rot="5400000">
            <a:off x="678629" y="1634121"/>
            <a:ext cx="2143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>
            <a:off x="785786" y="1526964"/>
            <a:ext cx="7358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4" idx="2"/>
          </p:cNvCxnSpPr>
          <p:nvPr/>
        </p:nvCxnSpPr>
        <p:spPr>
          <a:xfrm rot="5400000">
            <a:off x="4143372" y="1455526"/>
            <a:ext cx="142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rot="5400000">
            <a:off x="1035819" y="2419939"/>
            <a:ext cx="9286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슬라이드 번호 개체 틀 1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10.package&amp;import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자바 프로그램이 클래스를 찾는 방법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컴파일 타임 검색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컴파일러가 소스 코드에서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호출과 같은 구문을 만나면 이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호출할 수 있는지 확인하기 위해서 호출하는 리시버의 타입 선언 부분으로 컴파일 위치가 옮겨지고 컴파일러는 자바 플랫폼 패키지</a:t>
            </a:r>
            <a:r>
              <a:rPr lang="en-US" altLang="ko-KR" sz="1400" dirty="0" smtClean="0"/>
              <a:t>(rt.jar)</a:t>
            </a:r>
            <a:r>
              <a:rPr lang="ko-KR" altLang="en-US" sz="1400" dirty="0" smtClean="0"/>
              <a:t>을 검색한 후 확장 타입을 위해 확장 패키지를 검색해서 클래스를 찾는데 만일 </a:t>
            </a:r>
            <a:r>
              <a:rPr lang="en-US" altLang="ko-KR" sz="1400" dirty="0" err="1" smtClean="0"/>
              <a:t>jvm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–</a:t>
            </a:r>
            <a:r>
              <a:rPr lang="en-US" altLang="ko-KR" sz="1400" dirty="0" err="1" smtClean="0"/>
              <a:t>sourcepath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커맨드라인 옵션이 설정되어 있으면 컴파일러는 옵션에 지정된 경로에 있는 소스 파일을 검색해서 </a:t>
            </a:r>
            <a:r>
              <a:rPr lang="ko-KR" altLang="en-US" sz="1400" dirty="0" err="1" smtClean="0"/>
              <a:t>로드합니다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런타임 검색 </a:t>
            </a:r>
            <a:r>
              <a:rPr lang="en-US" altLang="ko-KR" sz="1400" dirty="0" smtClean="0"/>
              <a:t>– JVM</a:t>
            </a:r>
            <a:r>
              <a:rPr lang="ko-KR" altLang="en-US" sz="1400" dirty="0" smtClean="0"/>
              <a:t>이 실행 중에 특정한 타입을 만나게 되면 클래스 </a:t>
            </a:r>
            <a:r>
              <a:rPr lang="ko-KR" altLang="en-US" sz="1400" dirty="0" err="1" smtClean="0"/>
              <a:t>로더라고</a:t>
            </a:r>
            <a:r>
              <a:rPr lang="ko-KR" altLang="en-US" sz="1400" dirty="0" smtClean="0"/>
              <a:t> 하는 특별한 코드를 통해 연관된 클래스 파일을 </a:t>
            </a:r>
            <a:r>
              <a:rPr lang="ko-KR" altLang="en-US" sz="1400" dirty="0" err="1" smtClean="0"/>
              <a:t>로드하는데</a:t>
            </a:r>
            <a:r>
              <a:rPr lang="ko-KR" altLang="en-US" sz="1400" dirty="0" smtClean="0"/>
              <a:t> 이 때는 </a:t>
            </a:r>
            <a:r>
              <a:rPr lang="en-US" altLang="ko-KR" sz="1400" dirty="0" err="1" smtClean="0"/>
              <a:t>classpath</a:t>
            </a:r>
            <a:r>
              <a:rPr lang="ko-KR" altLang="en-US" sz="1400" dirty="0" smtClean="0"/>
              <a:t>가 설정되어 있으면 </a:t>
            </a:r>
            <a:r>
              <a:rPr lang="en-US" altLang="ko-KR" sz="1400" dirty="0" err="1" smtClean="0"/>
              <a:t>classpath</a:t>
            </a:r>
            <a:r>
              <a:rPr lang="ko-KR" altLang="en-US" sz="1400" dirty="0" smtClean="0"/>
              <a:t>에서 검색하고 이 환경변수가 설정되어 있지 않으면 현재 </a:t>
            </a:r>
            <a:r>
              <a:rPr lang="ko-KR" altLang="en-US" sz="1400" dirty="0" err="1" smtClean="0"/>
              <a:t>디렉토리에서</a:t>
            </a:r>
            <a:r>
              <a:rPr lang="ko-KR" altLang="en-US" sz="1400" dirty="0" smtClean="0"/>
              <a:t> 검색하며 </a:t>
            </a:r>
            <a:r>
              <a:rPr lang="en-US" altLang="ko-KR" sz="1400" dirty="0" smtClean="0"/>
              <a:t>eclipse</a:t>
            </a:r>
            <a:r>
              <a:rPr lang="ko-KR" altLang="en-US" sz="1400" dirty="0" smtClean="0"/>
              <a:t>는 프로젝트 안에 </a:t>
            </a:r>
            <a:r>
              <a:rPr lang="en-US" altLang="ko-KR" sz="1400" dirty="0" smtClean="0"/>
              <a:t>bin </a:t>
            </a:r>
            <a:r>
              <a:rPr lang="ko-KR" altLang="en-US" sz="1400" dirty="0" smtClean="0"/>
              <a:t>폴더를 생성해서 </a:t>
            </a:r>
            <a:r>
              <a:rPr lang="en-US" altLang="ko-KR" sz="1400" dirty="0" smtClean="0"/>
              <a:t>class </a:t>
            </a:r>
            <a:r>
              <a:rPr lang="ko-KR" altLang="en-US" sz="1400" dirty="0" smtClean="0"/>
              <a:t>파일을 위치 시키고 이 </a:t>
            </a:r>
            <a:r>
              <a:rPr lang="ko-KR" altLang="en-US" sz="1400" dirty="0" err="1" smtClean="0"/>
              <a:t>디렉토리를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classpath</a:t>
            </a:r>
            <a:r>
              <a:rPr lang="ko-KR" altLang="en-US" sz="1400" dirty="0" smtClean="0"/>
              <a:t>로 사용합니다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강제로 클래스를 </a:t>
            </a:r>
            <a:r>
              <a:rPr lang="ko-KR" altLang="en-US" sz="1400" dirty="0" err="1" smtClean="0"/>
              <a:t>로드할</a:t>
            </a:r>
            <a:r>
              <a:rPr lang="ko-KR" altLang="en-US" sz="1400" dirty="0" smtClean="0"/>
              <a:t> 수 있는데 </a:t>
            </a:r>
            <a:r>
              <a:rPr lang="en-US" altLang="ko-KR" sz="1400" dirty="0" err="1" smtClean="0"/>
              <a:t>Class.forName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이라는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클래스를 강제로 </a:t>
            </a:r>
            <a:r>
              <a:rPr lang="ko-KR" altLang="en-US" sz="1400" dirty="0" err="1" smtClean="0"/>
              <a:t>로드할</a:t>
            </a:r>
            <a:r>
              <a:rPr lang="ko-KR" altLang="en-US" sz="1400" dirty="0" smtClean="0"/>
              <a:t> 수 있습니다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클래스 파일들을 </a:t>
            </a:r>
            <a:r>
              <a:rPr lang="en-US" altLang="ko-KR" sz="1400" dirty="0" smtClean="0"/>
              <a:t>jar </a:t>
            </a:r>
            <a:r>
              <a:rPr lang="ko-KR" altLang="en-US" sz="1400" dirty="0" smtClean="0"/>
              <a:t>파일로 압축해서 포함시키는 것이 가능합니다</a:t>
            </a:r>
            <a:r>
              <a:rPr lang="en-US" altLang="ko-KR" sz="1400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클래스나 패키지 프로젝트를 선택하고 마우스 오른쪽을 클릭 후 </a:t>
            </a:r>
            <a:r>
              <a:rPr lang="en-US" altLang="ko-KR" sz="1400" dirty="0" smtClean="0"/>
              <a:t>[export] </a:t>
            </a:r>
            <a:r>
              <a:rPr lang="ko-KR" altLang="en-US" sz="1400" dirty="0" smtClean="0"/>
              <a:t>하면 가능합니다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객체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참조형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변수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: heap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이나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영역의 주소를 저장하기 위한 변수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객체는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heap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이나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영역의 메모리를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할당 받아서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일반적인 객체는 생성될 때 클래스에 선언된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아닌 멤버 필드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변수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와 클래스 코드의 주소만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할당받아서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생성됩니다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객체를 생성할 때는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호출하지만 목적이나 코드의 효율성 문제 때문에 생성자가 아닌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이용해서 객체를 생성하는 경우도 있습니다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형식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1&gt;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클래스명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객체참조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변수명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객체참조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변수명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 new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생성자명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 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예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 Car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carEx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carEx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Car();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형식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2&gt;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클래스명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객체참조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변수명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= new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_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생성자명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 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      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예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&gt; Car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carEx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new Car();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10.package&amp;import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600" dirty="0" err="1" smtClean="0"/>
              <a:t>java.lang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자바 </a:t>
            </a:r>
            <a:r>
              <a:rPr lang="en-US" altLang="ko-KR" sz="1600" dirty="0" smtClean="0"/>
              <a:t>language </a:t>
            </a:r>
            <a:r>
              <a:rPr lang="ko-KR" altLang="en-US" sz="1600" dirty="0" smtClean="0"/>
              <a:t>패키지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스트링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수학 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입출력 등 자바 프로그래밍에 필요한 기본적인 클래스와 인터페이스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자동으로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됨 </a:t>
            </a:r>
            <a:r>
              <a:rPr lang="en-US" altLang="ko-KR" sz="1600" dirty="0" smtClean="0"/>
              <a:t>- import </a:t>
            </a:r>
            <a:r>
              <a:rPr lang="ko-KR" altLang="en-US" sz="1600" dirty="0" smtClean="0"/>
              <a:t>문 필요 없음</a:t>
            </a:r>
            <a:endParaRPr lang="en-US" altLang="ko-KR" sz="16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600" dirty="0" err="1" smtClean="0"/>
              <a:t>java.util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자바 유틸리티 패키지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벡터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해쉬</a:t>
            </a:r>
            <a:r>
              <a:rPr lang="ko-KR" altLang="en-US" sz="1600" dirty="0" smtClean="0"/>
              <a:t> 테이블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등과 같은 다양한 유틸리티 클래스와 인터페이스 제공</a:t>
            </a:r>
            <a:endParaRPr lang="en-US" altLang="ko-KR" sz="16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java.io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키보드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모니터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프린터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디스크 등에 입출력을 할 수 있는 클래스와 인터페이스 제공</a:t>
            </a:r>
            <a:endParaRPr lang="en-US" altLang="ko-KR" sz="16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java.awt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자바 </a:t>
            </a:r>
            <a:r>
              <a:rPr lang="en-US" altLang="ko-KR" sz="1600" dirty="0" smtClean="0"/>
              <a:t>GUI </a:t>
            </a:r>
            <a:r>
              <a:rPr lang="ko-KR" altLang="en-US" sz="1600" dirty="0" smtClean="0"/>
              <a:t>프로그래밍을 위한 클래스와 인터페이스 제공</a:t>
            </a:r>
            <a:endParaRPr lang="en-US" altLang="ko-KR" sz="16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600" dirty="0" err="1" smtClean="0"/>
              <a:t>javax.swing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자바 </a:t>
            </a:r>
            <a:r>
              <a:rPr lang="en-US" altLang="ko-KR" sz="1600" dirty="0" smtClean="0"/>
              <a:t>GUI </a:t>
            </a:r>
            <a:r>
              <a:rPr lang="ko-KR" altLang="en-US" sz="1600" dirty="0" smtClean="0"/>
              <a:t>프로그래밍을 위한 스윙 패키지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42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10.package&amp;import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600" dirty="0" err="1" smtClean="0"/>
              <a:t>java.sql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javax.sql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데이터베이스 관련 패키지</a:t>
            </a:r>
            <a:endParaRPr lang="en-US" altLang="ko-KR" sz="1600" dirty="0"/>
          </a:p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java.net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자바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네트워크 프로그래밍 관련 패키지</a:t>
            </a:r>
            <a:endParaRPr lang="en-US" altLang="ko-KR" sz="16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600" dirty="0" err="1" smtClean="0"/>
              <a:t>java.security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보안을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위한 암호화 알고리즘 및 인증에 관련된 클래스</a:t>
            </a:r>
            <a:endParaRPr lang="en-US" altLang="ko-KR" sz="1600" dirty="0" smtClean="0"/>
          </a:p>
          <a:p>
            <a:pPr>
              <a:buFont typeface="Wingdings" pitchFamily="2" charset="2"/>
              <a:buChar char="v"/>
            </a:pPr>
            <a:r>
              <a:rPr lang="en-US" altLang="ko-KR" sz="1600" dirty="0" err="1" smtClean="0"/>
              <a:t>java.text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출력 포맷과 관련된 클래스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객체를 이용한 멤버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객체나 클래스를 이용해서 멤버에 접근 할 때는 객체 생성 후 점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[.]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이용하여 접근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carEx.speed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= 10; //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 필드의 접근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carEx.speedUp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(); //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멤버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접근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정의 안에서 자신의 멤버에 접근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할 때는 멤버의 이름만으로 접근이 가능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객체나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클래스를 이용해서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호출하지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않는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main()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ko-KR" altLang="en-US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클래스와 독립적으로 호출 가능한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ko-KR" altLang="en-US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자바 프로그램을 실행할 때 자바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가상머신에서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호출하는 최초의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형식</a:t>
            </a:r>
          </a:p>
          <a:p>
            <a:pPr lvl="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public static void main(String 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args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[]) </a:t>
            </a:r>
          </a:p>
          <a:p>
            <a:pPr lvl="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{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내용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;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}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main() </a:t>
            </a: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호출 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c:\&gt;java 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main </a:t>
            </a:r>
            <a:r>
              <a:rPr kumimoji="1"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메소드를</a:t>
            </a:r>
            <a:r>
              <a:rPr kumimoji="1"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소유한 클래스이름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340768"/>
            <a:ext cx="828092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필드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, 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속성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-attribute, property)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종류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지역 변수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메소드나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반복문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안에서 선언된 변수 또는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메소드의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매개변수로 선언된 변수로 접근 지정자를 지정하지 않으며 </a:t>
            </a:r>
            <a:r>
              <a:rPr kumimoji="1" lang="ko-KR" altLang="en-US" sz="14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자료형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앞에는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만 추가할 수 있으며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final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을 추가하면 변수를 상수화시켜 줍니다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inal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변수는 관례상 대문자로 이름을 만들어 줍니다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지역 변수는 자동으로 초기화되지 않으므로 선언만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상태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(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데이터를 저장하지 않은 상태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)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에서는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사용할 수 없습니다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변수 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안에서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키워드를 사용해서 생성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 사이의 데이터 공유를 위해서 생성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오브젝트 생성 없이 클래스이름 만으로 호출이 가능하며 오브젝트로 호출 가능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static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영역에 생성되며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초기화 하지 않아도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 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또는  </a:t>
            </a:r>
            <a:r>
              <a:rPr kumimoji="1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false, null</a:t>
            </a:r>
            <a:r>
              <a:rPr kumimoji="1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 초기화가 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  <a:endParaRPr kumimoji="1" lang="ko-KR" altLang="en-US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1" lang="ko-KR" altLang="en-US" sz="16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인스턴스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 변수</a:t>
            </a:r>
            <a:endParaRPr kumimoji="1" lang="en-US" altLang="ko-KR" sz="16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클래스 안에 선언되어 각각의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객체가 별도로 생성해서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사용하는 변수</a:t>
            </a:r>
            <a:endParaRPr kumimoji="1" lang="en-US" altLang="ko-KR" sz="14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체" pitchFamily="49" charset="-127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초기화 하지 않아도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0 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또는  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false, null</a:t>
            </a:r>
            <a:r>
              <a:rPr kumimoji="1"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로 초기화가 됩니다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16314</TotalTime>
  <Words>3321</Words>
  <Application>Microsoft Office PowerPoint</Application>
  <PresentationFormat>화면 슬라이드 쇼(4:3)</PresentationFormat>
  <Paragraphs>1055</Paragraphs>
  <Slides>71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9" baseType="lpstr">
      <vt:lpstr>Arial Unicode MS</vt:lpstr>
      <vt:lpstr>굴림</vt:lpstr>
      <vt:lpstr>굴림체</vt:lpstr>
      <vt:lpstr>맑은 고딕</vt:lpstr>
      <vt:lpstr>Arial</vt:lpstr>
      <vt:lpstr>Wingdings</vt:lpstr>
      <vt:lpstr>ms01_1</vt:lpstr>
      <vt:lpstr>Image</vt:lpstr>
      <vt:lpstr>클래스</vt:lpstr>
      <vt:lpstr>1. 클래스와 객체</vt:lpstr>
      <vt:lpstr>1. 클래스와 객체</vt:lpstr>
      <vt:lpstr>1. 클래스와 객체</vt:lpstr>
      <vt:lpstr>2. 클래스의 정의</vt:lpstr>
      <vt:lpstr>2. 클래스의 정의</vt:lpstr>
      <vt:lpstr>3. 객체 생성</vt:lpstr>
      <vt:lpstr>4. 객체를 이용한 멤버 접근</vt:lpstr>
      <vt:lpstr>5. 변수</vt:lpstr>
      <vt:lpstr>5. 변수</vt:lpstr>
      <vt:lpstr>실습(Student.java)</vt:lpstr>
      <vt:lpstr>실습(InstanceVariable1.java)</vt:lpstr>
      <vt:lpstr>5. 변수</vt:lpstr>
      <vt:lpstr>5. 변수</vt:lpstr>
      <vt:lpstr>실습(Student.java)</vt:lpstr>
      <vt:lpstr>실습(InstanceVariable2.java)</vt:lpstr>
      <vt:lpstr>5. 변수(static 초기화)</vt:lpstr>
      <vt:lpstr>실습(Student.java)</vt:lpstr>
      <vt:lpstr>실습(StaticInit.java)</vt:lpstr>
      <vt:lpstr>5. 변수</vt:lpstr>
      <vt:lpstr>6. 메소드</vt:lpstr>
      <vt:lpstr>6. 메소드</vt:lpstr>
      <vt:lpstr>6. 메소드</vt:lpstr>
      <vt:lpstr>실습(Student.java)</vt:lpstr>
      <vt:lpstr>실습(InstanceVariable.java)</vt:lpstr>
      <vt:lpstr>6. 메소드</vt:lpstr>
      <vt:lpstr>6. 메소드</vt:lpstr>
      <vt:lpstr>실습(Student.java)</vt:lpstr>
      <vt:lpstr>실습(Student.java)</vt:lpstr>
      <vt:lpstr>6. 메소드</vt:lpstr>
      <vt:lpstr>실습(Student.java)</vt:lpstr>
      <vt:lpstr>실습(Student.java)</vt:lpstr>
      <vt:lpstr>실습(InstanceVariable4.java)</vt:lpstr>
      <vt:lpstr>실습(ArgumentPassing.java)</vt:lpstr>
      <vt:lpstr>6. 메소드</vt:lpstr>
      <vt:lpstr>실습(StaticTestMain.java)</vt:lpstr>
      <vt:lpstr>6. 메소드</vt:lpstr>
      <vt:lpstr>실습(FiboMain.java)</vt:lpstr>
      <vt:lpstr>실습(FiboMain.java)</vt:lpstr>
      <vt:lpstr>6. 메소드</vt:lpstr>
      <vt:lpstr>실습(VarTest.java)</vt:lpstr>
      <vt:lpstr>7. 생성자</vt:lpstr>
      <vt:lpstr>7. 생성자</vt:lpstr>
      <vt:lpstr>실습(Student.java)</vt:lpstr>
      <vt:lpstr>실습(Student.java)</vt:lpstr>
      <vt:lpstr>실습(ConstructorTest.java)</vt:lpstr>
      <vt:lpstr>실습(Student.java)</vt:lpstr>
      <vt:lpstr>실습(Student.java)</vt:lpstr>
      <vt:lpstr>실습(Student.java)</vt:lpstr>
      <vt:lpstr>실습(ConstructorTest.java)</vt:lpstr>
      <vt:lpstr>7. 생성자</vt:lpstr>
      <vt:lpstr>실습(ObjectArray.java)</vt:lpstr>
      <vt:lpstr>7. 생성자</vt:lpstr>
      <vt:lpstr>7. 생성자</vt:lpstr>
      <vt:lpstr>8. this</vt:lpstr>
      <vt:lpstr>8. this</vt:lpstr>
      <vt:lpstr>실습(Student.java)</vt:lpstr>
      <vt:lpstr>실습(Student.java)</vt:lpstr>
      <vt:lpstr>실습(This.java)</vt:lpstr>
      <vt:lpstr>9. GarbageCollection</vt:lpstr>
      <vt:lpstr>실습(GC.java)</vt:lpstr>
      <vt:lpstr>10.package&amp;import</vt:lpstr>
      <vt:lpstr>10.package&amp;import</vt:lpstr>
      <vt:lpstr>10.package&amp;import</vt:lpstr>
      <vt:lpstr>실습(StaticImport.java)</vt:lpstr>
      <vt:lpstr>10.package&amp;import</vt:lpstr>
      <vt:lpstr>10.package&amp;import</vt:lpstr>
      <vt:lpstr>10.package&amp;import</vt:lpstr>
      <vt:lpstr>10.package&amp;import</vt:lpstr>
      <vt:lpstr>10.package&amp;import</vt:lpstr>
      <vt:lpstr>10.package&amp;import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park</cp:lastModifiedBy>
  <cp:revision>597</cp:revision>
  <dcterms:created xsi:type="dcterms:W3CDTF">2010-03-14T12:09:21Z</dcterms:created>
  <dcterms:modified xsi:type="dcterms:W3CDTF">2017-06-11T23:44:49Z</dcterms:modified>
</cp:coreProperties>
</file>