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matic SC"/>
      <p:regular r:id="rId25"/>
      <p:bold r:id="rId26"/>
    </p:embeddedFont>
    <p:embeddedFont>
      <p:font typeface="Source Code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1c0d588a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1c0d588a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1c0d588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1c0d588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1c0d588a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1c0d588a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1c0d588a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1c0d588a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1c0d588a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1c0d588a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d285b4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d285b4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afef82f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afef82f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1c0d588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1c0d588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ad0cbbb5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ad0cbbb5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d285b4a6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d285b4a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ad0cbbb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ad0cbbb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1e07b4f2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1e07b4f2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ad0cbbb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ad0cbbb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b5fc8d5c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b5fc8d5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b4fbeed0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b4fbeed0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b4fbeed0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b4fbeed0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1c0d588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1c0d588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1c0d588a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1c0d588a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422500"/>
            <a:ext cx="9144000" cy="914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178675" y="1200000"/>
            <a:ext cx="8520600" cy="2690400"/>
          </a:xfrm>
          <a:prstGeom prst="rect">
            <a:avLst/>
          </a:prstGeom>
          <a:effectLst>
            <a:outerShdw blurRad="57150" rotWithShape="0" algn="bl" dir="3060000" dist="8572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Tune Tracer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50375" y="3989550"/>
            <a:ext cx="814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Treyton Perkins, Jacob Ridenour, Austin Shutt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effectLst>
            <a:outerShdw blurRad="42863" rotWithShape="0" algn="bl" dir="402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Treyton Perkins, Jacob Ridenour, Austin Shutt</a:t>
            </a:r>
            <a:endParaRPr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 Classification - Data Preparation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Normalization: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Calculate mean and standard deviation of the spectrogram data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mean = np.mean(X_train_spectrograms)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std = np.std(X_train_spectrograms)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Normalize the spectrogram data using mean and standard deviation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X_train_spectrograms_normalized = (X_train_spectrograms - mean) / std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One Hot Encoding: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y_train_one_hot = to_categorical(y_train, num_classes)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 Classification - Model Structure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28675"/>
            <a:ext cx="8520600" cy="3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Convolutional Neural Network Model (CNN)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model = models.Sequential([</a:t>
            </a:r>
            <a:endParaRPr sz="1279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layers.Conv2D(</a:t>
            </a:r>
            <a:r>
              <a:rPr lang="en" sz="1279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279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79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 activation=</a:t>
            </a:r>
            <a:r>
              <a:rPr lang="en" sz="1279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input_shape=input_shape),</a:t>
            </a:r>
            <a:endParaRPr sz="1279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layers.MaxPooling2D((</a:t>
            </a:r>
            <a:r>
              <a:rPr lang="en" sz="1279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79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279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9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layers.Conv2D(</a:t>
            </a:r>
            <a:r>
              <a:rPr lang="en" sz="1279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279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79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 activation=</a:t>
            </a:r>
            <a:r>
              <a:rPr lang="en" sz="1279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279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layers.MaxPooling2D((</a:t>
            </a:r>
            <a:r>
              <a:rPr lang="en" sz="1279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79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279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9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layers.Conv2D(</a:t>
            </a:r>
            <a:r>
              <a:rPr lang="en" sz="1279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279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79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 activation=</a:t>
            </a:r>
            <a:r>
              <a:rPr lang="en" sz="1279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279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layers.MaxPooling2D((</a:t>
            </a:r>
            <a:r>
              <a:rPr lang="en" sz="1279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79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279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9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layers.Flatten(),</a:t>
            </a:r>
            <a:endParaRPr sz="1279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layers.Dropout(rate=</a:t>
            </a:r>
            <a:r>
              <a:rPr lang="en" sz="1279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279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layers.Dense(</a:t>
            </a:r>
            <a:r>
              <a:rPr lang="en" sz="1279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279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279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layers.Dense(num_classes, activation=</a:t>
            </a:r>
            <a:r>
              <a:rPr lang="en" sz="1279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'softmax'</a:t>
            </a: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79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9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])</a:t>
            </a:r>
            <a:endParaRPr sz="1279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 Classification - Results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28675"/>
            <a:ext cx="4323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+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Baseline Accuracy: 9%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+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Peak Validation Accuracy: 56%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+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Optimal # of Epochs: ~ 7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+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Training Time: ~ 6.5 min/Epoch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Courier New"/>
              <a:buChar char="+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Issue with provided Test Data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725" y="895703"/>
            <a:ext cx="3842401" cy="2134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862" y="2909250"/>
            <a:ext cx="3788126" cy="21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 Classification</a:t>
            </a:r>
            <a:r>
              <a:rPr lang="en"/>
              <a:t> - Future Ideas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+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Homogenize the number of samples across all the classes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+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Increase the number of layers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+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Augment Dataset - switch left/right channels of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stereo data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+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Increase dataset size (nsynth)(90gb)[Modified Approach]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 Classification - Using the Model in Soln</a:t>
            </a:r>
            <a:endParaRPr/>
          </a:p>
        </p:txBody>
      </p:sp>
      <p:sp>
        <p:nvSpPr>
          <p:cNvPr id="147" name="Google Shape;147;p26"/>
          <p:cNvSpPr/>
          <p:nvPr/>
        </p:nvSpPr>
        <p:spPr>
          <a:xfrm>
            <a:off x="1091650" y="2366888"/>
            <a:ext cx="6528000" cy="2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Music Clip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48" name="Google Shape;148;p26"/>
          <p:cNvCxnSpPr/>
          <p:nvPr/>
        </p:nvCxnSpPr>
        <p:spPr>
          <a:xfrm>
            <a:off x="1118275" y="2765963"/>
            <a:ext cx="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6"/>
          <p:cNvCxnSpPr/>
          <p:nvPr/>
        </p:nvCxnSpPr>
        <p:spPr>
          <a:xfrm>
            <a:off x="2201825" y="2765963"/>
            <a:ext cx="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6"/>
          <p:cNvCxnSpPr/>
          <p:nvPr/>
        </p:nvCxnSpPr>
        <p:spPr>
          <a:xfrm>
            <a:off x="3285375" y="2772963"/>
            <a:ext cx="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6"/>
          <p:cNvCxnSpPr/>
          <p:nvPr/>
        </p:nvCxnSpPr>
        <p:spPr>
          <a:xfrm>
            <a:off x="3285375" y="2762463"/>
            <a:ext cx="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6"/>
          <p:cNvCxnSpPr/>
          <p:nvPr/>
        </p:nvCxnSpPr>
        <p:spPr>
          <a:xfrm>
            <a:off x="4368925" y="2769463"/>
            <a:ext cx="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6"/>
          <p:cNvCxnSpPr/>
          <p:nvPr/>
        </p:nvCxnSpPr>
        <p:spPr>
          <a:xfrm>
            <a:off x="5452475" y="2769463"/>
            <a:ext cx="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6"/>
          <p:cNvCxnSpPr/>
          <p:nvPr/>
        </p:nvCxnSpPr>
        <p:spPr>
          <a:xfrm>
            <a:off x="6536025" y="2767713"/>
            <a:ext cx="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6"/>
          <p:cNvCxnSpPr/>
          <p:nvPr/>
        </p:nvCxnSpPr>
        <p:spPr>
          <a:xfrm>
            <a:off x="7619575" y="2774713"/>
            <a:ext cx="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6"/>
          <p:cNvSpPr txBox="1"/>
          <p:nvPr/>
        </p:nvSpPr>
        <p:spPr>
          <a:xfrm>
            <a:off x="3796350" y="3264213"/>
            <a:ext cx="11895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Seconds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980800" y="3028563"/>
            <a:ext cx="363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2064363" y="3028563"/>
            <a:ext cx="363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3147925" y="3040813"/>
            <a:ext cx="363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4209300" y="3028563"/>
            <a:ext cx="363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5270675" y="3028563"/>
            <a:ext cx="363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6398575" y="3028563"/>
            <a:ext cx="363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7437775" y="3040813"/>
            <a:ext cx="363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1109400" y="2109713"/>
            <a:ext cx="3259500" cy="213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Sample 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2201825" y="1798075"/>
            <a:ext cx="3259500" cy="213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Sample 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3285375" y="1486425"/>
            <a:ext cx="3259500" cy="213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Sample 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4368900" y="1196838"/>
            <a:ext cx="3259500" cy="213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Sample 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940900" y="3779975"/>
            <a:ext cx="71475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Approach: Split the </a:t>
            </a:r>
            <a:r>
              <a:rPr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audio in to multiple 3 second increments, then keep a count of predictions for each instrument, select the highest as ultimate prediction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60900" y="239525"/>
            <a:ext cx="8653800" cy="48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Demo</a:t>
            </a:r>
            <a:endParaRPr sz="1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been going Well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Project architecture &amp; organization have been kept simple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Platform agnostic: works on Windows and Linux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Communication and work done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Despite a very busy semester!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can Improve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Nicer GUI utilizing JavaScript and CSS/Bootstrap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Learning curve for working with audio compared to images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Earlier and more frequent commits and pull requests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Fully Integrate instrument classifier model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Process audio simultaneously with Basic Pitch to identify an instrument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Modify Basic Pitch’s MIDI output to reflect the identified instrument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Refine and improve model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Current models peak around 70% accuracy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Revamp Front-End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Utilize CSS and JavaScript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Potentially implement Bootstrap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Extra features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the ability to record audio in the browser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Q/A 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700">
                <a:latin typeface="Courier New"/>
                <a:ea typeface="Courier New"/>
                <a:cs typeface="Courier New"/>
                <a:sym typeface="Courier New"/>
              </a:rPr>
              <a:t>Any questions?</a:t>
            </a:r>
            <a:endParaRPr sz="4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+"/>
            </a:pPr>
            <a:r>
              <a:rPr lang="en"/>
              <a:t>What Are We Doing?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en"/>
              <a:t>Current Progress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en"/>
              <a:t>Architecture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en"/>
              <a:t>Audio File To MIDI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en"/>
              <a:t>MIDI To Sheet Music PDF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en"/>
              <a:t>Instrument Classification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en"/>
              <a:t>Approach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en"/>
              <a:t>Dataset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en"/>
              <a:t>Data Preparation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en"/>
              <a:t>Model Structure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en"/>
              <a:t>Results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en"/>
              <a:t>Future Ideas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en"/>
              <a:t>Using The Model In Solution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en"/>
              <a:t>Demo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en"/>
              <a:t>What's Been Going Well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en"/>
              <a:t>What We Can Improve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Doing?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28675"/>
            <a:ext cx="85206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Turn audio files into an appropriately-instrumented MIDI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Basic Pitch generalizes across instruments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 PDF sheet music for your MIDI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75" y="2251901"/>
            <a:ext cx="7746051" cy="24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(Very) Basic UI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Upload audio files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Convert audio to MIDI with Basic Pitch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Convert MIDI to sheet music PDF with GNU LilyPond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Instrument Classifier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Frontend: simple HTML and JavaScript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Backend: Flask (Python Web framework)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Model Development: Jupyter notebook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Colab or local development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575" y="366448"/>
            <a:ext cx="2648726" cy="103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File to MIDI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Using Basic Pitch Python library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Utilizes Spotify’s Basic Pitch neural network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MIDIs output to temp file based on UUID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Available for Download once conversion complete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13" y="2670075"/>
            <a:ext cx="28860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524" y="-1"/>
            <a:ext cx="245376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MIDI to Sheet Music PDF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Interpret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MIDI data using music21 library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Convert to PDF using GNU LilyPond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75" y="2117575"/>
            <a:ext cx="4814625" cy="28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4550" y="225175"/>
            <a:ext cx="2007275" cy="12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 Classification - Dataset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8675"/>
            <a:ext cx="85206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IRMAS Dataset For now(3gb), NSYNTH Later(90gb)?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Classes [11]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Cello, Clarinet, Flute,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Guitar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(Acoustic), Guitar(Electric), Organ, Piano, Saxophone, Trumpet, Violin, Voice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Training Data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6705 .wav files (3 second) (44.1kHz) Single Instrument Data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 homogenous across classes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Test Data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Very Different Format from Training Data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Variable Length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Multi-Class Labels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 Classification - Data Preparation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+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Librosa conversion of .wav file to spectrogram. Example: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175" y="2175662"/>
            <a:ext cx="5012000" cy="23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4">
            <a:alphaModFix/>
          </a:blip>
          <a:srcRect b="1897" l="1429" r="0" t="1772"/>
          <a:stretch/>
        </p:blipFill>
        <p:spPr>
          <a:xfrm>
            <a:off x="311700" y="1980825"/>
            <a:ext cx="3530725" cy="273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