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79B304-F40A-4C38-AFF1-6A884D6A9CFE}">
  <a:tblStyle styleId="{DF79B304-F40A-4C38-AFF1-6A884D6A9C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4dc96d8d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4dc96d8d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4dc96d8d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4dc96d8d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4dc96d8d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4dc96d8d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4dc96d8d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4dc96d8d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ef28979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ef28979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4dc96d8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4dc96d8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fce3c9b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fce3c9b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4dc96d8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4dc96d8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fce3c9b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fce3c9b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4dc96d8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4dc96d8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4dc96d8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4dc96d8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4dc96d8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4dc96d8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4dc96d8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4dc96d8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4dc96d8d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4dc96d8d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4dc96d8d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4dc96d8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basketball-reference.com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basketball-reference.com/about/ws.html" TargetMode="External"/><Relationship Id="rId4" Type="http://schemas.openxmlformats.org/officeDocument/2006/relationships/hyperlink" Target="https://www.basketball-reference.com/friv/mvp.html" TargetMode="External"/><Relationship Id="rId5" Type="http://schemas.openxmlformats.org/officeDocument/2006/relationships/hyperlink" Target="https://oberlinreview.org/14824/sports/nba-mvp-vote-must-return-to-players-away-from-pres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basketball-reference.com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NBA MVP using Machine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Schuh &amp; Bryan Bui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952500" y="123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{DF79B304-F40A-4C38-AFF1-6A884D6A9CFE}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61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Methods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15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 (Training)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15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R² (Training)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15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 (Testing)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5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R² (Testing)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537"/>
                    </a:solidFill>
                  </a:tcPr>
                </a:tc>
              </a:tr>
              <a:tr h="61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Neural Network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15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0.8169552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15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0.6674158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0.78967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0.6235787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1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SVM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15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0.809822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15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0.6558117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0.7906128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0.6250686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1"/>
                    </a:solidFill>
                  </a:tcPr>
                </a:tc>
              </a:tr>
              <a:tr h="61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Linear Regression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15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0.6978674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15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0.4870189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0.7230049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0.5227361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23" name="Google Shape;123;p23"/>
          <p:cNvGraphicFramePr/>
          <p:nvPr/>
        </p:nvGraphicFramePr>
        <p:xfrm>
          <a:off x="952500" y="123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{DF79B304-F40A-4C38-AFF1-6A884D6A9CFE}</a:tableStyleId>
              </a:tblPr>
              <a:tblGrid>
                <a:gridCol w="1447800"/>
                <a:gridCol w="2862900"/>
                <a:gridCol w="2837475"/>
              </a:tblGrid>
              <a:tr h="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Methods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15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Accuracy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(Training)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5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Accuracy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(Testing)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537"/>
                    </a:solidFill>
                  </a:tcPr>
                </a:tc>
              </a:tr>
              <a:tr h="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Decision Tree*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15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15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KNN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15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0.9270833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15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0.9166667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Methods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SVM model and the Neural Network model were virtually identical in results with training/testing accuracy of (80.98%/79.06%) and </a:t>
            </a:r>
            <a:r>
              <a:rPr lang="en"/>
              <a:t>(81.70%/78.97%) respectively.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Between the Decision Tree and the KNN models, there is also very little difference, although the Decision Tree is just slightly more accurate with a training testing accuracy of (99%,92%), compared to (92.7%, 91.7%) for KNN.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213075" y="-7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current season mvp frontrunners</a:t>
            </a:r>
            <a:endParaRPr/>
          </a:p>
        </p:txBody>
      </p:sp>
      <p:graphicFrame>
        <p:nvGraphicFramePr>
          <p:cNvPr id="135" name="Google Shape;135;p25"/>
          <p:cNvGraphicFramePr/>
          <p:nvPr/>
        </p:nvGraphicFramePr>
        <p:xfrm>
          <a:off x="952500" y="43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{DF79B304-F40A-4C38-AFF1-6A884D6A9CFE}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Player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31A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Bref Prediction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31A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Neural Net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31A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SVM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31A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Decision Tree*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31A1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Luka Doncic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31.4%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0.509922087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0.4168301031 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Jayson Tatum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21.3%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0.390142269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0.2096586126 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Nikola Jokic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14.9%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0.356394677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0.3013651908 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Giannis Antetokounmpo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11.8%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0.138083521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0.1731540080 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Stephen Curry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8.0%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0.247930989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0.2056136460 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Donovan Mitchell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0.009607278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0.0857364342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Tyrese Haliburton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3.1%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-0.012754467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-0.0005676882 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Joel Embiid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-0.037888259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0.0806173312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Devin Booker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-0.023486251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0.0354720542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47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Domantas Sabonis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-0.039842135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-0.0319469833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Results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4266775" y="1152475"/>
            <a:ext cx="456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our rankings to the rankings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https://www.basketball-reference.com/</a:t>
            </a:r>
            <a:r>
              <a:rPr lang="en"/>
              <a:t>, which uses a model based previous voting results, our list had Luka Doncic winning the award based on the numbers so far this season </a:t>
            </a:r>
            <a:r>
              <a:rPr lang="en"/>
              <a:t>instead</a:t>
            </a:r>
            <a:r>
              <a:rPr lang="en"/>
              <a:t> of Nikola Jokić.  Both lists had the same players in the top five voting positions though.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168" y="1150925"/>
            <a:ext cx="1643057" cy="28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325" y="1166675"/>
            <a:ext cx="1643050" cy="281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5486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this</a:t>
            </a:r>
            <a:r>
              <a:rPr lang="en"/>
              <a:t> project we developed several models to predict MVP’s using the season statistics of the players who have received MVP votes from the past 20 years.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future studies it would be helpful to use a larger more varied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Utilizing both regression and classification machine learning models we were able to better predict the MVP in the NBA.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74904" lvl="0" marL="37490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Win Shares. (n.d.). Basketball-Reference.com.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https://www.basketball-reference.com/about/ws.html</a:t>
            </a:r>
            <a:endParaRPr/>
          </a:p>
          <a:p>
            <a:pPr indent="-374904" lvl="0" marL="374904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2022-23 NBA MVP award tracker. (n.d.). Basketball-Reference.com.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https://www.basketball-reference.com/friv/mvp.html</a:t>
            </a:r>
            <a:endParaRPr/>
          </a:p>
          <a:p>
            <a:pPr indent="-374904" lvl="0" marL="374904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Corvo, M. (2021, June 1). How Voting is Done for the NBA MVP and Its Evolution. ClutchPoints. https://clutchpoints.com/how-voting-is-done-for-the-nba-mvp-and-its-evolution</a:t>
            </a:r>
            <a:endParaRPr/>
          </a:p>
          <a:p>
            <a:pPr indent="-374904" lvl="0" marL="374904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McNicoll, A. (2017, November 3). NBA MVP Vote Must Return to Players, Away from Press. The Oberlin Review. Retrieved November 30, 2022, from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https://oberlinreview.org/14824/sports/nba-mvp-vote-must-return-to-players-away-from-press/</a:t>
            </a:r>
            <a:endParaRPr/>
          </a:p>
          <a:p>
            <a:pPr indent="-374904" lvl="0" marL="374904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ADADAD"/>
                </a:solidFill>
              </a:rPr>
              <a:t>Our project will be analyzing data from the past 20 seasons of MVP finalists create a model to help predict the MVP of a season, using both regression models and classification models.</a:t>
            </a:r>
            <a:endParaRPr>
              <a:solidFill>
                <a:srgbClr val="ADADAD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2364425"/>
            <a:ext cx="38576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NBA (National Basketball Association), each year a player is named the MVP (most valuable player). This is awarded to the “best” player based on the number of votes a player receives from qualified figures in the basketball media.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Winning an MVP has very big implications for both the individual player, and the large betting market surrounding the NBA MVP.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for this project was obtained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https://www.basketball-reference.com/</a:t>
            </a:r>
            <a:r>
              <a:rPr lang="en"/>
              <a:t> .  Statistics from each player receiving at least one MVP vote from 2002-2022 was used in our analysis.  275 players were randomly partitioned into 70/30 training and testing split and before the regression models was normalized.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800" y="3054102"/>
            <a:ext cx="6388399" cy="15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837925"/>
            <a:ext cx="4260300" cy="27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Games 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Minutes 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Points</a:t>
            </a:r>
            <a:r>
              <a:rPr lang="en"/>
              <a:t> Per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Rebounds Per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Assists Per Game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Steals Per 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286450" y="1057625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2"/>
                </a:solidFill>
              </a:rPr>
              <a:t>We will use the following variables to create a model predicting the NBA MVP award share of a player: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230475" y="1837925"/>
            <a:ext cx="42603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Blocks Per Game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Field Goal Percentage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Three Point Percentage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Free Throw Percentage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Win Shares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Win Shares Per 48 Minutes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Team Wins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085950" y="1717800"/>
            <a:ext cx="56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using various machine learning </a:t>
            </a:r>
            <a:r>
              <a:rPr lang="en"/>
              <a:t>techniques</a:t>
            </a:r>
            <a:r>
              <a:rPr lang="en"/>
              <a:t> in order to find the best model.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845150" y="2044675"/>
            <a:ext cx="3262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Regression</a:t>
            </a:r>
            <a:endParaRPr b="1"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Neural Network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Support Vector machine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Linear Regression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Target Variable: Voting Shares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807275" y="2044675"/>
            <a:ext cx="3117000" cy="2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Classification</a:t>
            </a:r>
            <a:endParaRPr b="1"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K-Nearest Neighbors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Decision Trees.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Target Variable: MVP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Default Methods for Regression</a:t>
            </a:r>
            <a:endParaRPr/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952500" y="123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{DF79B304-F40A-4C38-AFF1-6A884D6A9CFE}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61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Methods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16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 (Training)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16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R² (Training)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16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 (Testing)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16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R² (Testing)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1616"/>
                    </a:solidFill>
                  </a:tcPr>
                </a:tc>
              </a:tr>
              <a:tr h="61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Neural Network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5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15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0.7854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1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SVM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5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15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0.7689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1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Linear Regression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5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15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0.5092584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0.7496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0.56189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Results of Default Methods for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" name="Google Shape;104;p20"/>
          <p:cNvGraphicFramePr/>
          <p:nvPr/>
        </p:nvGraphicFramePr>
        <p:xfrm>
          <a:off x="997900" y="149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{DF79B304-F40A-4C38-AFF1-6A884D6A9CFE}</a:tableStyleId>
              </a:tblPr>
              <a:tblGrid>
                <a:gridCol w="1447800"/>
                <a:gridCol w="2862900"/>
                <a:gridCol w="2837475"/>
              </a:tblGrid>
              <a:tr h="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Methods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5816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Accuracy (Training)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16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Accuracy (Testing)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1616"/>
                    </a:solidFill>
                  </a:tcPr>
                </a:tc>
              </a:tr>
              <a:tr h="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Decision Tree*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15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15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KNN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153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0.8645833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15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0.8928571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5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Parameters</a:t>
            </a:r>
            <a:endParaRPr/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475788" y="118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{DF79B304-F40A-4C38-AFF1-6A884D6A9CFE}</a:tableStyleId>
              </a:tblPr>
              <a:tblGrid>
                <a:gridCol w="2150875"/>
                <a:gridCol w="6041550"/>
              </a:tblGrid>
              <a:tr h="503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Neural Net: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15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700"/>
                        <a:t>hidden =1, threshold = 0.02, stepmax = 1e+05, rep = 2, 'sag'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490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SVM: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15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700"/>
                        <a:t>"radial", gamma = 1/55, cost = 1.1, epsilon = .065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Linear Regression: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15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700"/>
                        <a:t>PTS + AST + FT. + WS + WS.48 + TmWin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Google Shape;111;p21"/>
          <p:cNvGraphicFramePr/>
          <p:nvPr/>
        </p:nvGraphicFramePr>
        <p:xfrm>
          <a:off x="475788" y="3297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{DF79B304-F40A-4C38-AFF1-6A884D6A9CFE}</a:tableStyleId>
              </a:tblPr>
              <a:tblGrid>
                <a:gridCol w="2150875"/>
                <a:gridCol w="6041550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Decision Tree: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15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/>
                        <a:t>10 trials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KNN: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15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/>
                        <a:t>k = 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