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72" r:id="rId7"/>
    <p:sldId id="258" r:id="rId8"/>
    <p:sldId id="259" r:id="rId9"/>
    <p:sldId id="260" r:id="rId10"/>
    <p:sldId id="261" r:id="rId11"/>
    <p:sldId id="269" r:id="rId12"/>
    <p:sldId id="268" r:id="rId13"/>
    <p:sldId id="270" r:id="rId14"/>
    <p:sldId id="271" r:id="rId15"/>
    <p:sldId id="262" r:id="rId16"/>
    <p:sldId id="264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D07168-CCD2-4A4E-A530-386C8F91237D}" v="4" dt="2023-05-05T23:53:14.0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5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Schuh" userId="f2968d30f7ed18ae" providerId="LiveId" clId="{33D07168-CCD2-4A4E-A530-386C8F91237D}"/>
    <pc:docChg chg="undo custSel modSld">
      <pc:chgData name="Jacob Schuh" userId="f2968d30f7ed18ae" providerId="LiveId" clId="{33D07168-CCD2-4A4E-A530-386C8F91237D}" dt="2023-05-05T23:56:01.753" v="241" actId="20577"/>
      <pc:docMkLst>
        <pc:docMk/>
      </pc:docMkLst>
      <pc:sldChg chg="addSp delSp modSp mod">
        <pc:chgData name="Jacob Schuh" userId="f2968d30f7ed18ae" providerId="LiveId" clId="{33D07168-CCD2-4A4E-A530-386C8F91237D}" dt="2023-05-05T23:54:13.118" v="19" actId="1076"/>
        <pc:sldMkLst>
          <pc:docMk/>
          <pc:sldMk cId="1832547895" sldId="262"/>
        </pc:sldMkLst>
        <pc:spChg chg="mod">
          <ac:chgData name="Jacob Schuh" userId="f2968d30f7ed18ae" providerId="LiveId" clId="{33D07168-CCD2-4A4E-A530-386C8F91237D}" dt="2023-05-05T23:53:52.783" v="14" actId="26606"/>
          <ac:spMkLst>
            <pc:docMk/>
            <pc:sldMk cId="1832547895" sldId="262"/>
            <ac:spMk id="2" creationId="{922DE57B-94A5-80F7-5C99-0B9B6B188125}"/>
          </ac:spMkLst>
        </pc:spChg>
        <pc:spChg chg="add del mod">
          <ac:chgData name="Jacob Schuh" userId="f2968d30f7ed18ae" providerId="LiveId" clId="{33D07168-CCD2-4A4E-A530-386C8F91237D}" dt="2023-05-05T23:53:14.028" v="12"/>
          <ac:spMkLst>
            <pc:docMk/>
            <pc:sldMk cId="1832547895" sldId="262"/>
            <ac:spMk id="4" creationId="{3F1413B1-B6FD-8098-3712-02E6B7617DC0}"/>
          </ac:spMkLst>
        </pc:spChg>
        <pc:spChg chg="add del">
          <ac:chgData name="Jacob Schuh" userId="f2968d30f7ed18ae" providerId="LiveId" clId="{33D07168-CCD2-4A4E-A530-386C8F91237D}" dt="2023-05-05T23:53:52.783" v="14" actId="26606"/>
          <ac:spMkLst>
            <pc:docMk/>
            <pc:sldMk cId="1832547895" sldId="262"/>
            <ac:spMk id="10" creationId="{BACC6370-2D7E-4714-9D71-7542949D7D5D}"/>
          </ac:spMkLst>
        </pc:spChg>
        <pc:spChg chg="add del">
          <ac:chgData name="Jacob Schuh" userId="f2968d30f7ed18ae" providerId="LiveId" clId="{33D07168-CCD2-4A4E-A530-386C8F91237D}" dt="2023-05-05T23:53:52.783" v="14" actId="26606"/>
          <ac:spMkLst>
            <pc:docMk/>
            <pc:sldMk cId="1832547895" sldId="262"/>
            <ac:spMk id="12" creationId="{F68B3F68-107C-434F-AA38-110D5EA91B85}"/>
          </ac:spMkLst>
        </pc:spChg>
        <pc:spChg chg="add del">
          <ac:chgData name="Jacob Schuh" userId="f2968d30f7ed18ae" providerId="LiveId" clId="{33D07168-CCD2-4A4E-A530-386C8F91237D}" dt="2023-05-05T23:53:52.783" v="14" actId="26606"/>
          <ac:spMkLst>
            <pc:docMk/>
            <pc:sldMk cId="1832547895" sldId="262"/>
            <ac:spMk id="14" creationId="{AAD0DBB9-1A4B-4391-81D4-CB19F9AB918A}"/>
          </ac:spMkLst>
        </pc:spChg>
        <pc:spChg chg="add del">
          <ac:chgData name="Jacob Schuh" userId="f2968d30f7ed18ae" providerId="LiveId" clId="{33D07168-CCD2-4A4E-A530-386C8F91237D}" dt="2023-05-05T23:53:52.783" v="14" actId="26606"/>
          <ac:spMkLst>
            <pc:docMk/>
            <pc:sldMk cId="1832547895" sldId="262"/>
            <ac:spMk id="16" creationId="{063BBA22-50EA-4C4D-BE05-F1CE4E63AA56}"/>
          </ac:spMkLst>
        </pc:spChg>
        <pc:spChg chg="add del">
          <ac:chgData name="Jacob Schuh" userId="f2968d30f7ed18ae" providerId="LiveId" clId="{33D07168-CCD2-4A4E-A530-386C8F91237D}" dt="2023-05-05T23:53:52.783" v="14" actId="26606"/>
          <ac:spMkLst>
            <pc:docMk/>
            <pc:sldMk cId="1832547895" sldId="262"/>
            <ac:spMk id="21" creationId="{BACC6370-2D7E-4714-9D71-7542949D7D5D}"/>
          </ac:spMkLst>
        </pc:spChg>
        <pc:spChg chg="add del">
          <ac:chgData name="Jacob Schuh" userId="f2968d30f7ed18ae" providerId="LiveId" clId="{33D07168-CCD2-4A4E-A530-386C8F91237D}" dt="2023-05-05T23:53:52.783" v="14" actId="26606"/>
          <ac:spMkLst>
            <pc:docMk/>
            <pc:sldMk cId="1832547895" sldId="262"/>
            <ac:spMk id="23" creationId="{F68B3F68-107C-434F-AA38-110D5EA91B85}"/>
          </ac:spMkLst>
        </pc:spChg>
        <pc:spChg chg="add del">
          <ac:chgData name="Jacob Schuh" userId="f2968d30f7ed18ae" providerId="LiveId" clId="{33D07168-CCD2-4A4E-A530-386C8F91237D}" dt="2023-05-05T23:53:52.783" v="14" actId="26606"/>
          <ac:spMkLst>
            <pc:docMk/>
            <pc:sldMk cId="1832547895" sldId="262"/>
            <ac:spMk id="25" creationId="{AAD0DBB9-1A4B-4391-81D4-CB19F9AB918A}"/>
          </ac:spMkLst>
        </pc:spChg>
        <pc:spChg chg="add del">
          <ac:chgData name="Jacob Schuh" userId="f2968d30f7ed18ae" providerId="LiveId" clId="{33D07168-CCD2-4A4E-A530-386C8F91237D}" dt="2023-05-05T23:53:52.783" v="14" actId="26606"/>
          <ac:spMkLst>
            <pc:docMk/>
            <pc:sldMk cId="1832547895" sldId="262"/>
            <ac:spMk id="27" creationId="{063BBA22-50EA-4C4D-BE05-F1CE4E63AA56}"/>
          </ac:spMkLst>
        </pc:spChg>
        <pc:graphicFrameChg chg="del">
          <ac:chgData name="Jacob Schuh" userId="f2968d30f7ed18ae" providerId="LiveId" clId="{33D07168-CCD2-4A4E-A530-386C8F91237D}" dt="2023-05-05T23:51:58.833" v="8" actId="478"/>
          <ac:graphicFrameMkLst>
            <pc:docMk/>
            <pc:sldMk cId="1832547895" sldId="262"/>
            <ac:graphicFrameMk id="5" creationId="{851926F4-1C89-5ADD-4015-2FF1A3C90246}"/>
          </ac:graphicFrameMkLst>
        </pc:graphicFrameChg>
        <pc:graphicFrameChg chg="del">
          <ac:chgData name="Jacob Schuh" userId="f2968d30f7ed18ae" providerId="LiveId" clId="{33D07168-CCD2-4A4E-A530-386C8F91237D}" dt="2023-05-05T23:51:58.833" v="8" actId="478"/>
          <ac:graphicFrameMkLst>
            <pc:docMk/>
            <pc:sldMk cId="1832547895" sldId="262"/>
            <ac:graphicFrameMk id="6" creationId="{8B6377F7-6BB0-2665-2E21-183942C60877}"/>
          </ac:graphicFrameMkLst>
        </pc:graphicFrameChg>
        <pc:graphicFrameChg chg="del modGraphic">
          <ac:chgData name="Jacob Schuh" userId="f2968d30f7ed18ae" providerId="LiveId" clId="{33D07168-CCD2-4A4E-A530-386C8F91237D}" dt="2023-05-05T23:51:58.833" v="8" actId="478"/>
          <ac:graphicFrameMkLst>
            <pc:docMk/>
            <pc:sldMk cId="1832547895" sldId="262"/>
            <ac:graphicFrameMk id="7" creationId="{88DE729D-94D7-866C-ED4B-74E6F26259AD}"/>
          </ac:graphicFrameMkLst>
        </pc:graphicFrameChg>
        <pc:graphicFrameChg chg="del">
          <ac:chgData name="Jacob Schuh" userId="f2968d30f7ed18ae" providerId="LiveId" clId="{33D07168-CCD2-4A4E-A530-386C8F91237D}" dt="2023-05-05T23:51:58.833" v="8" actId="478"/>
          <ac:graphicFrameMkLst>
            <pc:docMk/>
            <pc:sldMk cId="1832547895" sldId="262"/>
            <ac:graphicFrameMk id="8" creationId="{34A5EFBF-F685-0361-54B5-7E89AB8AE565}"/>
          </ac:graphicFrameMkLst>
        </pc:graphicFrameChg>
        <pc:graphicFrameChg chg="del">
          <ac:chgData name="Jacob Schuh" userId="f2968d30f7ed18ae" providerId="LiveId" clId="{33D07168-CCD2-4A4E-A530-386C8F91237D}" dt="2023-05-05T23:51:58.833" v="8" actId="478"/>
          <ac:graphicFrameMkLst>
            <pc:docMk/>
            <pc:sldMk cId="1832547895" sldId="262"/>
            <ac:graphicFrameMk id="9" creationId="{69413DA4-AD9E-1B4C-B457-10D5B32262A4}"/>
          </ac:graphicFrameMkLst>
        </pc:graphicFrameChg>
        <pc:graphicFrameChg chg="del">
          <ac:chgData name="Jacob Schuh" userId="f2968d30f7ed18ae" providerId="LiveId" clId="{33D07168-CCD2-4A4E-A530-386C8F91237D}" dt="2023-05-05T23:51:58.833" v="8" actId="478"/>
          <ac:graphicFrameMkLst>
            <pc:docMk/>
            <pc:sldMk cId="1832547895" sldId="262"/>
            <ac:graphicFrameMk id="11" creationId="{733EC5DB-19DE-54FD-D2F3-62B7A9822D16}"/>
          </ac:graphicFrameMkLst>
        </pc:graphicFrameChg>
        <pc:graphicFrameChg chg="add del mod">
          <ac:chgData name="Jacob Schuh" userId="f2968d30f7ed18ae" providerId="LiveId" clId="{33D07168-CCD2-4A4E-A530-386C8F91237D}" dt="2023-05-05T23:53:13.895" v="11"/>
          <ac:graphicFrameMkLst>
            <pc:docMk/>
            <pc:sldMk cId="1832547895" sldId="262"/>
            <ac:graphicFrameMk id="13" creationId="{73D8CAB8-1982-EEDD-D5E8-94256FACC87A}"/>
          </ac:graphicFrameMkLst>
        </pc:graphicFrameChg>
        <pc:graphicFrameChg chg="add mod modGraphic">
          <ac:chgData name="Jacob Schuh" userId="f2968d30f7ed18ae" providerId="LiveId" clId="{33D07168-CCD2-4A4E-A530-386C8F91237D}" dt="2023-05-05T23:54:13.118" v="19" actId="1076"/>
          <ac:graphicFrameMkLst>
            <pc:docMk/>
            <pc:sldMk cId="1832547895" sldId="262"/>
            <ac:graphicFrameMk id="15" creationId="{37C88075-3142-BA62-7C3A-B281DFB3D14B}"/>
          </ac:graphicFrameMkLst>
        </pc:graphicFrameChg>
      </pc:sldChg>
      <pc:sldChg chg="modSp mod">
        <pc:chgData name="Jacob Schuh" userId="f2968d30f7ed18ae" providerId="LiveId" clId="{33D07168-CCD2-4A4E-A530-386C8F91237D}" dt="2023-05-05T23:51:31.789" v="5" actId="20577"/>
        <pc:sldMkLst>
          <pc:docMk/>
          <pc:sldMk cId="270339577" sldId="268"/>
        </pc:sldMkLst>
        <pc:spChg chg="mod">
          <ac:chgData name="Jacob Schuh" userId="f2968d30f7ed18ae" providerId="LiveId" clId="{33D07168-CCD2-4A4E-A530-386C8F91237D}" dt="2023-05-05T23:51:31.789" v="5" actId="20577"/>
          <ac:spMkLst>
            <pc:docMk/>
            <pc:sldMk cId="270339577" sldId="268"/>
            <ac:spMk id="7" creationId="{0BBDB995-5F6C-3163-A9E6-C9FB454DE7F8}"/>
          </ac:spMkLst>
        </pc:spChg>
      </pc:sldChg>
      <pc:sldChg chg="modSp mod">
        <pc:chgData name="Jacob Schuh" userId="f2968d30f7ed18ae" providerId="LiveId" clId="{33D07168-CCD2-4A4E-A530-386C8F91237D}" dt="2023-05-05T23:56:01.753" v="241" actId="20577"/>
        <pc:sldMkLst>
          <pc:docMk/>
          <pc:sldMk cId="2661973438" sldId="273"/>
        </pc:sldMkLst>
        <pc:spChg chg="mod">
          <ac:chgData name="Jacob Schuh" userId="f2968d30f7ed18ae" providerId="LiveId" clId="{33D07168-CCD2-4A4E-A530-386C8F91237D}" dt="2023-05-05T23:56:01.753" v="241" actId="20577"/>
          <ac:spMkLst>
            <pc:docMk/>
            <pc:sldMk cId="2661973438" sldId="273"/>
            <ac:spMk id="3" creationId="{E4B22301-1742-98BA-4EFC-B910A1D9C4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3F5E-9DAE-DF45-CD78-DCE36E4E1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19E9E-C9B7-A3E4-F377-DD8FEE50F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9736F-DA8A-3E54-7FCA-9BAB4A0C1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DF77-A798-4E81-8E92-E396857B56D3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4B318-F912-EF25-E71E-C88D6ED9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490A3-FA67-6AEB-F5F0-C3018BD5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A329-32C0-4869-8A66-1AE0DEC0C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54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FE97-BD96-5E52-61FC-C3329136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CAD33-9F89-5465-7DAE-5D48DCBAB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39538-7AF2-609B-133E-7476A654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DF77-A798-4E81-8E92-E396857B56D3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4E8A9-FC27-2145-21E8-0475AF82C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033B1-C9CD-C6F6-DDE6-8811A326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A329-32C0-4869-8A66-1AE0DEC0C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7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CCBAD7-2B0F-AD5F-DBA0-FBC80B91F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F5D61-074F-2AA3-74F0-C623F8E48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2976D-DF24-D23C-AF5B-50425606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DF77-A798-4E81-8E92-E396857B56D3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809B4-E5F7-8627-3B10-6762B0FCB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AC89E-1CCF-5AF7-A8F4-CD9D30F7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A329-32C0-4869-8A66-1AE0DEC0C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8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2FD7-2A13-9C90-FCA2-ADBE7230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12252-B2E0-F35B-CED5-796766339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BBD1B-AC55-4BB9-C283-5061B7C1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DF77-A798-4E81-8E92-E396857B56D3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98D90-E90D-28C9-E62D-EB1EDF3A7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95026-91E4-3A87-8F30-C7EECDD0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A329-32C0-4869-8A66-1AE0DEC0C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0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F8DB-A804-FDDA-629A-82FE7398A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CD76E-BB4F-5B42-343A-2E49D50D1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C26FB-826C-DA84-4746-FEE330C2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DF77-A798-4E81-8E92-E396857B56D3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851E4-F99B-3E29-765A-E3DFD52D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8B296-6EB1-3C71-6166-FB90E682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A329-32C0-4869-8A66-1AE0DEC0C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3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D38D-7259-493D-277D-0062369A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0EA0A-4C0B-60B3-7664-81AB56E08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63F42-B150-B609-5E19-B843AC3E7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690E8-19D7-6092-AB7D-DE2A3ED45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DF77-A798-4E81-8E92-E396857B56D3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7793F-B468-D1F0-A798-CF03DD7E8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3B0D3-1EDA-4C25-B9AC-79070A1C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A329-32C0-4869-8A66-1AE0DEC0C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8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3FC4-3F06-489C-6168-10E36DE3B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FEDD4-2293-AF71-05D3-FCA5E4B1E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FB7B6-744E-A9E5-7A74-73D72F4C1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9C536-CB62-1321-8301-08C128051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634F8-9F5D-1C77-D65D-7B1F5A3F9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C6BFB8-FCF6-F3D6-E916-69437C69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DF77-A798-4E81-8E92-E396857B56D3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4F1BB5-15DA-9467-628C-CEA930238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85D29F-EA99-C37D-74ED-8BD3FD64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A329-32C0-4869-8A66-1AE0DEC0C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1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198E-04F2-39C1-FEBF-00E98543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6781BF-CACE-7084-6989-2B26DBE9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DF77-A798-4E81-8E92-E396857B56D3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C2E38-A8C0-7CAD-D993-169FBE9F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3B83-8AF3-5822-3E8E-93C55927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A329-32C0-4869-8A66-1AE0DEC0C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C601B-D46D-352B-9D8F-4559A3ED7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DF77-A798-4E81-8E92-E396857B56D3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41721-961E-031F-5633-346BA3CE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3E057-5CCA-4738-4CE8-7DF003A6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A329-32C0-4869-8A66-1AE0DEC0C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0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0210-818C-C9B2-FA81-1524A3C9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553C8-9EC8-888D-3134-51623BE63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0600B-6765-DDD0-59A7-CFFE64160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728DE-8BC5-2C68-C325-1589F6D09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DF77-A798-4E81-8E92-E396857B56D3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84C54-F11C-64E7-8B68-50054354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BEA4C-C2B5-ADDE-81F1-4318C90B4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A329-32C0-4869-8A66-1AE0DEC0C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5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1926-70E0-92B2-F482-BCD775196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898F38-568C-77DB-CF36-7FB1103BA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7987F-9440-F2DB-349B-BC7106B32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099C6-9549-6232-1D43-C38511112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DF77-A798-4E81-8E92-E396857B56D3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F2B97-D6F7-4A50-A164-0BE9E10C4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E9541-B7C2-E357-E0CD-EEC1B95E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A329-32C0-4869-8A66-1AE0DEC0C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0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614217-8023-19D2-B984-7F71A3485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F75E7-5825-830C-B182-56340FA18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50368-01C4-B12C-3AAC-C464E5D5B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8DF77-A798-4E81-8E92-E396857B56D3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A6B11-93E3-30C6-D5B8-69C5D8D0B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BAAF6-42D1-BE22-936E-EAE01646D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0A329-32C0-4869-8A66-1AE0DEC0C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3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0D1FA-2E2C-868C-3057-A73F4E0C9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kern="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CSC 495 – Classifying Pitch Type using Machine Learning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4BFAB-A56F-6FE2-A7E7-0B5DF4F13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Jacob Schuh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29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6AC03-7DB3-3169-2711-E56982BD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457201"/>
            <a:ext cx="5814240" cy="1556870"/>
          </a:xfrm>
        </p:spPr>
        <p:txBody>
          <a:bodyPr anchor="b">
            <a:normAutofit/>
          </a:bodyPr>
          <a:lstStyle/>
          <a:p>
            <a:r>
              <a:rPr lang="en-US" sz="4000"/>
              <a:t>K-Nearest Neighbors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2CEFD-E308-C5A6-11D7-2E3D4177C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226" y="2495206"/>
            <a:ext cx="6379461" cy="669843"/>
          </a:xfrm>
          <a:prstGeom prst="rect">
            <a:avLst/>
          </a:prstGeom>
        </p:spPr>
      </p:pic>
      <p:pic>
        <p:nvPicPr>
          <p:cNvPr id="5122" name="Picture 2" descr="Image result for kNN ml">
            <a:extLst>
              <a:ext uri="{FF2B5EF4-FFF2-40B4-BE49-F238E27FC236}">
                <a16:creationId xmlns:a16="http://schemas.microsoft.com/office/drawing/2014/main" id="{2E350D23-FA59-BC7D-9105-9A2D510C0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88860" y="728535"/>
            <a:ext cx="4454611" cy="270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67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1B044-6529-9F38-1FDA-25593685A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DecisionTree Results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887305-D104-116E-2517-6E7438B18254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 marR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u="sng">
                <a:effectLst/>
              </a:rPr>
              <a:t>Accuracy</a:t>
            </a:r>
            <a:r>
              <a:rPr lang="en-US" sz="2000">
                <a:effectLst/>
              </a:rPr>
              <a:t> : 0.9045         </a:t>
            </a:r>
          </a:p>
          <a:p>
            <a:pPr marL="57150" marR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effectLst/>
              </a:rPr>
              <a:t>95% CI : (0.8791, 0.9262)</a:t>
            </a:r>
          </a:p>
          <a:p>
            <a:pPr marL="57150" marR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effectLst/>
              </a:rPr>
              <a:t>No Information Rate : 0.579           </a:t>
            </a:r>
          </a:p>
          <a:p>
            <a:pPr marL="57150" marR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effectLst/>
              </a:rPr>
              <a:t>P-Value [Acc &gt; NIR] : &lt; 2.2e-16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3C5561-5F05-8921-ACF3-2FFF0C851F6C}"/>
              </a:ext>
            </a:extLst>
          </p:cNvPr>
          <p:cNvSpPr/>
          <p:nvPr/>
        </p:nvSpPr>
        <p:spPr>
          <a:xfrm>
            <a:off x="4231758" y="0"/>
            <a:ext cx="24809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ext, font, screenshot, number&#10;&#10;Description automatically generated">
            <a:extLst>
              <a:ext uri="{FF2B5EF4-FFF2-40B4-BE49-F238E27FC236}">
                <a16:creationId xmlns:a16="http://schemas.microsoft.com/office/drawing/2014/main" id="{2C0F9670-92B0-EC24-5CB1-71A16E368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510096"/>
            <a:ext cx="10917936" cy="352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619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C47FF-BEB5-F170-EA68-AF5AB737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661" y="614618"/>
            <a:ext cx="5210610" cy="10594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/>
              <a:t>RandomForest</a:t>
            </a:r>
            <a:r>
              <a:rPr lang="en-US" sz="4000" dirty="0"/>
              <a:t>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DB995-5F6C-3163-A9E6-C9FB454DE7F8}"/>
              </a:ext>
            </a:extLst>
          </p:cNvPr>
          <p:cNvSpPr txBox="1"/>
          <p:nvPr/>
        </p:nvSpPr>
        <p:spPr>
          <a:xfrm>
            <a:off x="1147661" y="2125916"/>
            <a:ext cx="4065668" cy="3023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u="sng" dirty="0"/>
              <a:t>Accuracy</a:t>
            </a:r>
            <a:r>
              <a:rPr lang="en-US" sz="2000" dirty="0"/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&gt; accuracy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[1] 0.9671362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&gt; error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[1] 0.05477308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40C1C20-103D-2ACD-D481-FE0D196DBB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666" y="216361"/>
            <a:ext cx="3778759" cy="3915812"/>
          </a:xfrm>
          <a:prstGeom prst="rect">
            <a:avLst/>
          </a:prstGeom>
          <a:noFill/>
        </p:spPr>
      </p:pic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ABAAC136-CCE9-3DB6-A929-6062046B4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9890" y="4348534"/>
            <a:ext cx="7192925" cy="1600423"/>
          </a:xfrm>
          <a:prstGeom prst="rect">
            <a:avLst/>
          </a:prstGeom>
          <a:noFill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56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B2197-4928-E36A-3D2A-6F3E23CC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Support Vector Machine Results</a:t>
            </a:r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EDE98B3B-947C-6CC6-8A1F-CF1A13B3B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921" y="2637502"/>
            <a:ext cx="8311487" cy="20363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A4BF80-BBC5-C6C0-3D15-6308ABA72DA1}"/>
              </a:ext>
            </a:extLst>
          </p:cNvPr>
          <p:cNvSpPr txBox="1"/>
          <p:nvPr/>
        </p:nvSpPr>
        <p:spPr>
          <a:xfrm>
            <a:off x="1926921" y="1113936"/>
            <a:ext cx="8332826" cy="1119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u="sng" dirty="0"/>
              <a:t>A</a:t>
            </a:r>
            <a:r>
              <a:rPr lang="en-US" sz="2000" b="1" u="sng" dirty="0">
                <a:effectLst/>
              </a:rPr>
              <a:t>ccuracy</a:t>
            </a:r>
            <a:r>
              <a:rPr lang="en-US" sz="2000" dirty="0">
                <a:effectLst/>
              </a:rPr>
              <a:t>:</a:t>
            </a:r>
            <a:r>
              <a:rPr lang="en-US" sz="2000" dirty="0"/>
              <a:t> </a:t>
            </a:r>
            <a:r>
              <a:rPr lang="en-US" sz="2000" dirty="0">
                <a:effectLst/>
              </a:rPr>
              <a:t>0.943662</a:t>
            </a:r>
          </a:p>
        </p:txBody>
      </p:sp>
    </p:spTree>
    <p:extLst>
      <p:ext uri="{BB962C8B-B14F-4D97-AF65-F5344CB8AC3E}">
        <p14:creationId xmlns:p14="http://schemas.microsoft.com/office/powerpoint/2010/main" val="966478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6AC03-7DB3-3169-2711-E56982BD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K-Nearest Neighbors Results</a:t>
            </a:r>
          </a:p>
        </p:txBody>
      </p:sp>
      <p:pic>
        <p:nvPicPr>
          <p:cNvPr id="4" name="Content Placeholder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C3EE007-72FB-1717-5E1A-E348A8291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486" y="1966293"/>
            <a:ext cx="9839026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16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DE57B-94A5-80F7-5C99-0B9B6B18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37C88075-3142-BA62-7C3A-B281DFB3D1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937895"/>
              </p:ext>
            </p:extLst>
          </p:nvPr>
        </p:nvGraphicFramePr>
        <p:xfrm>
          <a:off x="2307650" y="2343807"/>
          <a:ext cx="7576700" cy="35081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31984">
                  <a:extLst>
                    <a:ext uri="{9D8B030D-6E8A-4147-A177-3AD203B41FA5}">
                      <a16:colId xmlns:a16="http://schemas.microsoft.com/office/drawing/2014/main" val="3223937207"/>
                    </a:ext>
                  </a:extLst>
                </a:gridCol>
                <a:gridCol w="3844716">
                  <a:extLst>
                    <a:ext uri="{9D8B030D-6E8A-4147-A177-3AD203B41FA5}">
                      <a16:colId xmlns:a16="http://schemas.microsoft.com/office/drawing/2014/main" val="1352491884"/>
                    </a:ext>
                  </a:extLst>
                </a:gridCol>
              </a:tblGrid>
              <a:tr h="8583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Model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Accuracy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39766720"/>
                  </a:ext>
                </a:extLst>
              </a:tr>
              <a:tr h="7182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Random Forest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96.7%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8436777"/>
                  </a:ext>
                </a:extLst>
              </a:tr>
              <a:tr h="643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sz="1200" kern="0">
                          <a:effectLst/>
                        </a:rPr>
                        <a:t>Support Vector Machine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94.3%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62882042"/>
                  </a:ext>
                </a:extLst>
              </a:tr>
              <a:tr h="643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K Nearest Neighbors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87.8%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9315721"/>
                  </a:ext>
                </a:extLst>
              </a:tr>
              <a:tr h="643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Decision Tree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90.5%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2822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547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FB164-835C-AB8B-54A4-14912142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Interactive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BF780-3287-1DF3-42F3-528C52480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50" y="1891970"/>
            <a:ext cx="6714891" cy="45189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687342-EF6E-6522-C511-6D658DA5A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266" y="1722782"/>
            <a:ext cx="6546008" cy="500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28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AAF3B-A33F-8E8A-4519-7563B564D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22301-1742-98BA-4EFC-B910A1D9C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en-US" sz="2000" dirty="0"/>
              <a:t>I have analyzed data from over EKU baseball games to classify the type of pitch thrown with 96.7% accuracy</a:t>
            </a:r>
          </a:p>
          <a:p>
            <a:endParaRPr lang="en-US" sz="2000" dirty="0"/>
          </a:p>
          <a:p>
            <a:r>
              <a:rPr lang="en-US" sz="2000" dirty="0"/>
              <a:t>In future work with this project, I would like to work with a dataset that I had more confidence in its accuracy, and a larger dataset as well</a:t>
            </a:r>
          </a:p>
          <a:p>
            <a:endParaRPr lang="en-US" sz="2000" dirty="0"/>
          </a:p>
          <a:p>
            <a:r>
              <a:rPr lang="en-US" sz="2000" dirty="0"/>
              <a:t>Machine Learning models worked incredibly well to predict the type of each pitch thrown and with slightly better training could realistically replace the human work of inputting a pitch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73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FC1FC-9410-E8B3-9C36-4AC7D1E0B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0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sz="40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C55BB-CE09-6881-6B91-453724792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1642969"/>
            <a:ext cx="9688296" cy="4552422"/>
          </a:xfrm>
        </p:spPr>
        <p:txBody>
          <a:bodyPr anchor="t">
            <a:normAutofit fontScale="85000" lnSpcReduction="10000"/>
          </a:bodyPr>
          <a:lstStyle/>
          <a:p>
            <a:pPr marL="396875" marR="0" indent="-396875">
              <a:lnSpc>
                <a:spcPct val="2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7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Breiman</a:t>
            </a:r>
            <a:r>
              <a:rPr lang="en-US" sz="17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L. (2001), Random Forests, Machine Learning 45(1), 5-32.</a:t>
            </a:r>
            <a:endParaRPr lang="en-US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96875" marR="0" indent="-396875">
              <a:lnSpc>
                <a:spcPct val="2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7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Breiman</a:t>
            </a:r>
            <a:r>
              <a:rPr lang="en-US" sz="17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 (2002), “Manual On Setting Up, Using, And Understanding Random Forests V3.1”, https://www.stat.berkeley.edu/~breiman/Using_random_forests_V3.1.pdf.</a:t>
            </a:r>
            <a:endParaRPr lang="en-US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96875" marR="0" indent="-396875">
              <a:lnSpc>
                <a:spcPct val="2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7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Rong-En Fan and Pai-</a:t>
            </a:r>
            <a:r>
              <a:rPr lang="en-US" sz="17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Hsune</a:t>
            </a:r>
            <a:r>
              <a:rPr lang="en-US" sz="17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Chen and </a:t>
            </a:r>
            <a:r>
              <a:rPr lang="en-US" sz="17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Chih</a:t>
            </a:r>
            <a:r>
              <a:rPr lang="en-US" sz="17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-Jen Lin (2005), “Working Set Selection Using the Second Order Information for Training SVM” https://www.csie.ntu.edu.tw/~cjlin/papers/quadworkset.pdf</a:t>
            </a:r>
            <a:endParaRPr lang="en-US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96875" marR="0" indent="-396875">
              <a:lnSpc>
                <a:spcPct val="2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7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Ripley, B. D. (1996) Pattern Recognition and Neural Networks. Cambridge.</a:t>
            </a:r>
            <a:endParaRPr lang="en-US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96875" marR="0" indent="-396875">
              <a:lnSpc>
                <a:spcPct val="2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7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Venables, W. N. and Ripley, B. D. (2002) Modern Applied Statistics with S. Fourth edition. Springer.</a:t>
            </a:r>
            <a:endParaRPr lang="en-US" sz="17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6875" marR="0" indent="-396875">
              <a:lnSpc>
                <a:spcPct val="2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7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Breiman</a:t>
            </a:r>
            <a:r>
              <a:rPr lang="en-US" sz="17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L., Friedman J. H., </a:t>
            </a:r>
            <a:r>
              <a:rPr lang="en-US" sz="17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Olshen</a:t>
            </a:r>
            <a:r>
              <a:rPr lang="en-US" sz="17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R. A., and Stone, C. J. (1984) Classification and Regression Trees. Wadsworth.</a:t>
            </a:r>
            <a:endParaRPr lang="en-US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E964A-BAF8-4172-6811-A17425FC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40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382CB-F710-2B40-7BEA-5E8474B64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73" y="1885279"/>
            <a:ext cx="9724031" cy="127226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My project will be analyzing data from over 2000 pitches from EKU baseball team’s 2022 season to classify the type of pitch thrown</a:t>
            </a:r>
          </a:p>
          <a:p>
            <a:endParaRPr lang="en-US" sz="2000" dirty="0"/>
          </a:p>
        </p:txBody>
      </p:sp>
      <p:pic>
        <p:nvPicPr>
          <p:cNvPr id="6146" name="Picture 2" descr="Image result for pitch types">
            <a:extLst>
              <a:ext uri="{FF2B5EF4-FFF2-40B4-BE49-F238E27FC236}">
                <a16:creationId xmlns:a16="http://schemas.microsoft.com/office/drawing/2014/main" id="{CA569BAE-9D5C-9F25-2CE9-C2D4C582A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585" y="2991264"/>
            <a:ext cx="6858206" cy="310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60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9C881-D1C2-8401-1B67-297365830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EF32-0525-8DE6-8F4A-953C4E465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r>
              <a:rPr lang="en-US" sz="2000" dirty="0"/>
              <a:t>Many college and professional baseball teams use a system called Trackman</a:t>
            </a:r>
          </a:p>
          <a:p>
            <a:r>
              <a:rPr lang="en-US" sz="2000" dirty="0"/>
              <a:t>Trackman’s software gives reports with comprehensive ball tracking data</a:t>
            </a:r>
          </a:p>
          <a:p>
            <a:r>
              <a:rPr lang="en-US" sz="2000" dirty="0"/>
              <a:t>Requires someone to go through pitch by pitch and correctly determine the pitch type</a:t>
            </a:r>
          </a:p>
          <a:p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0B83ED-D43A-61A0-4CEA-62E698CC7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94" y="1262064"/>
            <a:ext cx="3597002" cy="339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0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677F0-5C3F-63EA-A5D0-9DE676829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792" y="882654"/>
            <a:ext cx="3103808" cy="4421876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5B659-33EF-A1F5-D0C9-23AE7151A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0850" y="882654"/>
            <a:ext cx="6858113" cy="4743174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data used for this project was collected using the Trackman Software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Collected from 7 different games between February - May 2022</a:t>
            </a:r>
          </a:p>
          <a:p>
            <a:endParaRPr lang="en-US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Dataset includes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2160 pitches </a:t>
            </a:r>
          </a:p>
          <a:p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AE8BA-519E-1530-939E-867BF63EB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2" y="3173104"/>
            <a:ext cx="9660835" cy="287979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C293B2-68D9-4A33-018D-B5C10E4FCFB6}"/>
              </a:ext>
            </a:extLst>
          </p:cNvPr>
          <p:cNvCxnSpPr>
            <a:cxnSpLocks/>
          </p:cNvCxnSpPr>
          <p:nvPr/>
        </p:nvCxnSpPr>
        <p:spPr>
          <a:xfrm>
            <a:off x="1186070" y="1537252"/>
            <a:ext cx="26636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57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1248EE-67D1-4BDE-AB0E-01D7CD8DD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44CACF-E92F-F19F-067E-261B66B68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2898" y="508036"/>
            <a:ext cx="1366204" cy="1035982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F34723-7B1B-1421-C3C4-B986FBE5C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818" y="1795669"/>
            <a:ext cx="2517912" cy="4101828"/>
          </a:xfrm>
        </p:spPr>
        <p:txBody>
          <a:bodyPr anchor="t">
            <a:normAutofit/>
          </a:bodyPr>
          <a:lstStyle/>
          <a:p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RelSpeed </a:t>
            </a:r>
          </a:p>
          <a:p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VertRelAngle </a:t>
            </a:r>
          </a:p>
          <a:p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HorzRelAngle</a:t>
            </a:r>
          </a:p>
          <a:p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SpinRate </a:t>
            </a:r>
          </a:p>
          <a:p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SpinAxis </a:t>
            </a:r>
          </a:p>
          <a:p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Tilt</a:t>
            </a:r>
          </a:p>
          <a:p>
            <a:endParaRPr lang="en-US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5B6D4F-810C-FD0A-C1E5-28C57725D2C5}"/>
              </a:ext>
            </a:extLst>
          </p:cNvPr>
          <p:cNvSpPr txBox="1">
            <a:spLocks/>
          </p:cNvSpPr>
          <p:nvPr/>
        </p:nvSpPr>
        <p:spPr>
          <a:xfrm>
            <a:off x="4625008" y="1795669"/>
            <a:ext cx="2941983" cy="41018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RelHeight </a:t>
            </a:r>
          </a:p>
          <a:p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RelSide</a:t>
            </a:r>
          </a:p>
          <a:p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Extension </a:t>
            </a:r>
          </a:p>
          <a:p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VertBreak </a:t>
            </a:r>
          </a:p>
          <a:p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InducedVertBreak </a:t>
            </a:r>
          </a:p>
          <a:p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HorzBreak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E5841F-9445-6A96-4219-B72B3D0E02DD}"/>
              </a:ext>
            </a:extLst>
          </p:cNvPr>
          <p:cNvSpPr txBox="1">
            <a:spLocks/>
          </p:cNvSpPr>
          <p:nvPr/>
        </p:nvSpPr>
        <p:spPr>
          <a:xfrm>
            <a:off x="7944678" y="1828799"/>
            <a:ext cx="2941983" cy="41018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PlateLocHeight </a:t>
            </a:r>
          </a:p>
          <a:p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PlateLocSide</a:t>
            </a:r>
          </a:p>
          <a:p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ZoneSpeed</a:t>
            </a:r>
          </a:p>
          <a:p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VertApprAngle </a:t>
            </a:r>
          </a:p>
          <a:p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HorzApprAngle </a:t>
            </a:r>
          </a:p>
          <a:p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ZoneTime</a:t>
            </a:r>
          </a:p>
          <a:p>
            <a:endParaRPr lang="en-US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2C46DE-A17A-8709-5BA9-4277E7EA8AA9}"/>
              </a:ext>
            </a:extLst>
          </p:cNvPr>
          <p:cNvCxnSpPr/>
          <p:nvPr/>
        </p:nvCxnSpPr>
        <p:spPr>
          <a:xfrm>
            <a:off x="503583" y="1278835"/>
            <a:ext cx="11138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64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bstract particle graph background">
            <a:extLst>
              <a:ext uri="{FF2B5EF4-FFF2-40B4-BE49-F238E27FC236}">
                <a16:creationId xmlns:a16="http://schemas.microsoft.com/office/drawing/2014/main" id="{155FD53B-B242-C915-604C-68797675F3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68A68-0127-9DD3-1F46-F39ABE7B2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A7349-BC4B-C02C-EC75-352012081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Normalization of data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Randomization of data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70/30 Training Testing Split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AF3840-441C-6AE2-E170-45CBC3A0B61C}"/>
              </a:ext>
            </a:extLst>
          </p:cNvPr>
          <p:cNvCxnSpPr/>
          <p:nvPr/>
        </p:nvCxnSpPr>
        <p:spPr>
          <a:xfrm>
            <a:off x="687572" y="1920949"/>
            <a:ext cx="31826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81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1B044-6529-9F38-1FDA-25593685A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DecisionTree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532389-2CFA-AD6D-1F2C-5E0403079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14" y="2055035"/>
            <a:ext cx="6390540" cy="1373965"/>
          </a:xfrm>
          <a:prstGeom prst="rect">
            <a:avLst/>
          </a:prstGeom>
        </p:spPr>
      </p:pic>
      <p:pic>
        <p:nvPicPr>
          <p:cNvPr id="3074" name="Picture 2" descr="Decision Trees for Machine Learning">
            <a:extLst>
              <a:ext uri="{FF2B5EF4-FFF2-40B4-BE49-F238E27FC236}">
                <a16:creationId xmlns:a16="http://schemas.microsoft.com/office/drawing/2014/main" id="{FF7CEE8D-D692-0E75-9D15-61D7F1576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93465" y="3429000"/>
            <a:ext cx="4867847" cy="292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48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0" name="Rectangle 206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72" name="Rectangle 207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Rectangle 207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Rectangle 207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8" name="Rectangle 207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C47FF-BEB5-F170-EA68-AF5AB737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RandomForest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F7A9C0-4299-36F0-2602-4F1BF4744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29" y="2089327"/>
            <a:ext cx="5676320" cy="1759659"/>
          </a:xfrm>
          <a:prstGeom prst="rect">
            <a:avLst/>
          </a:prstGeom>
        </p:spPr>
      </p:pic>
      <p:pic>
        <p:nvPicPr>
          <p:cNvPr id="2050" name="Picture 2" descr="Diagram of Random Forest">
            <a:extLst>
              <a:ext uri="{FF2B5EF4-FFF2-40B4-BE49-F238E27FC236}">
                <a16:creationId xmlns:a16="http://schemas.microsoft.com/office/drawing/2014/main" id="{4B272333-795E-5DDB-BF06-64B3A5F9E1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2696" y="2941674"/>
            <a:ext cx="5739622" cy="322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136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9" name="Freeform: Shape 4108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B2197-4928-E36A-3D2A-6F3E23CC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0" y="2862471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Support Vector Machine</a:t>
            </a:r>
          </a:p>
        </p:txBody>
      </p:sp>
      <p:pic>
        <p:nvPicPr>
          <p:cNvPr id="4098" name="Picture 2" descr="Image result for support vector machine ml">
            <a:extLst>
              <a:ext uri="{FF2B5EF4-FFF2-40B4-BE49-F238E27FC236}">
                <a16:creationId xmlns:a16="http://schemas.microsoft.com/office/drawing/2014/main" id="{AB97E903-5D92-C4C3-093C-378F6F058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1739" y="2341194"/>
            <a:ext cx="3387578" cy="204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E679F2-27D9-C8B5-ADEE-5A424EDA4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427" y="2559485"/>
            <a:ext cx="3419533" cy="974567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0FA637-8757-6246-C5CB-2458628BF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233170" y="800986"/>
            <a:ext cx="7875966" cy="124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33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467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CSC 495 – Classifying Pitch Type using Machine Learning</vt:lpstr>
      <vt:lpstr>Introduction</vt:lpstr>
      <vt:lpstr>Introduction</vt:lpstr>
      <vt:lpstr>Data</vt:lpstr>
      <vt:lpstr>Data</vt:lpstr>
      <vt:lpstr>Data</vt:lpstr>
      <vt:lpstr>DecisionTree</vt:lpstr>
      <vt:lpstr>RandomForest</vt:lpstr>
      <vt:lpstr>Support Vector Machine</vt:lpstr>
      <vt:lpstr>K-Nearest Neighbors</vt:lpstr>
      <vt:lpstr>DecisionTree Results</vt:lpstr>
      <vt:lpstr>RandomForest Results</vt:lpstr>
      <vt:lpstr>Support Vector Machine Results</vt:lpstr>
      <vt:lpstr>K-Nearest Neighbors Results</vt:lpstr>
      <vt:lpstr>Results</vt:lpstr>
      <vt:lpstr>Interactive App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495 – Classifying Pitch Type using Machine Learning</dc:title>
  <dc:creator>Jacob Schuh</dc:creator>
  <cp:lastModifiedBy>Jacob Schuh</cp:lastModifiedBy>
  <cp:revision>1</cp:revision>
  <dcterms:created xsi:type="dcterms:W3CDTF">2023-05-05T03:58:53Z</dcterms:created>
  <dcterms:modified xsi:type="dcterms:W3CDTF">2023-05-05T23:56:05Z</dcterms:modified>
</cp:coreProperties>
</file>