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xlsx" ContentType="application/vnd.openxmlformats-officedocument.spreadsheetml.sheet"/>
  <Default Extension="emf" ContentType="image/x-em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4.xml" ContentType="application/vnd.openxmlformats-officedocument.drawingml.chart+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79" r:id="rId11"/>
    <p:sldId id="284" r:id="rId12"/>
    <p:sldId id="285" r:id="rId13"/>
    <p:sldId id="266" r:id="rId14"/>
    <p:sldId id="286" r:id="rId15"/>
    <p:sldId id="282" r:id="rId16"/>
    <p:sldId id="267" r:id="rId17"/>
    <p:sldId id="283" r:id="rId18"/>
    <p:sldId id="278" r:id="rId19"/>
    <p:sldId id="268" r:id="rId20"/>
    <p:sldId id="280" r:id="rId21"/>
    <p:sldId id="281" r:id="rId22"/>
    <p:sldId id="270" r:id="rId23"/>
    <p:sldId id="287" r:id="rId24"/>
    <p:sldId id="273" r:id="rId25"/>
    <p:sldId id="271" r:id="rId26"/>
    <p:sldId id="272" r:id="rId27"/>
    <p:sldId id="274" r:id="rId28"/>
    <p:sldId id="275" r:id="rId29"/>
    <p:sldId id="277"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00FA"/>
    <a:srgbClr val="8AFF86"/>
    <a:srgbClr val="513319"/>
    <a:srgbClr val="A2EBEA"/>
    <a:srgbClr val="2FFF23"/>
    <a:srgbClr val="822FB6"/>
    <a:srgbClr val="8BCA79"/>
    <a:srgbClr val="701F1A"/>
    <a:srgbClr val="5470C9"/>
    <a:srgbClr val="5DC741"/>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37" autoAdjust="0"/>
    <p:restoredTop sz="62727" autoAdjust="0"/>
  </p:normalViewPr>
  <p:slideViewPr>
    <p:cSldViewPr snapToGrid="0">
      <p:cViewPr>
        <p:scale>
          <a:sx n="105" d="100"/>
          <a:sy n="105" d="100"/>
        </p:scale>
        <p:origin x="-1496" y="136"/>
      </p:cViewPr>
      <p:guideLst>
        <p:guide orient="horz" pos="4319"/>
        <p:guide pos="57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printerSettings" Target="printerSettings/printerSettings1.bin"/><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4"/>
            </a:solidFill>
            <a:effectLst/>
          </c:spPr>
          <c:invertIfNegative val="0"/>
          <c:cat>
            <c:strRef>
              <c:f>Sheet1!$A$2:$A$5</c:f>
              <c:strCache>
                <c:ptCount val="4"/>
                <c:pt idx="0">
                  <c:v>Hue</c:v>
                </c:pt>
                <c:pt idx="1">
                  <c:v>Sat</c:v>
                </c:pt>
                <c:pt idx="2">
                  <c:v>Val</c:v>
                </c:pt>
                <c:pt idx="3">
                  <c:v>Mean</c:v>
                </c:pt>
              </c:strCache>
            </c:strRef>
          </c:cat>
          <c:val>
            <c:numRef>
              <c:f>Sheet1!$B$2:$B$5</c:f>
              <c:numCache>
                <c:formatCode>General</c:formatCode>
                <c:ptCount val="4"/>
                <c:pt idx="0">
                  <c:v>0.33</c:v>
                </c:pt>
                <c:pt idx="1">
                  <c:v>0.33</c:v>
                </c:pt>
                <c:pt idx="2">
                  <c:v>0.33</c:v>
                </c:pt>
                <c:pt idx="3">
                  <c:v>0.33</c:v>
                </c:pt>
              </c:numCache>
            </c:numRef>
          </c:val>
        </c:ser>
        <c:ser>
          <c:idx val="1"/>
          <c:order val="1"/>
          <c:tx>
            <c:strRef>
              <c:f>Sheet1!$C$1</c:f>
              <c:strCache>
                <c:ptCount val="1"/>
                <c:pt idx="0">
                  <c:v>Last word</c:v>
                </c:pt>
              </c:strCache>
            </c:strRef>
          </c:tx>
          <c:spPr>
            <a:solidFill>
              <a:schemeClr val="accent2"/>
            </a:solidFill>
            <a:effectLst/>
          </c:spPr>
          <c:invertIfNegative val="0"/>
          <c:cat>
            <c:strRef>
              <c:f>Sheet1!$A$2:$A$5</c:f>
              <c:strCache>
                <c:ptCount val="4"/>
                <c:pt idx="0">
                  <c:v>Hue</c:v>
                </c:pt>
                <c:pt idx="1">
                  <c:v>Sat</c:v>
                </c:pt>
                <c:pt idx="2">
                  <c:v>Val</c:v>
                </c:pt>
                <c:pt idx="3">
                  <c:v>Mean</c:v>
                </c:pt>
              </c:strCache>
            </c:strRef>
          </c:cat>
          <c:val>
            <c:numRef>
              <c:f>Sheet1!$C$2:$C$5</c:f>
              <c:numCache>
                <c:formatCode>General</c:formatCode>
                <c:ptCount val="4"/>
                <c:pt idx="0">
                  <c:v>0.05</c:v>
                </c:pt>
                <c:pt idx="1">
                  <c:v>0.26</c:v>
                </c:pt>
                <c:pt idx="2">
                  <c:v>0.17</c:v>
                </c:pt>
                <c:pt idx="3">
                  <c:v>0.181659021245849</c:v>
                </c:pt>
              </c:numCache>
            </c:numRef>
          </c:val>
        </c:ser>
        <c:ser>
          <c:idx val="2"/>
          <c:order val="2"/>
          <c:tx>
            <c:strRef>
              <c:f>Sheet1!$D$1</c:f>
              <c:strCache>
                <c:ptCount val="1"/>
                <c:pt idx="0">
                  <c:v>Full model</c:v>
                </c:pt>
              </c:strCache>
            </c:strRef>
          </c:tx>
          <c:spPr>
            <a:solidFill>
              <a:schemeClr val="accent1">
                <a:lumMod val="75000"/>
              </a:schemeClr>
            </a:solidFill>
            <a:effectLst/>
          </c:spPr>
          <c:invertIfNegative val="0"/>
          <c:cat>
            <c:strRef>
              <c:f>Sheet1!$A$2:$A$5</c:f>
              <c:strCache>
                <c:ptCount val="4"/>
                <c:pt idx="0">
                  <c:v>Hue</c:v>
                </c:pt>
                <c:pt idx="1">
                  <c:v>Sat</c:v>
                </c:pt>
                <c:pt idx="2">
                  <c:v>Val</c:v>
                </c:pt>
                <c:pt idx="3">
                  <c:v>Mean</c:v>
                </c:pt>
              </c:strCache>
            </c:strRef>
          </c:cat>
          <c:val>
            <c:numRef>
              <c:f>Sheet1!$D$2:$D$5</c:f>
              <c:numCache>
                <c:formatCode>General</c:formatCode>
                <c:ptCount val="4"/>
                <c:pt idx="0">
                  <c:v>0.07</c:v>
                </c:pt>
                <c:pt idx="1">
                  <c:v>0.21</c:v>
                </c:pt>
                <c:pt idx="2">
                  <c:v>0.13</c:v>
                </c:pt>
                <c:pt idx="3">
                  <c:v>0.148211560502771</c:v>
                </c:pt>
              </c:numCache>
            </c:numRef>
          </c:val>
        </c:ser>
        <c:dLbls>
          <c:showLegendKey val="0"/>
          <c:showVal val="0"/>
          <c:showCatName val="0"/>
          <c:showSerName val="0"/>
          <c:showPercent val="0"/>
          <c:showBubbleSize val="0"/>
        </c:dLbls>
        <c:gapWidth val="150"/>
        <c:axId val="2108036200"/>
        <c:axId val="2108039176"/>
      </c:barChart>
      <c:catAx>
        <c:axId val="2108036200"/>
        <c:scaling>
          <c:orientation val="minMax"/>
        </c:scaling>
        <c:delete val="0"/>
        <c:axPos val="b"/>
        <c:majorTickMark val="out"/>
        <c:minorTickMark val="none"/>
        <c:tickLblPos val="nextTo"/>
        <c:crossAx val="2108039176"/>
        <c:crosses val="autoZero"/>
        <c:auto val="1"/>
        <c:lblAlgn val="ctr"/>
        <c:lblOffset val="100"/>
        <c:noMultiLvlLbl val="0"/>
      </c:catAx>
      <c:valAx>
        <c:axId val="2108039176"/>
        <c:scaling>
          <c:orientation val="minMax"/>
        </c:scaling>
        <c:delete val="0"/>
        <c:axPos val="l"/>
        <c:majorGridlines/>
        <c:numFmt formatCode="General" sourceLinked="1"/>
        <c:majorTickMark val="out"/>
        <c:minorTickMark val="none"/>
        <c:tickLblPos val="nextTo"/>
        <c:crossAx val="2108036200"/>
        <c:crosses val="autoZero"/>
        <c:crossBetween val="between"/>
        <c:majorUnit val="0.1"/>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rgbClr val="8064A2"/>
            </a:solidFill>
            <a:effectLst/>
          </c:spPr>
          <c:invertIfNegative val="0"/>
          <c:dLbls>
            <c:numFmt formatCode="#,##0.00" sourceLinked="0"/>
            <c:showLegendKey val="0"/>
            <c:showVal val="1"/>
            <c:showCatName val="0"/>
            <c:showSerName val="0"/>
            <c:showPercent val="0"/>
            <c:showBubbleSize val="0"/>
            <c:showLeaderLines val="0"/>
          </c:dLbls>
          <c:cat>
            <c:strRef>
              <c:f>Sheet1!$A$2</c:f>
              <c:strCache>
                <c:ptCount val="1"/>
                <c:pt idx="0">
                  <c:v>Prediction accuracy</c:v>
                </c:pt>
              </c:strCache>
            </c:strRef>
          </c:cat>
          <c:val>
            <c:numRef>
              <c:f>Sheet1!$B$2</c:f>
              <c:numCache>
                <c:formatCode>General</c:formatCode>
                <c:ptCount val="1"/>
                <c:pt idx="0">
                  <c:v>0.5</c:v>
                </c:pt>
              </c:numCache>
            </c:numRef>
          </c:val>
        </c:ser>
        <c:ser>
          <c:idx val="1"/>
          <c:order val="1"/>
          <c:tx>
            <c:strRef>
              <c:f>Sheet1!$C$1</c:f>
              <c:strCache>
                <c:ptCount val="1"/>
                <c:pt idx="0">
                  <c:v>Last word</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Prediction accuracy</c:v>
                </c:pt>
              </c:strCache>
            </c:strRef>
          </c:cat>
          <c:val>
            <c:numRef>
              <c:f>Sheet1!$C$2</c:f>
              <c:numCache>
                <c:formatCode>General</c:formatCode>
                <c:ptCount val="1"/>
                <c:pt idx="0">
                  <c:v>0.78</c:v>
                </c:pt>
              </c:numCache>
            </c:numRef>
          </c:val>
        </c:ser>
        <c:ser>
          <c:idx val="2"/>
          <c:order val="2"/>
          <c:tx>
            <c:strRef>
              <c:f>Sheet1!$D$1</c:f>
              <c:strCache>
                <c:ptCount val="1"/>
                <c:pt idx="0">
                  <c:v>Full model</c:v>
                </c:pt>
              </c:strCache>
            </c:strRef>
          </c:tx>
          <c:spPr>
            <a:solidFill>
              <a:schemeClr val="accent1">
                <a:lumMod val="75000"/>
              </a:schemeClr>
            </a:solidFill>
            <a:effectLst/>
          </c:spPr>
          <c:invertIfNegative val="0"/>
          <c:dLbls>
            <c:showLegendKey val="0"/>
            <c:showVal val="1"/>
            <c:showCatName val="0"/>
            <c:showSerName val="0"/>
            <c:showPercent val="0"/>
            <c:showBubbleSize val="0"/>
            <c:showLeaderLines val="0"/>
          </c:dLbls>
          <c:cat>
            <c:strRef>
              <c:f>Sheet1!$A$2</c:f>
              <c:strCache>
                <c:ptCount val="1"/>
                <c:pt idx="0">
                  <c:v>Prediction accuracy</c:v>
                </c:pt>
              </c:strCache>
            </c:strRef>
          </c:cat>
          <c:val>
            <c:numRef>
              <c:f>Sheet1!$D$2</c:f>
              <c:numCache>
                <c:formatCode>General</c:formatCode>
                <c:ptCount val="1"/>
                <c:pt idx="0">
                  <c:v>0.81</c:v>
                </c:pt>
              </c:numCache>
            </c:numRef>
          </c:val>
        </c:ser>
        <c:ser>
          <c:idx val="3"/>
          <c:order val="3"/>
          <c:tx>
            <c:strRef>
              <c:f>Sheet1!$E$1</c:f>
              <c:strCache>
                <c:ptCount val="1"/>
                <c:pt idx="0">
                  <c:v>Human</c:v>
                </c:pt>
              </c:strCache>
            </c:strRef>
          </c:tx>
          <c:spPr>
            <a:solidFill>
              <a:srgbClr val="9BBB59"/>
            </a:solidFill>
          </c:spPr>
          <c:invertIfNegative val="0"/>
          <c:dPt>
            <c:idx val="0"/>
            <c:invertIfNegative val="0"/>
            <c:bubble3D val="0"/>
            <c:spPr>
              <a:solidFill>
                <a:srgbClr val="9BBB59"/>
              </a:solidFill>
              <a:effectLst/>
            </c:spPr>
          </c:dPt>
          <c:dLbls>
            <c:showLegendKey val="0"/>
            <c:showVal val="1"/>
            <c:showCatName val="0"/>
            <c:showSerName val="0"/>
            <c:showPercent val="0"/>
            <c:showBubbleSize val="0"/>
            <c:showLeaderLines val="0"/>
          </c:dLbls>
          <c:cat>
            <c:strRef>
              <c:f>Sheet1!$A$2</c:f>
              <c:strCache>
                <c:ptCount val="1"/>
                <c:pt idx="0">
                  <c:v>Prediction accuracy</c:v>
                </c:pt>
              </c:strCache>
            </c:strRef>
          </c:cat>
          <c:val>
            <c:numRef>
              <c:f>Sheet1!$E$2</c:f>
              <c:numCache>
                <c:formatCode>General</c:formatCode>
                <c:ptCount val="1"/>
                <c:pt idx="0">
                  <c:v>0.86</c:v>
                </c:pt>
              </c:numCache>
            </c:numRef>
          </c:val>
        </c:ser>
        <c:dLbls>
          <c:showLegendKey val="0"/>
          <c:showVal val="0"/>
          <c:showCatName val="0"/>
          <c:showSerName val="0"/>
          <c:showPercent val="0"/>
          <c:showBubbleSize val="0"/>
        </c:dLbls>
        <c:gapWidth val="150"/>
        <c:axId val="2109897496"/>
        <c:axId val="2109894344"/>
      </c:barChart>
      <c:catAx>
        <c:axId val="2109897496"/>
        <c:scaling>
          <c:orientation val="minMax"/>
        </c:scaling>
        <c:delete val="0"/>
        <c:axPos val="b"/>
        <c:majorTickMark val="out"/>
        <c:minorTickMark val="none"/>
        <c:tickLblPos val="nextTo"/>
        <c:crossAx val="2109894344"/>
        <c:crosses val="autoZero"/>
        <c:auto val="1"/>
        <c:lblAlgn val="ctr"/>
        <c:lblOffset val="100"/>
        <c:noMultiLvlLbl val="0"/>
      </c:catAx>
      <c:valAx>
        <c:axId val="2109894344"/>
        <c:scaling>
          <c:orientation val="minMax"/>
        </c:scaling>
        <c:delete val="0"/>
        <c:axPos val="l"/>
        <c:majorGridlines/>
        <c:numFmt formatCode="General" sourceLinked="1"/>
        <c:majorTickMark val="out"/>
        <c:minorTickMark val="none"/>
        <c:tickLblPos val="nextTo"/>
        <c:crossAx val="2109897496"/>
        <c:crosses val="autoZero"/>
        <c:crossBetween val="between"/>
        <c:majorUnit val="0.2"/>
      </c:valAx>
    </c:plotArea>
    <c:legend>
      <c:legendPos val="r"/>
      <c:layout/>
      <c:overlay val="0"/>
    </c:legend>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rgbClr val="8064A2"/>
            </a:solidFill>
            <a:effectLst/>
          </c:spPr>
          <c:invertIfNegative val="0"/>
          <c:dLbls>
            <c:showLegendKey val="0"/>
            <c:showVal val="1"/>
            <c:showCatName val="0"/>
            <c:showSerName val="0"/>
            <c:showPercent val="0"/>
            <c:showBubbleSize val="0"/>
            <c:showLeaderLines val="0"/>
          </c:dLbls>
          <c:cat>
            <c:strRef>
              <c:f>Sheet1!$A$2</c:f>
              <c:strCache>
                <c:ptCount val="1"/>
                <c:pt idx="0">
                  <c:v>Prediction accuracy</c:v>
                </c:pt>
              </c:strCache>
            </c:strRef>
          </c:cat>
          <c:val>
            <c:numRef>
              <c:f>Sheet1!$B$2</c:f>
              <c:numCache>
                <c:formatCode>General</c:formatCode>
                <c:ptCount val="1"/>
                <c:pt idx="0">
                  <c:v>0.5</c:v>
                </c:pt>
              </c:numCache>
            </c:numRef>
          </c:val>
        </c:ser>
        <c:ser>
          <c:idx val="1"/>
          <c:order val="1"/>
          <c:tx>
            <c:strRef>
              <c:f>Sheet1!$C$1</c:f>
              <c:strCache>
                <c:ptCount val="1"/>
                <c:pt idx="0">
                  <c:v>No alignment</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Prediction accuracy</c:v>
                </c:pt>
              </c:strCache>
            </c:strRef>
          </c:cat>
          <c:val>
            <c:numRef>
              <c:f>Sheet1!$C$2</c:f>
              <c:numCache>
                <c:formatCode>General</c:formatCode>
                <c:ptCount val="1"/>
                <c:pt idx="0">
                  <c:v>0.59</c:v>
                </c:pt>
              </c:numCache>
            </c:numRef>
          </c:val>
        </c:ser>
        <c:ser>
          <c:idx val="2"/>
          <c:order val="2"/>
          <c:tx>
            <c:strRef>
              <c:f>Sheet1!$D$1</c:f>
              <c:strCache>
                <c:ptCount val="1"/>
                <c:pt idx="0">
                  <c:v>Full model</c:v>
                </c:pt>
              </c:strCache>
            </c:strRef>
          </c:tx>
          <c:spPr>
            <a:solidFill>
              <a:schemeClr val="accent1">
                <a:lumMod val="75000"/>
              </a:schemeClr>
            </a:solidFill>
            <a:effectLst/>
          </c:spPr>
          <c:invertIfNegative val="0"/>
          <c:dLbls>
            <c:showLegendKey val="0"/>
            <c:showVal val="1"/>
            <c:showCatName val="0"/>
            <c:showSerName val="0"/>
            <c:showPercent val="0"/>
            <c:showBubbleSize val="0"/>
            <c:showLeaderLines val="0"/>
          </c:dLbls>
          <c:cat>
            <c:strRef>
              <c:f>Sheet1!$A$2</c:f>
              <c:strCache>
                <c:ptCount val="1"/>
                <c:pt idx="0">
                  <c:v>Prediction accuracy</c:v>
                </c:pt>
              </c:strCache>
            </c:strRef>
          </c:cat>
          <c:val>
            <c:numRef>
              <c:f>Sheet1!$D$2</c:f>
              <c:numCache>
                <c:formatCode>General</c:formatCode>
                <c:ptCount val="1"/>
                <c:pt idx="0">
                  <c:v>0.61</c:v>
                </c:pt>
              </c:numCache>
            </c:numRef>
          </c:val>
        </c:ser>
        <c:ser>
          <c:idx val="3"/>
          <c:order val="3"/>
          <c:tx>
            <c:strRef>
              <c:f>Sheet1!$E$1</c:f>
              <c:strCache>
                <c:ptCount val="1"/>
                <c:pt idx="0">
                  <c:v>Human</c:v>
                </c:pt>
              </c:strCache>
            </c:strRef>
          </c:tx>
          <c:spPr>
            <a:solidFill>
              <a:srgbClr val="9BBB59"/>
            </a:solidFill>
          </c:spPr>
          <c:invertIfNegative val="0"/>
          <c:dPt>
            <c:idx val="0"/>
            <c:invertIfNegative val="0"/>
            <c:bubble3D val="0"/>
            <c:spPr>
              <a:solidFill>
                <a:srgbClr val="9BBB59"/>
              </a:solidFill>
              <a:effectLst/>
            </c:spPr>
          </c:dPt>
          <c:dLbls>
            <c:showLegendKey val="0"/>
            <c:showVal val="1"/>
            <c:showCatName val="0"/>
            <c:showSerName val="0"/>
            <c:showPercent val="0"/>
            <c:showBubbleSize val="0"/>
            <c:showLeaderLines val="0"/>
          </c:dLbls>
          <c:cat>
            <c:strRef>
              <c:f>Sheet1!$A$2</c:f>
              <c:strCache>
                <c:ptCount val="1"/>
                <c:pt idx="0">
                  <c:v>Prediction accuracy</c:v>
                </c:pt>
              </c:strCache>
            </c:strRef>
          </c:cat>
          <c:val>
            <c:numRef>
              <c:f>Sheet1!$E$2</c:f>
              <c:numCache>
                <c:formatCode>General</c:formatCode>
                <c:ptCount val="1"/>
                <c:pt idx="0">
                  <c:v>0.72</c:v>
                </c:pt>
              </c:numCache>
            </c:numRef>
          </c:val>
        </c:ser>
        <c:dLbls>
          <c:showLegendKey val="0"/>
          <c:showVal val="0"/>
          <c:showCatName val="0"/>
          <c:showSerName val="0"/>
          <c:showPercent val="0"/>
          <c:showBubbleSize val="0"/>
        </c:dLbls>
        <c:gapWidth val="150"/>
        <c:axId val="2113275688"/>
        <c:axId val="2113272536"/>
      </c:barChart>
      <c:catAx>
        <c:axId val="2113275688"/>
        <c:scaling>
          <c:orientation val="minMax"/>
        </c:scaling>
        <c:delete val="0"/>
        <c:axPos val="b"/>
        <c:majorTickMark val="out"/>
        <c:minorTickMark val="none"/>
        <c:tickLblPos val="nextTo"/>
        <c:crossAx val="2113272536"/>
        <c:crosses val="autoZero"/>
        <c:auto val="1"/>
        <c:lblAlgn val="ctr"/>
        <c:lblOffset val="100"/>
        <c:noMultiLvlLbl val="0"/>
      </c:catAx>
      <c:valAx>
        <c:axId val="2113272536"/>
        <c:scaling>
          <c:orientation val="minMax"/>
        </c:scaling>
        <c:delete val="0"/>
        <c:axPos val="l"/>
        <c:majorGridlines/>
        <c:numFmt formatCode="General" sourceLinked="1"/>
        <c:majorTickMark val="out"/>
        <c:minorTickMark val="none"/>
        <c:tickLblPos val="nextTo"/>
        <c:crossAx val="2113275688"/>
        <c:crosses val="autoZero"/>
        <c:crossBetween val="between"/>
        <c:majorUnit val="0.2"/>
      </c:valAx>
    </c:plotArea>
    <c:legend>
      <c:legendPos val="r"/>
      <c:layout/>
      <c:overlay val="0"/>
    </c:legend>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Branavan</c:v>
                </c:pt>
              </c:strCache>
            </c:strRef>
          </c:tx>
          <c:spPr>
            <a:solidFill>
              <a:schemeClr val="accent3"/>
            </a:solidFill>
            <a:effectLst/>
          </c:spPr>
          <c:invertIfNegative val="0"/>
          <c:cat>
            <c:strRef>
              <c:f>Sheet1!$A$2:$A$4</c:f>
              <c:strCache>
                <c:ptCount val="3"/>
                <c:pt idx="0">
                  <c:v>Precision</c:v>
                </c:pt>
                <c:pt idx="1">
                  <c:v>Recall</c:v>
                </c:pt>
                <c:pt idx="2">
                  <c:v>F-measure</c:v>
                </c:pt>
              </c:strCache>
            </c:strRef>
          </c:cat>
          <c:val>
            <c:numRef>
              <c:f>Sheet1!$B$2:$B$4</c:f>
              <c:numCache>
                <c:formatCode>General</c:formatCode>
                <c:ptCount val="3"/>
                <c:pt idx="0">
                  <c:v>0.31</c:v>
                </c:pt>
                <c:pt idx="1">
                  <c:v>0.44</c:v>
                </c:pt>
                <c:pt idx="2">
                  <c:v>0.36</c:v>
                </c:pt>
              </c:numCache>
            </c:numRef>
          </c:val>
        </c:ser>
        <c:ser>
          <c:idx val="1"/>
          <c:order val="1"/>
          <c:tx>
            <c:strRef>
              <c:f>Sheet1!$C$1</c:f>
              <c:strCache>
                <c:ptCount val="1"/>
                <c:pt idx="0">
                  <c:v>Vogel</c:v>
                </c:pt>
              </c:strCache>
            </c:strRef>
          </c:tx>
          <c:spPr>
            <a:solidFill>
              <a:schemeClr val="accent2"/>
            </a:solidFill>
            <a:effectLst/>
          </c:spPr>
          <c:invertIfNegative val="0"/>
          <c:cat>
            <c:strRef>
              <c:f>Sheet1!$A$2:$A$4</c:f>
              <c:strCache>
                <c:ptCount val="3"/>
                <c:pt idx="0">
                  <c:v>Precision</c:v>
                </c:pt>
                <c:pt idx="1">
                  <c:v>Recall</c:v>
                </c:pt>
                <c:pt idx="2">
                  <c:v>F-measure</c:v>
                </c:pt>
              </c:strCache>
            </c:strRef>
          </c:cat>
          <c:val>
            <c:numRef>
              <c:f>Sheet1!$C$2:$C$4</c:f>
              <c:numCache>
                <c:formatCode>General</c:formatCode>
                <c:ptCount val="3"/>
                <c:pt idx="0">
                  <c:v>0.46</c:v>
                </c:pt>
                <c:pt idx="1">
                  <c:v>0.51</c:v>
                </c:pt>
                <c:pt idx="2">
                  <c:v>0.48</c:v>
                </c:pt>
              </c:numCache>
            </c:numRef>
          </c:val>
        </c:ser>
        <c:ser>
          <c:idx val="2"/>
          <c:order val="2"/>
          <c:tx>
            <c:strRef>
              <c:f>Sheet1!$D$1</c:f>
              <c:strCache>
                <c:ptCount val="1"/>
                <c:pt idx="0">
                  <c:v>This work</c:v>
                </c:pt>
              </c:strCache>
            </c:strRef>
          </c:tx>
          <c:spPr>
            <a:solidFill>
              <a:schemeClr val="accent1">
                <a:lumMod val="75000"/>
              </a:schemeClr>
            </a:solidFill>
            <a:effectLst/>
          </c:spPr>
          <c:invertIfNegative val="0"/>
          <c:cat>
            <c:strRef>
              <c:f>Sheet1!$A$2:$A$4</c:f>
              <c:strCache>
                <c:ptCount val="3"/>
                <c:pt idx="0">
                  <c:v>Precision</c:v>
                </c:pt>
                <c:pt idx="1">
                  <c:v>Recall</c:v>
                </c:pt>
                <c:pt idx="2">
                  <c:v>F-measure</c:v>
                </c:pt>
              </c:strCache>
            </c:strRef>
          </c:cat>
          <c:val>
            <c:numRef>
              <c:f>Sheet1!$D$2:$D$4</c:f>
              <c:numCache>
                <c:formatCode>General</c:formatCode>
                <c:ptCount val="3"/>
                <c:pt idx="0">
                  <c:v>0.43</c:v>
                </c:pt>
                <c:pt idx="1">
                  <c:v>0.51</c:v>
                </c:pt>
                <c:pt idx="2">
                  <c:v>0.45</c:v>
                </c:pt>
              </c:numCache>
            </c:numRef>
          </c:val>
        </c:ser>
        <c:dLbls>
          <c:showLegendKey val="0"/>
          <c:showVal val="0"/>
          <c:showCatName val="0"/>
          <c:showSerName val="0"/>
          <c:showPercent val="0"/>
          <c:showBubbleSize val="0"/>
        </c:dLbls>
        <c:gapWidth val="150"/>
        <c:axId val="2113131512"/>
        <c:axId val="2113128552"/>
      </c:barChart>
      <c:catAx>
        <c:axId val="2113131512"/>
        <c:scaling>
          <c:orientation val="minMax"/>
        </c:scaling>
        <c:delete val="0"/>
        <c:axPos val="b"/>
        <c:majorTickMark val="out"/>
        <c:minorTickMark val="none"/>
        <c:tickLblPos val="nextTo"/>
        <c:crossAx val="2113128552"/>
        <c:crosses val="autoZero"/>
        <c:auto val="1"/>
        <c:lblAlgn val="ctr"/>
        <c:lblOffset val="100"/>
        <c:noMultiLvlLbl val="0"/>
      </c:catAx>
      <c:valAx>
        <c:axId val="2113128552"/>
        <c:scaling>
          <c:orientation val="minMax"/>
        </c:scaling>
        <c:delete val="0"/>
        <c:axPos val="l"/>
        <c:majorGridlines/>
        <c:numFmt formatCode="General" sourceLinked="1"/>
        <c:majorTickMark val="out"/>
        <c:minorTickMark val="none"/>
        <c:tickLblPos val="nextTo"/>
        <c:crossAx val="2113131512"/>
        <c:crosses val="autoZero"/>
        <c:crossBetween val="between"/>
      </c:valAx>
    </c:plotArea>
    <c:legend>
      <c:legendPos val="r"/>
      <c:layout/>
      <c:overlay val="0"/>
    </c:legend>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6/26/14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Today</a:t>
            </a:r>
            <a:r>
              <a:rPr lang="en-US" baseline="0" dirty="0" smtClean="0"/>
              <a:t> we’re going to talk about grounding natural language with paths through continuous state spaces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a:p>
        </p:txBody>
      </p:sp>
    </p:spTree>
    <p:extLst>
      <p:ext uri="{BB962C8B-B14F-4D97-AF65-F5344CB8AC3E}">
        <p14:creationId xmlns:p14="http://schemas.microsoft.com/office/powerpoint/2010/main" val="28734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 more intuition about what’s going on here---One of th</a:t>
            </a:r>
            <a:r>
              <a:rPr lang="en-US" baseline="0" dirty="0" smtClean="0"/>
              <a:t>e consequences of using this kind of linear model is that we have a straightforward interpretation of the composition operation: because we chose a bag-of-words </a:t>
            </a:r>
            <a:r>
              <a:rPr lang="en-US" baseline="0" dirty="0" err="1" smtClean="0"/>
              <a:t>featurization</a:t>
            </a:r>
            <a:r>
              <a:rPr lang="en-US" baseline="0" dirty="0" smtClean="0"/>
              <a:t>, we can think of each item in the lexicon as being associated with its own (hue, sat, </a:t>
            </a:r>
            <a:r>
              <a:rPr lang="en-US" baseline="0" dirty="0" err="1" smtClean="0"/>
              <a:t>val</a:t>
            </a:r>
            <a:r>
              <a:rPr lang="en-US" baseline="0" dirty="0" smtClean="0"/>
              <a:t>) triple, and the linear map on the previous slide as just adding them together. So for “dark pastel blue”, for example, we might have that “dark” decreases value, “pastel” decreases saturation but increases value a bit, and “blue” sets hue and a baseline saturation and value appropriately, and we add them all together to get our original vector back.</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 how do</a:t>
            </a:r>
            <a:r>
              <a:rPr lang="en-US" baseline="0" dirty="0" smtClean="0"/>
              <a:t> we do this? Recall that we’re trying to predict a point in color space---a three-dimensional vector. One simple model we might propose is just that every word is associated with its own vector, and we add all these vectors together to make our final prediction. So for “dark pastel blue”, for example, we might have that “dark” decreases value, “pastel” decreases saturation but increases value a bit, and “blue” sets hue and a baseline saturation and value appropriately, and we add them all together to get our original vector back. This obviously corresponds to a fairly naïve view of semantics, but it seems like it will capture the behavior we were just looking at.</a:t>
            </a:r>
            <a:endParaRPr lang="en-US"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12</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How do we encode this as a probabilistic model. One easy thing is just to wrote down the following model: first define a set of unigram features on the text.</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We’ll call the 3-dimensional vector of color values a random variable V; for a linear model we also need some representation of our text as a vector. The examples we’ve seen so far suggest that a bag of words model might be enough to capture most of the interesting behavior for the color task, so we’ll start there, </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and define the random variable T as the vector of indicator features on single words in the color name.</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Then we’ll say that the relationship between these two things is just a noisy linear map, parameterized by a matrix \theta. Hopefully you can convince yourself that the rows of \theta correspond to per-word </a:t>
            </a:r>
            <a:r>
              <a:rPr lang="en-US" sz="1200" u="none" kern="1200" baseline="0" dirty="0" err="1" smtClean="0">
                <a:solidFill>
                  <a:schemeClr val="tx1"/>
                </a:solidFill>
                <a:latin typeface="+mn-lt"/>
                <a:ea typeface="+mn-ea"/>
                <a:cs typeface="+mn-cs"/>
              </a:rPr>
              <a:t>coor</a:t>
            </a:r>
            <a:r>
              <a:rPr lang="en-US" sz="1200" u="none" kern="1200" baseline="0" dirty="0" smtClean="0">
                <a:solidFill>
                  <a:schemeClr val="tx1"/>
                </a:solidFill>
                <a:latin typeface="+mn-lt"/>
                <a:ea typeface="+mn-ea"/>
                <a:cs typeface="+mn-cs"/>
              </a:rPr>
              <a:t> parameters, and that prediction works just as we had asked for before. Now, given a set of supervised (name, color) pairs, we want to find the value of theta that maximizes the probability of the observations. This is just linear regression—we’re not doing anything complicated here, but if we have any hope of capturing any kind of interesting behavior with this kind of model, we need the simple case to work.</a:t>
            </a:r>
          </a:p>
        </p:txBody>
      </p:sp>
      <p:sp>
        <p:nvSpPr>
          <p:cNvPr id="4" name="Slide Number Placeholder 3"/>
          <p:cNvSpPr>
            <a:spLocks noGrp="1"/>
          </p:cNvSpPr>
          <p:nvPr>
            <p:ph type="sldNum" sz="quarter" idx="10"/>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 evaluate this model, we collect a</a:t>
            </a:r>
            <a:r>
              <a:rPr lang="en-US" baseline="0" dirty="0" smtClean="0"/>
              <a:t> set of about 400 colors from English Wikipedia’s “list of colors”, along with their color-space coordinates. We divide these up into a train and test set, and fit the model on the train set to learn the weight matrix we were just looking at. One way of evaluating is to take the remaining color names, hand them to the model, ask it to make a prediction, then look at how far off our prediction is in color space.</a:t>
            </a:r>
          </a:p>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Here’s a random selection of color names: the big patch shows our model’s prediction, and the small patch shows the reference color from Wikipedia. As you can see, these are basically right, and we seem (at least approximately) to be correctly learning the denotation of words like “pale” and “dark”.</a:t>
            </a:r>
          </a:p>
        </p:txBody>
      </p:sp>
      <p:sp>
        <p:nvSpPr>
          <p:cNvPr id="4" name="Slide Number Placeholder 3"/>
          <p:cNvSpPr>
            <a:spLocks noGrp="1"/>
          </p:cNvSpPr>
          <p:nvPr>
            <p:ph type="sldNum" sz="quarter" idx="10"/>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a:t>
            </a:r>
            <a:r>
              <a:rPr lang="en-US" baseline="0" dirty="0" smtClean="0"/>
              <a:t> measure this more precisely by actually looking at the magnitude of the error we make in color space. We normalize all the axes to one, and compare our model with a random baseline, and a baseline which only gets to look at the last word of the name (which almost always denotes a hue). As you’d expect, our full regression model outperforms the random baseline, and outperforms the last-word-only baseline on most axes, and on average. It’s kind of hard to get an intuition for what a magnitude error of .15 means, though. So next, and for the rest of this talk, we’ll look at a slightly different evaluation.</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setup here is as follows: we present the system with a name, and two colors the name might describe. It makes a prediction based on the name, </a:t>
            </a:r>
          </a:p>
          <a:p>
            <a:endParaRPr lang="en-US" baseline="0" dirty="0" smtClean="0"/>
          </a:p>
          <a:p>
            <a:r>
              <a:rPr lang="en-US" baseline="0" dirty="0" smtClean="0"/>
              <a:t>and then selects the color from this pair closest to its prediction. We’ll measure the fraction of times this prediction is correct.</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23993683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compare against the same two baselines; as before, our system is better (that difference is significant). Just for a little more intuition, we forced one of our colleagues to play the same guessing game; this isn’t scientific, but human accuracy on this task seems to be in the ballpark of 86%, so we’re doing well.</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 have evidence that this sort-of-</a:t>
            </a:r>
            <a:r>
              <a:rPr lang="en-US" baseline="0" dirty="0" err="1" smtClean="0"/>
              <a:t>structureless</a:t>
            </a:r>
            <a:r>
              <a:rPr lang="en-US" baseline="0" dirty="0" smtClean="0"/>
              <a:t> base case can be learned effectively, let’s move to the full structured grounding problem, with the stock example we were looking at earlier. There are a </a:t>
            </a:r>
            <a:r>
              <a:rPr lang="en-US" sz="1200" u="none" kern="1200" baseline="0" dirty="0" smtClean="0">
                <a:solidFill>
                  <a:schemeClr val="tx1"/>
                </a:solidFill>
                <a:latin typeface="+mn-lt"/>
                <a:ea typeface="+mn-ea"/>
                <a:cs typeface="+mn-cs"/>
              </a:rPr>
              <a:t>couple of important things to note: talking about paths (richer than points); going to deal with full sentences, </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which might describe multiple events; </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have to figure out how to order those events in time, since might not correspond to surface order. </a:t>
            </a:r>
            <a:r>
              <a:rPr lang="en-US" baseline="0" dirty="0" smtClean="0"/>
              <a:t>As we said before, the hope here is we learn how “after” provides information about the ordering of the two events in this sentence, “swoon” and “rebound” tell us about the sign of the change associated with each of those events, and “bruising” tells us about the magnitude of the change.</a:t>
            </a:r>
          </a:p>
          <a:p>
            <a:endParaRPr lang="en-US" baseline="0" dirty="0" smtClean="0"/>
          </a:p>
          <a:p>
            <a:r>
              <a:rPr lang="en-US" baseline="0" dirty="0" smtClean="0"/>
              <a:t>==</a:t>
            </a:r>
          </a:p>
          <a:p>
            <a:endParaRPr lang="en-US" baseline="0" dirty="0" smtClean="0"/>
          </a:p>
          <a:p>
            <a:r>
              <a:rPr lang="en-US" baseline="0" dirty="0" smtClean="0"/>
              <a:t>Be clear that we assume time series segmented, but not text</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19</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Here’s a problem we’ve done a lot of work on in semantics: given a natural language sentence, say “On June 26</a:t>
            </a:r>
            <a:r>
              <a:rPr lang="en-US" baseline="30000" dirty="0" smtClean="0"/>
              <a:t>th</a:t>
            </a:r>
            <a:r>
              <a:rPr lang="en-US" baseline="0" dirty="0" smtClean="0"/>
              <a:t>, Facebook stock cost $65 per share”, turn it into something that looks like a database record. Lots of useful things in this framework: IE, simple question answering, even generation.</a:t>
            </a:r>
          </a:p>
        </p:txBody>
      </p:sp>
      <p:sp>
        <p:nvSpPr>
          <p:cNvPr id="4" name="Slide Number Placeholder 3"/>
          <p:cNvSpPr>
            <a:spLocks noGrp="1"/>
          </p:cNvSpPr>
          <p:nvPr>
            <p:ph type="sldNum" sz="quarter" idx="10"/>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3441367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20</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let’s start to put together an analog of that little regression model we were looking at earlier, but with event structure. We’ll make a few assumptions about the data: first, that the paths have been temporally pre-segmented into their constituent events (here the “falling” event and the “rising” event), and for ease of presentation we’ll also assume that the input text has been pre-split into spans, each of which only describes a single event. (Just so we’re clear, the model requires the supervised time series to be pre-split into events, but requires no corresponding segmentation of the text. The full model described in the paper is actually capable of doing inference over where those split points are located, but we’ll hide that now for ease of presentation.) So we end up with something like this.</a:t>
            </a:r>
          </a:p>
          <a:p>
            <a:endParaRPr lang="en-US" baseline="0" dirty="0" smtClean="0"/>
          </a:p>
          <a:p>
            <a:r>
              <a:rPr lang="en-US" baseline="0" dirty="0" smtClean="0"/>
              <a:t>As before, we’ll get a vector representation of each of these spans as a local bag of words; and we’ll do a corresponding thing with each piece of the path, transforming it into a feature-based vector representation which we’ll assume we have an easy way of turning back into a path when we want it. The features we pick are simple and largely domain-independent, parameterizing things like curvature, and the sign and magnitude of the change along each axis.</a:t>
            </a:r>
          </a:p>
          <a:p>
            <a:endParaRPr lang="en-US" baseline="0" dirty="0" smtClean="0"/>
          </a:p>
          <a:p>
            <a:r>
              <a:rPr lang="en-US" baseline="0" dirty="0" smtClean="0"/>
              <a:t>As before, we’ll create random variables for both kinds of vectors.</a:t>
            </a:r>
          </a:p>
          <a:p>
            <a:endParaRPr lang="en-US" baseline="0" dirty="0" smtClean="0"/>
          </a:p>
          <a:p>
            <a:r>
              <a:rPr lang="en-US" baseline="0" dirty="0" smtClean="0"/>
              <a:t>If we knew the correspondence between text and events, we could just add the same potential into the model as before and treat these as independent classifications, but one of the reasons this problem is interesting is that we don’t have that correspondence, so we have to be a little more clever.</a:t>
            </a:r>
          </a:p>
          <a:p>
            <a:endParaRPr lang="en-US" baseline="0" dirty="0" smtClean="0"/>
          </a:p>
          <a:p>
            <a:r>
              <a:rPr lang="en-US" baseline="0" dirty="0" smtClean="0"/>
              <a:t>Instead of predicting output variables directly, we’ll associate each span of text with a </a:t>
            </a:r>
            <a:r>
              <a:rPr lang="en-US" i="1" baseline="0" dirty="0" smtClean="0"/>
              <a:t>local</a:t>
            </a:r>
            <a:r>
              <a:rPr lang="en-US" i="0" baseline="0" dirty="0" smtClean="0"/>
              <a:t> prediction variable that we’ll call C, and a corresponding factor; these predictions look like the lines shown in purple. To figure out the mappings from these local predictions to the actual output variables, we’ll also introduce a set of latent </a:t>
            </a:r>
            <a:r>
              <a:rPr lang="en-US" i="1" baseline="0" dirty="0" smtClean="0"/>
              <a:t>alignments</a:t>
            </a:r>
            <a:r>
              <a:rPr lang="en-US" i="0" baseline="0" dirty="0" smtClean="0"/>
              <a:t> A, which take values in the index set of the output variables. We associate these with factors which look at text and their neighboring alignments.</a:t>
            </a:r>
          </a:p>
          <a:p>
            <a:endParaRPr lang="en-US" i="0" baseline="0" dirty="0" smtClean="0"/>
          </a:p>
          <a:p>
            <a:r>
              <a:rPr lang="en-US" i="0" baseline="0" dirty="0" smtClean="0"/>
              <a:t>Finally, we’re ready to produce our predictions: we add a final set of factors which encourage each V to look like all of the local predictions it’s aligned to. Here we’re just looking at these factors for the first span, for ease of presentation; in fact we build the whole bipartite graph. So you can see that the second output variable looks like the first span prediction, and the first output variable looks like the second span prediction.</a:t>
            </a:r>
            <a:endParaRPr lang="en-US" baseline="0" dirty="0" smtClean="0"/>
          </a:p>
        </p:txBody>
      </p:sp>
      <p:sp>
        <p:nvSpPr>
          <p:cNvPr id="4" name="Slide Number Placeholder 3"/>
          <p:cNvSpPr>
            <a:spLocks noGrp="1"/>
          </p:cNvSpPr>
          <p:nvPr>
            <p:ph type="sldNum" sz="quarter" idx="10"/>
          </p:nvPr>
        </p:nvSpPr>
        <p:spPr/>
        <p:txBody>
          <a:bodyPr/>
          <a:lstStyle/>
          <a:p>
            <a:fld id="{064B35D3-EBAD-9D4F-91D4-4C6CF5CC7CAA}" type="slidenum">
              <a:rPr lang="en-US" smtClean="0"/>
              <a:t>21</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a:t>
            </a:r>
            <a:r>
              <a:rPr lang="en-US" baseline="0" dirty="0" smtClean="0"/>
              <a:t>e need to learn parameters for this linear predictor, as before, and also for the alignment potentials. </a:t>
            </a:r>
            <a:r>
              <a:rPr lang="en-US" dirty="0" smtClean="0"/>
              <a:t>What</a:t>
            </a:r>
            <a:r>
              <a:rPr lang="en-US" baseline="0" dirty="0" smtClean="0"/>
              <a:t> do we do with this graphical model? Bipartite graphs like this are generally intractable to do inference on. If the number of events and spans is small, though, we can reasonably expect to get away with brute-forcing it; otherwise it’s pretty straightforward to do the approximate inference---here we’re just using Gibbs sampling, but this structure is obviously amenable to BP or other </a:t>
            </a:r>
            <a:r>
              <a:rPr lang="en-US" baseline="0" dirty="0" err="1" smtClean="0"/>
              <a:t>variational</a:t>
            </a:r>
            <a:r>
              <a:rPr lang="en-US" baseline="0" dirty="0" smtClean="0"/>
              <a:t> methods.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22</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For our data, we scrape several years’ worth of WSJ</a:t>
            </a:r>
            <a:r>
              <a:rPr lang="en-US" baseline="0" dirty="0" smtClean="0"/>
              <a:t> “</a:t>
            </a:r>
            <a:r>
              <a:rPr lang="en-US" baseline="0" dirty="0" err="1" smtClean="0"/>
              <a:t>MarketWatch</a:t>
            </a:r>
            <a:r>
              <a:rPr lang="en-US" baseline="0" dirty="0" smtClean="0"/>
              <a:t>” headlines, and corresponding hourly stock charts. For training and evaluation, we pair each headline with stock market behavior on both the day described, and the day before, so that we can capture multi-day trends. We assume each of the two days corresponds to a separate event.</a:t>
            </a:r>
          </a:p>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23</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before, we can start by looking at some sample predictions from the model.</a:t>
            </a:r>
          </a:p>
          <a:p>
            <a:endParaRPr lang="en-US" dirty="0" smtClean="0"/>
          </a:p>
          <a:p>
            <a:r>
              <a:rPr lang="en-US" dirty="0" smtClean="0"/>
              <a:t>If we start</a:t>
            </a:r>
            <a:r>
              <a:rPr lang="en-US" baseline="0" dirty="0" smtClean="0"/>
              <a:t> with the sentence “U.S. stocks end lower as economic worries persist”, the model comes up with the following segmentation, and makes the following prediction. </a:t>
            </a:r>
            <a:r>
              <a:rPr lang="en-US" dirty="0" smtClean="0"/>
              <a:t>We see here that we can correctly identify that there are multiple events (i.e. that there was a negative</a:t>
            </a:r>
            <a:r>
              <a:rPr lang="en-US" baseline="0" dirty="0" smtClean="0"/>
              <a:t> change *today*, and also that there was a negative change yesterday), and correctly identify where the evidence for each of those things lives in the input </a:t>
            </a:r>
            <a:r>
              <a:rPr lang="en-US" baseline="0" dirty="0" smtClean="0"/>
              <a:t>sentence. And as a human this looks like a reasonable prediction. And </a:t>
            </a:r>
            <a:r>
              <a:rPr lang="en-US" baseline="0" dirty="0" smtClean="0"/>
              <a:t>we’re not so far off the reference.</a:t>
            </a:r>
          </a:p>
          <a:p>
            <a:endParaRPr lang="en-US" baseline="0" dirty="0" smtClean="0"/>
          </a:p>
          <a:p>
            <a:r>
              <a:rPr lang="en-US" baseline="0" dirty="0" smtClean="0"/>
              <a:t>===</a:t>
            </a:r>
          </a:p>
          <a:p>
            <a:endParaRPr lang="en-US" baseline="0" dirty="0" smtClean="0"/>
          </a:p>
          <a:p>
            <a:r>
              <a:rPr lang="en-US" baseline="0" dirty="0" smtClean="0"/>
              <a:t>Text first, then prediction, then reference</a:t>
            </a:r>
          </a:p>
        </p:txBody>
      </p:sp>
      <p:sp>
        <p:nvSpPr>
          <p:cNvPr id="4" name="Slide Number Placeholder 3"/>
          <p:cNvSpPr>
            <a:spLocks noGrp="1"/>
          </p:cNvSpPr>
          <p:nvPr>
            <p:ph type="sldNum" sz="quarter" idx="10"/>
          </p:nvPr>
        </p:nvSpPr>
        <p:spPr/>
        <p:txBody>
          <a:bodyPr/>
          <a:lstStyle/>
          <a:p>
            <a:fld id="{064B35D3-EBAD-9D4F-91D4-4C6CF5CC7CAA}" type="slidenum">
              <a:rPr lang="en-US" smtClean="0"/>
              <a:t>24</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a:t>
            </a:r>
            <a:r>
              <a:rPr lang="en-US" baseline="0" dirty="0" smtClean="0"/>
              <a:t> play the same guessing game as before: here we compare our model to a random baseline, and a baseline which </a:t>
            </a:r>
            <a:r>
              <a:rPr lang="en-US" baseline="0" dirty="0" smtClean="0"/>
              <a:t>includes the whole regression model, but uses a single fixed alignment rather than summing them out. </a:t>
            </a:r>
            <a:r>
              <a:rPr lang="en-US" baseline="0" dirty="0" smtClean="0"/>
              <a:t>We beat them both, again the difference is significant, and again for reference here’s the human accuracy on this task, which is around 70%.</a:t>
            </a:r>
          </a:p>
        </p:txBody>
      </p:sp>
      <p:sp>
        <p:nvSpPr>
          <p:cNvPr id="4" name="Slide Number Placeholder 3"/>
          <p:cNvSpPr>
            <a:spLocks noGrp="1"/>
          </p:cNvSpPr>
          <p:nvPr>
            <p:ph type="sldNum" sz="quarter" idx="10"/>
          </p:nvPr>
        </p:nvSpPr>
        <p:spPr/>
        <p:txBody>
          <a:bodyPr/>
          <a:lstStyle/>
          <a:p>
            <a:fld id="{064B35D3-EBAD-9D4F-91D4-4C6CF5CC7CAA}" type="slidenum">
              <a:rPr lang="en-US" smtClean="0"/>
              <a:t>25</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It’s also instructive</a:t>
            </a:r>
            <a:r>
              <a:rPr lang="en-US" baseline="0" dirty="0" smtClean="0"/>
              <a:t> </a:t>
            </a:r>
            <a:r>
              <a:rPr lang="en-US" dirty="0" smtClean="0"/>
              <a:t>to look at the parameters the model learns, and verify that they correspond to our intuitions about the problem. Here they do: we see that “rise” provides evidence for</a:t>
            </a:r>
            <a:r>
              <a:rPr lang="en-US" baseline="0" dirty="0" smtClean="0"/>
              <a:t> a positive, but shallow, slope, that “swoon” provides evidence for a negative slope, and that “sharply” prefers a steep slope, and, interestingly, usually a negative one.</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26</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We claimed before that this was a pretty general framework for grounded language learning, so we’ll conclude by applying it to another task—here a problem of following navigational instructions previously described in a paper by Vogel &amp; </a:t>
            </a:r>
            <a:r>
              <a:rPr lang="en-US" sz="1200" u="none" kern="1200" baseline="0" dirty="0" err="1" smtClean="0">
                <a:solidFill>
                  <a:schemeClr val="tx1"/>
                </a:solidFill>
                <a:latin typeface="+mn-lt"/>
                <a:ea typeface="+mn-ea"/>
                <a:cs typeface="+mn-cs"/>
              </a:rPr>
              <a:t>Jurafsky</a:t>
            </a:r>
            <a:r>
              <a:rPr lang="en-US" sz="1200" u="none" kern="1200" baseline="0" dirty="0" smtClean="0">
                <a:solidFill>
                  <a:schemeClr val="tx1"/>
                </a:solidFill>
                <a:latin typeface="+mn-lt"/>
                <a:ea typeface="+mn-ea"/>
                <a:cs typeface="+mn-cs"/>
              </a:rPr>
              <a:t>. The corpus looks like this, and you can see that it’s structurally pretty different from what we had before. Now there’s lots of moving around, lots of text, and that text is dialogue (complete with </a:t>
            </a:r>
            <a:r>
              <a:rPr lang="en-US" sz="1200" u="none" kern="1200" baseline="0" dirty="0" err="1" smtClean="0">
                <a:solidFill>
                  <a:schemeClr val="tx1"/>
                </a:solidFill>
                <a:latin typeface="+mn-lt"/>
                <a:ea typeface="+mn-ea"/>
                <a:cs typeface="+mn-cs"/>
              </a:rPr>
              <a:t>disfluencies</a:t>
            </a:r>
            <a:r>
              <a:rPr lang="en-US" sz="1200" u="none" kern="1200" baseline="0" dirty="0" smtClean="0">
                <a:solidFill>
                  <a:schemeClr val="tx1"/>
                </a:solidFill>
                <a:latin typeface="+mn-lt"/>
                <a:ea typeface="+mn-ea"/>
                <a:cs typeface="+mn-cs"/>
              </a:rPr>
              <a:t> etc.) rather than newswire. We use the same graphical model as before, and measure how accurately the model is able to predict transitions between landmarks that appear on the reference map.</a:t>
            </a:r>
          </a:p>
          <a:p>
            <a:endParaRPr lang="en-US" sz="1200" u="none" kern="1200" baseline="0" dirty="0" smtClean="0">
              <a:solidFill>
                <a:schemeClr val="tx1"/>
              </a:solidFill>
              <a:latin typeface="+mn-lt"/>
              <a:ea typeface="+mn-ea"/>
              <a:cs typeface="+mn-cs"/>
            </a:endParaRPr>
          </a:p>
          <a:p>
            <a:r>
              <a:rPr lang="en-US" sz="1200" u="none" kern="1200" baseline="0" dirty="0" smtClean="0">
                <a:solidFill>
                  <a:schemeClr val="tx1"/>
                </a:solidFill>
                <a:latin typeface="+mn-lt"/>
                <a:ea typeface="+mn-ea"/>
                <a:cs typeface="+mn-cs"/>
              </a:rPr>
              <a:t>We compare to a pair of reinforcement-learning-based systems for solving this task: Vogel’s own, and a policy gradient algorithm due to </a:t>
            </a:r>
            <a:r>
              <a:rPr lang="en-US" sz="1200" u="none" kern="1200" baseline="0" dirty="0" err="1" smtClean="0">
                <a:solidFill>
                  <a:schemeClr val="tx1"/>
                </a:solidFill>
                <a:latin typeface="+mn-lt"/>
                <a:ea typeface="+mn-ea"/>
                <a:cs typeface="+mn-cs"/>
              </a:rPr>
              <a:t>Branavan</a:t>
            </a:r>
            <a:r>
              <a:rPr lang="en-US" sz="1200" u="none" kern="1200" baseline="0" dirty="0" smtClean="0">
                <a:solidFill>
                  <a:schemeClr val="tx1"/>
                </a:solidFill>
                <a:latin typeface="+mn-lt"/>
                <a:ea typeface="+mn-ea"/>
                <a:cs typeface="+mn-cs"/>
              </a:rPr>
              <a:t> et al. It’s worth pointing out that this comparison isn’t exact, because our system is working on a strictly harder version of the problem—the other systems treat this as a discrete problem, and only have to name a landmark and a cardinal direction, while our system is able to move around to arbitrary points in space and has to learn to stay near landmarks.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27</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u="none" kern="1200" baseline="0" dirty="0" smtClean="0">
                <a:solidFill>
                  <a:schemeClr val="tx1"/>
                </a:solidFill>
                <a:latin typeface="+mn-lt"/>
                <a:ea typeface="+mn-ea"/>
                <a:cs typeface="+mn-cs"/>
              </a:rPr>
              <a:t>But if we project back onto the discretized version of the state space they use for evaluation, we beat </a:t>
            </a:r>
            <a:r>
              <a:rPr lang="en-US" sz="1200" u="none" kern="1200" baseline="0" dirty="0" err="1" smtClean="0">
                <a:solidFill>
                  <a:schemeClr val="tx1"/>
                </a:solidFill>
                <a:latin typeface="+mn-lt"/>
                <a:ea typeface="+mn-ea"/>
                <a:cs typeface="+mn-cs"/>
              </a:rPr>
              <a:t>Branavan</a:t>
            </a:r>
            <a:r>
              <a:rPr lang="en-US" sz="1200" u="none" kern="1200" baseline="0" dirty="0" smtClean="0">
                <a:solidFill>
                  <a:schemeClr val="tx1"/>
                </a:solidFill>
                <a:latin typeface="+mn-lt"/>
                <a:ea typeface="+mn-ea"/>
                <a:cs typeface="+mn-cs"/>
              </a:rPr>
              <a:t> et al. and come pretty close to Vogel &amp; </a:t>
            </a:r>
            <a:r>
              <a:rPr lang="en-US" sz="1200" u="none" kern="1200" baseline="0" dirty="0" err="1" smtClean="0">
                <a:solidFill>
                  <a:schemeClr val="tx1"/>
                </a:solidFill>
                <a:latin typeface="+mn-lt"/>
                <a:ea typeface="+mn-ea"/>
                <a:cs typeface="+mn-cs"/>
              </a:rPr>
              <a:t>Jurafsky’s</a:t>
            </a:r>
            <a:r>
              <a:rPr lang="en-US" sz="1200" u="none" kern="1200" baseline="0" dirty="0" smtClean="0">
                <a:solidFill>
                  <a:schemeClr val="tx1"/>
                </a:solidFill>
                <a:latin typeface="+mn-lt"/>
                <a:ea typeface="+mn-ea"/>
                <a:cs typeface="+mn-cs"/>
              </a:rPr>
              <a:t> performance. So, as claimed, the model we’ve described seems to generalize pretty well to this completely different task.</a:t>
            </a:r>
          </a:p>
        </p:txBody>
      </p:sp>
      <p:sp>
        <p:nvSpPr>
          <p:cNvPr id="4" name="Slide Number Placeholder 3"/>
          <p:cNvSpPr>
            <a:spLocks noGrp="1"/>
          </p:cNvSpPr>
          <p:nvPr>
            <p:ph type="sldNum" sz="quarter" idx="10"/>
          </p:nvPr>
        </p:nvSpPr>
        <p:spPr/>
        <p:txBody>
          <a:bodyPr/>
          <a:lstStyle/>
          <a:p>
            <a:fld id="{064B35D3-EBAD-9D4F-91D4-4C6CF5CC7CAA}" type="slidenum">
              <a:rPr lang="en-US" smtClean="0"/>
              <a:t>28</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Financial data online for people to work with</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29</a:t>
            </a:fld>
            <a:endParaRPr lang="en-US"/>
          </a:p>
        </p:txBody>
      </p:sp>
    </p:spTree>
    <p:extLst>
      <p:ext uri="{BB962C8B-B14F-4D97-AF65-F5344CB8AC3E}">
        <p14:creationId xmlns:p14="http://schemas.microsoft.com/office/powerpoint/2010/main" val="27165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related problem that’s less</a:t>
            </a:r>
            <a:r>
              <a:rPr lang="en-US" baseline="0" dirty="0" smtClean="0"/>
              <a:t> well studied</a:t>
            </a:r>
            <a:r>
              <a:rPr lang="en-US" dirty="0" smtClean="0"/>
              <a:t>: what do we</a:t>
            </a:r>
            <a:r>
              <a:rPr lang="en-US" baseline="0" dirty="0" smtClean="0"/>
              <a:t> do with </a:t>
            </a:r>
            <a:r>
              <a:rPr lang="en-US" dirty="0" smtClean="0"/>
              <a:t>sentences</a:t>
            </a:r>
            <a:r>
              <a:rPr lang="en-US" baseline="0" dirty="0" smtClean="0"/>
              <a:t> like “On June 26</a:t>
            </a:r>
            <a:r>
              <a:rPr lang="en-US" baseline="30000" dirty="0" smtClean="0"/>
              <a:t>th</a:t>
            </a:r>
            <a:r>
              <a:rPr lang="en-US" baseline="0" dirty="0" smtClean="0"/>
              <a:t>, Facebook stock rebounded after a bruising swoon.” There’s clearly lots of information in this sentence, but it doesn’t fit neatly into the kind of slot-filling view of semantics that the previous example suggested. Indeed, if we ask someone to explain what this sentence </a:t>
            </a:r>
            <a:r>
              <a:rPr lang="en-US" i="1" baseline="0" dirty="0" smtClean="0"/>
              <a:t>means</a:t>
            </a:r>
            <a:r>
              <a:rPr lang="en-US" i="0" baseline="0" dirty="0" smtClean="0"/>
              <a:t>, they might draw a picture like this:</a:t>
            </a:r>
          </a:p>
        </p:txBody>
      </p:sp>
      <p:sp>
        <p:nvSpPr>
          <p:cNvPr id="4" name="Slide Number Placeholder 3"/>
          <p:cNvSpPr>
            <a:spLocks noGrp="1"/>
          </p:cNvSpPr>
          <p:nvPr>
            <p:ph type="sldNum" sz="quarter" idx="10"/>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3441367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classical semantics we build up a logical representation of sentence meaning compositionally, with things like conjunctions, negations and quantifications over the smaller constituents of a sentence. Here there’s a compositional language being used as well, but it’s being used to build up a rich description of a path through a continuous configuration space---here just the real line, on which the price of Facebook shares are moving up and down.</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4</a:t>
            </a:fld>
            <a:endParaRPr lang="en-US"/>
          </a:p>
        </p:txBody>
      </p:sp>
    </p:spTree>
    <p:extLst>
      <p:ext uri="{BB962C8B-B14F-4D97-AF65-F5344CB8AC3E}">
        <p14:creationId xmlns:p14="http://schemas.microsoft.com/office/powerpoint/2010/main" val="34413672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things like this we probably can’t write down a formal semantic grammar, as we do in mapping from text to logical forms, but</a:t>
            </a:r>
          </a:p>
          <a:p>
            <a:r>
              <a:rPr lang="en-US" baseline="0" dirty="0" smtClean="0"/>
              <a:t>we clearly need some kind of compositional calculus---something to express the idea that</a:t>
            </a:r>
          </a:p>
          <a:p>
            <a:endParaRPr lang="en-US" baseline="0" dirty="0" smtClean="0"/>
          </a:p>
          <a:p>
            <a:r>
              <a:rPr lang="en-US" baseline="0" dirty="0" smtClean="0"/>
              <a:t>“after” tells us that there are two events, and the first one in the sentence occurred later in time than the second one.</a:t>
            </a:r>
          </a:p>
          <a:p>
            <a:endParaRPr lang="en-US" baseline="0" dirty="0" smtClean="0"/>
          </a:p>
          <a:p>
            <a:r>
              <a:rPr lang="en-US" baseline="0" dirty="0" smtClean="0"/>
              <a:t>If we instead have “before” the order of the events would have reversed.</a:t>
            </a:r>
          </a:p>
          <a:p>
            <a:endParaRPr lang="en-US" baseline="0" dirty="0" smtClean="0"/>
          </a:p>
          <a:p>
            <a:r>
              <a:rPr lang="en-US" baseline="0" dirty="0" smtClean="0"/>
              <a:t>The word “rebounded” tells us that the first derivative of our only parameter in this simple configuration space is negative---we’re going up---</a:t>
            </a:r>
          </a:p>
          <a:p>
            <a:endParaRPr lang="en-US" baseline="0" dirty="0" smtClean="0"/>
          </a:p>
          <a:p>
            <a:r>
              <a:rPr lang="en-US" baseline="0" dirty="0" smtClean="0"/>
              <a:t>while the word “bruising” tells us that we’re going down, and we’re going there fast</a:t>
            </a:r>
          </a:p>
          <a:p>
            <a:endParaRPr lang="en-US" baseline="0" dirty="0" smtClean="0"/>
          </a:p>
          <a:p>
            <a:r>
              <a:rPr lang="en-US" baseline="0" dirty="0" smtClean="0"/>
              <a:t>==</a:t>
            </a:r>
          </a:p>
        </p:txBody>
      </p:sp>
      <p:sp>
        <p:nvSpPr>
          <p:cNvPr id="4" name="Slide Number Placeholder 3"/>
          <p:cNvSpPr>
            <a:spLocks noGrp="1"/>
          </p:cNvSpPr>
          <p:nvPr>
            <p:ph type="sldNum" sz="quarter" idx="10"/>
          </p:nvPr>
        </p:nvSpPr>
        <p:spPr/>
        <p:txBody>
          <a:bodyPr/>
          <a:lstStyle/>
          <a:p>
            <a:fld id="{064B35D3-EBAD-9D4F-91D4-4C6CF5CC7CAA}" type="slidenum">
              <a:rPr lang="en-US" smtClean="0"/>
              <a:t>5</a:t>
            </a:fld>
            <a:endParaRPr lang="en-US"/>
          </a:p>
        </p:txBody>
      </p:sp>
    </p:spTree>
    <p:extLst>
      <p:ext uri="{BB962C8B-B14F-4D97-AF65-F5344CB8AC3E}">
        <p14:creationId xmlns:p14="http://schemas.microsoft.com/office/powerpoint/2010/main" val="3441367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not just for finance---language describing a location or a traversal through a continuous configuration space comes up everywhere, from visual perception </a:t>
            </a:r>
          </a:p>
          <a:p>
            <a:endParaRPr lang="en-US" baseline="0" dirty="0" smtClean="0"/>
          </a:p>
          <a:p>
            <a:r>
              <a:rPr lang="en-US" baseline="0" dirty="0" smtClean="0"/>
              <a:t>to navigation</a:t>
            </a:r>
          </a:p>
          <a:p>
            <a:endParaRPr lang="en-US" baseline="0" dirty="0" smtClean="0"/>
          </a:p>
          <a:p>
            <a:r>
              <a:rPr lang="en-US" baseline="0" dirty="0" smtClean="0"/>
              <a:t>and we’ll eventually need it to handle much harder cases like recipe following</a:t>
            </a:r>
          </a:p>
          <a:p>
            <a:r>
              <a:rPr lang="en-US" baseline="0" dirty="0" smtClean="0"/>
              <a:t>So our goal today is to solve something analogous to the semantic parsing problem for these kinds of examples, so that we can learn to map from language to points and paths in continuous spaces.</a:t>
            </a:r>
          </a:p>
        </p:txBody>
      </p:sp>
      <p:sp>
        <p:nvSpPr>
          <p:cNvPr id="4" name="Slide Number Placeholder 3"/>
          <p:cNvSpPr>
            <a:spLocks noGrp="1"/>
          </p:cNvSpPr>
          <p:nvPr>
            <p:ph type="sldNum" sz="quarter" idx="10"/>
          </p:nvPr>
        </p:nvSpPr>
        <p:spPr/>
        <p:txBody>
          <a:bodyPr/>
          <a:lstStyle/>
          <a:p>
            <a:fld id="{064B35D3-EBAD-9D4F-91D4-4C6CF5CC7CAA}" type="slidenum">
              <a:rPr lang="en-US" smtClean="0"/>
              <a:t>6</a:t>
            </a:fld>
            <a:endParaRPr lang="en-US"/>
          </a:p>
        </p:txBody>
      </p:sp>
    </p:spTree>
    <p:extLst>
      <p:ext uri="{BB962C8B-B14F-4D97-AF65-F5344CB8AC3E}">
        <p14:creationId xmlns:p14="http://schemas.microsoft.com/office/powerpoint/2010/main" val="3441367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 </a:t>
            </a:r>
            <a:r>
              <a:rPr lang="en-US" baseline="0" dirty="0" smtClean="0"/>
              <a:t>look at three tasks in grounded semantics:</a:t>
            </a:r>
          </a:p>
          <a:p>
            <a:endParaRPr lang="en-US" baseline="0" dirty="0" smtClean="0"/>
          </a:p>
          <a:p>
            <a:r>
              <a:rPr lang="en-US" baseline="0" dirty="0" smtClean="0"/>
              <a:t>predicting colors from their descriptions, </a:t>
            </a:r>
          </a:p>
          <a:p>
            <a:endParaRPr lang="en-US" baseline="0" dirty="0" smtClean="0"/>
          </a:p>
          <a:p>
            <a:r>
              <a:rPr lang="en-US" baseline="0" dirty="0" smtClean="0"/>
              <a:t>predicting stock market time series from financial headlines, </a:t>
            </a:r>
          </a:p>
          <a:p>
            <a:endParaRPr lang="en-US" baseline="0" dirty="0" smtClean="0"/>
          </a:p>
          <a:p>
            <a:r>
              <a:rPr lang="en-US" baseline="0" dirty="0" smtClean="0"/>
              <a:t>and following navigational instructions on a map.</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7</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 with the problem of predicting</a:t>
            </a:r>
            <a:r>
              <a:rPr lang="en-US" baseline="0" dirty="0" smtClean="0"/>
              <a:t> colors given their names. </a:t>
            </a:r>
          </a:p>
          <a:p>
            <a:r>
              <a:rPr lang="en-US" baseline="0" dirty="0" smtClean="0"/>
              <a:t>Might reasonably ask why there’s anything to do here---why this isn’t just a database lookup. Well, for simple colors probably can just use a database, but there’s a reasonably rich compositional language that we use to describe colors,. Easy to build up something you can easily visualize, but named in a way you’ve never heard before.</a:t>
            </a:r>
          </a:p>
          <a:p>
            <a:r>
              <a:rPr lang="en-US" baseline="0" dirty="0" smtClean="0"/>
              <a:t>We can represent any color as a set of three coordinates: a hue, a saturation, and a value, respectively shown as H, S &amp; V on the left-hand plot. </a:t>
            </a:r>
          </a:p>
          <a:p>
            <a:r>
              <a:rPr lang="en-US" baseline="0" dirty="0" smtClean="0"/>
              <a:t>calling something “blue” tells you its hue, </a:t>
            </a:r>
          </a:p>
          <a:p>
            <a:endParaRPr lang="en-US" baseline="0" dirty="0" smtClean="0"/>
          </a:p>
          <a:p>
            <a:r>
              <a:rPr lang="en-US" baseline="0" dirty="0" smtClean="0"/>
              <a:t>calling it “pastel” changes the saturation,</a:t>
            </a:r>
          </a:p>
          <a:p>
            <a:endParaRPr lang="en-US" baseline="0" dirty="0" smtClean="0"/>
          </a:p>
          <a:p>
            <a:r>
              <a:rPr lang="en-US" baseline="0" dirty="0" smtClean="0"/>
              <a:t> and calling it “dark” changes the value.</a:t>
            </a:r>
          </a:p>
          <a:p>
            <a:endParaRPr lang="en-US" baseline="0" dirty="0" smtClean="0"/>
          </a:p>
          <a:p>
            <a:r>
              <a:rPr lang="en-US" baseline="0" dirty="0" smtClean="0"/>
              <a:t>Pedagogically useful, because it lets us address the feature-learning part of this modeling problem without any temporal or event structure. </a:t>
            </a:r>
          </a:p>
        </p:txBody>
      </p:sp>
      <p:sp>
        <p:nvSpPr>
          <p:cNvPr id="4" name="Slide Number Placeholder 3"/>
          <p:cNvSpPr>
            <a:spLocks noGrp="1"/>
          </p:cNvSpPr>
          <p:nvPr>
            <p:ph type="sldNum" sz="quarter" idx="10"/>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120584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120584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403225"/>
            <a:ext cx="9144000" cy="1470025"/>
          </a:xfrm>
        </p:spPr>
        <p:txBody>
          <a:bodyPr/>
          <a:lstStyle>
            <a:lvl1pPr>
              <a:defRPr>
                <a:solidFill>
                  <a:srgbClr val="333333"/>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88188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p>
          <a:p>
            <a:r>
              <a:rPr lang="en-US" dirty="0" smtClean="0"/>
              <a:t>UC Berkeley</a:t>
            </a:r>
            <a:endParaRPr lang="en-US" dirty="0"/>
          </a:p>
        </p:txBody>
      </p:sp>
      <p:grpSp>
        <p:nvGrpSpPr>
          <p:cNvPr id="7" name="Group 6"/>
          <p:cNvGrpSpPr/>
          <p:nvPr userDrawn="1"/>
        </p:nvGrpSpPr>
        <p:grpSpPr>
          <a:xfrm>
            <a:off x="3295332" y="2133600"/>
            <a:ext cx="2546668" cy="2790686"/>
            <a:chOff x="3295332" y="2133600"/>
            <a:chExt cx="2546668" cy="2790686"/>
          </a:xfrm>
        </p:grpSpPr>
        <p:pic>
          <p:nvPicPr>
            <p:cNvPr id="8" name="Picture 7" descr="group_logo.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260" y="2326459"/>
              <a:ext cx="1828800" cy="2514600"/>
            </a:xfrm>
            <a:prstGeom prst="rect">
              <a:avLst/>
            </a:prstGeom>
          </p:spPr>
        </p:pic>
        <p:sp>
          <p:nvSpPr>
            <p:cNvPr id="9" name="Rectangle 8"/>
            <p:cNvSpPr/>
            <p:nvPr/>
          </p:nvSpPr>
          <p:spPr>
            <a:xfrm>
              <a:off x="3657600" y="2225040"/>
              <a:ext cx="183896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100320" y="2560320"/>
              <a:ext cx="49784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322320" y="2133600"/>
              <a:ext cx="2519680" cy="707886"/>
            </a:xfrm>
            <a:prstGeom prst="rect">
              <a:avLst/>
            </a:prstGeom>
            <a:noFill/>
          </p:spPr>
          <p:txBody>
            <a:bodyPr wrap="square" rtlCol="0">
              <a:spAutoFit/>
            </a:bodyPr>
            <a:lstStyle/>
            <a:p>
              <a:pPr algn="ctr"/>
              <a:r>
                <a:rPr lang="en-US" sz="4000" spc="100" dirty="0">
                  <a:latin typeface="Constantia"/>
                  <a:cs typeface="Constantia"/>
                </a:rPr>
                <a:t>B</a:t>
              </a:r>
              <a:r>
                <a:rPr lang="en-US" sz="4000" spc="100" dirty="0" smtClean="0">
                  <a:latin typeface="Constantia"/>
                  <a:cs typeface="Constantia"/>
                </a:rPr>
                <a:t>erkeley</a:t>
              </a:r>
              <a:endParaRPr lang="en-US" sz="4000" spc="100" dirty="0">
                <a:latin typeface="Constantia"/>
                <a:cs typeface="Constantia"/>
              </a:endParaRPr>
            </a:p>
          </p:txBody>
        </p:sp>
        <p:sp>
          <p:nvSpPr>
            <p:cNvPr id="12" name="Rectangle 11"/>
            <p:cNvSpPr/>
            <p:nvPr/>
          </p:nvSpPr>
          <p:spPr>
            <a:xfrm>
              <a:off x="3495040" y="4348480"/>
              <a:ext cx="211328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3295332" y="4216400"/>
              <a:ext cx="2506027" cy="707886"/>
            </a:xfrm>
            <a:prstGeom prst="rect">
              <a:avLst/>
            </a:prstGeom>
            <a:noFill/>
          </p:spPr>
          <p:txBody>
            <a:bodyPr wrap="square" rtlCol="0">
              <a:spAutoFit/>
            </a:bodyPr>
            <a:lstStyle/>
            <a:p>
              <a:pPr algn="ctr"/>
              <a:r>
                <a:rPr lang="en-US" sz="4000" dirty="0" smtClean="0">
                  <a:latin typeface="Constantia"/>
                  <a:cs typeface="Constantia"/>
                </a:rPr>
                <a:t>N    L    P</a:t>
              </a:r>
              <a:endParaRPr lang="en-US" sz="4000" dirty="0">
                <a:latin typeface="Constantia"/>
                <a:cs typeface="Constantia"/>
              </a:endParaRPr>
            </a:p>
          </p:txBody>
        </p:sp>
      </p:grpSp>
    </p:spTree>
    <p:extLst>
      <p:ext uri="{BB962C8B-B14F-4D97-AF65-F5344CB8AC3E}">
        <p14:creationId xmlns:p14="http://schemas.microsoft.com/office/powerpoint/2010/main" val="2229190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21" y="105602"/>
            <a:ext cx="7158182" cy="1009698"/>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409314"/>
            <a:ext cx="8229600" cy="4108361"/>
          </a:xfrm>
        </p:spPr>
        <p:txBody>
          <a:bodyPr anchor="t"/>
          <a:lstStyle>
            <a:lvl1pPr marL="284163" indent="-280988">
              <a:buClr>
                <a:schemeClr val="accent1">
                  <a:lumMod val="75000"/>
                </a:schemeClr>
              </a:buClr>
              <a:buSzPct val="100000"/>
              <a:defRPr/>
            </a:lvl1pPr>
            <a:lvl2pPr marL="711200" indent="-254000">
              <a:buClr>
                <a:schemeClr val="tx1"/>
              </a:buClr>
              <a:buFont typeface="Arial"/>
              <a:buChar cha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EC14F6F-666A-1840-A233-A6AAB5922D35}" type="datetimeFigureOut">
              <a:rPr lang="en-US" smtClean="0"/>
              <a:t>6/26/14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87491"/>
            <a:ext cx="965200" cy="800100"/>
          </a:xfrm>
          <a:prstGeom prst="rect">
            <a:avLst/>
          </a:prstGeom>
        </p:spPr>
      </p:pic>
      <p:sp>
        <p:nvSpPr>
          <p:cNvPr id="11" name="Rectangle 10"/>
          <p:cNvSpPr/>
          <p:nvPr userDrawn="1"/>
        </p:nvSpPr>
        <p:spPr>
          <a:xfrm>
            <a:off x="457200" y="1051800"/>
            <a:ext cx="8260388"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14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16121" y="105602"/>
            <a:ext cx="7158182" cy="1009698"/>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07161"/>
            <a:ext cx="4038600" cy="4109720"/>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07161"/>
            <a:ext cx="4038600" cy="4109720"/>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14F6F-666A-1840-A233-A6AAB5922D35}" type="datetimeFigureOut">
              <a:rPr lang="en-US" smtClean="0"/>
              <a:t>6/26/14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17" name="Picture 16"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287491"/>
            <a:ext cx="965200" cy="800100"/>
          </a:xfrm>
          <a:prstGeom prst="rect">
            <a:avLst/>
          </a:prstGeom>
        </p:spPr>
      </p:pic>
      <p:sp>
        <p:nvSpPr>
          <p:cNvPr id="18" name="Rectangle 17"/>
          <p:cNvSpPr/>
          <p:nvPr userDrawn="1"/>
        </p:nvSpPr>
        <p:spPr>
          <a:xfrm>
            <a:off x="457200" y="1051800"/>
            <a:ext cx="8260388"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64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4F6F-666A-1840-A233-A6AAB5922D35}" type="datetimeFigureOut">
              <a:rPr lang="en-US" smtClean="0"/>
              <a:t>6/26/14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6121" y="146242"/>
            <a:ext cx="7158182" cy="10096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07714"/>
            <a:ext cx="8229600" cy="4108361"/>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14F6F-666A-1840-A233-A6AAB5922D35}" type="datetimeFigureOut">
              <a:rPr lang="en-US" smtClean="0"/>
              <a:t>6/26/14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D4C2F-3DDF-0E4B-A4E4-62E14C8D3C1D}" type="slidenum">
              <a:rPr lang="en-US" smtClean="0"/>
              <a:t>‹#›</a:t>
            </a:fld>
            <a:endParaRPr lang="en-US"/>
          </a:p>
        </p:txBody>
      </p:sp>
      <p:sp>
        <p:nvSpPr>
          <p:cNvPr id="7" name="TextBox 6"/>
          <p:cNvSpPr txBox="1"/>
          <p:nvPr userDrawn="1"/>
        </p:nvSpPr>
        <p:spPr>
          <a:xfrm>
            <a:off x="3243037" y="387312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5" r:id="rId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7.emf"/><Relationship Id="rId4" Type="http://schemas.openxmlformats.org/officeDocument/2006/relationships/image" Target="../media/image8.emf"/><Relationship Id="rId5" Type="http://schemas.openxmlformats.org/officeDocument/2006/relationships/image" Target="../media/image9.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7.emf"/><Relationship Id="rId5" Type="http://schemas.openxmlformats.org/officeDocument/2006/relationships/image" Target="../media/image8.emf"/><Relationship Id="rId6"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hart" Target="../charts/char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7.emf"/><Relationship Id="rId10" Type="http://schemas.openxmlformats.org/officeDocument/2006/relationships/image" Target="../media/image18.emf"/><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4" Type="http://schemas.openxmlformats.org/officeDocument/2006/relationships/image" Target="../media/image12.emf"/><Relationship Id="rId5" Type="http://schemas.openxmlformats.org/officeDocument/2006/relationships/image" Target="../media/image13.emf"/><Relationship Id="rId6" Type="http://schemas.openxmlformats.org/officeDocument/2006/relationships/image" Target="../media/image14.emf"/><Relationship Id="rId7" Type="http://schemas.openxmlformats.org/officeDocument/2006/relationships/image" Target="../media/image15.emf"/><Relationship Id="rId8" Type="http://schemas.openxmlformats.org/officeDocument/2006/relationships/image" Target="../media/image16.emf"/><Relationship Id="rId9" Type="http://schemas.openxmlformats.org/officeDocument/2006/relationships/image" Target="../media/image18.emf"/><Relationship Id="rId10" Type="http://schemas.openxmlformats.org/officeDocument/2006/relationships/image" Target="../media/image6.emf"/><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hart" Target="../charts/char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333333"/>
                </a:solidFill>
              </a:rPr>
              <a:t>Grounding Language with Points </a:t>
            </a:r>
            <a:br>
              <a:rPr lang="en-US" dirty="0" smtClean="0">
                <a:solidFill>
                  <a:srgbClr val="333333"/>
                </a:solidFill>
              </a:rPr>
            </a:br>
            <a:r>
              <a:rPr lang="en-US" dirty="0" smtClean="0">
                <a:solidFill>
                  <a:srgbClr val="333333"/>
                </a:solidFill>
              </a:rPr>
              <a:t>and Paths in Continuous Spaces</a:t>
            </a:r>
            <a:endParaRPr lang="en-US" dirty="0">
              <a:solidFill>
                <a:srgbClr val="333333"/>
              </a:solidFill>
            </a:endParaRPr>
          </a:p>
        </p:txBody>
      </p:sp>
      <p:sp>
        <p:nvSpPr>
          <p:cNvPr id="3" name="Subtitle 2"/>
          <p:cNvSpPr>
            <a:spLocks noGrp="1"/>
          </p:cNvSpPr>
          <p:nvPr>
            <p:ph type="subTitle" idx="1"/>
          </p:nvPr>
        </p:nvSpPr>
        <p:spPr/>
        <p:txBody>
          <a:bodyPr/>
          <a:lstStyle/>
          <a:p>
            <a:r>
              <a:rPr lang="en-US" dirty="0" smtClean="0">
                <a:solidFill>
                  <a:srgbClr val="333333"/>
                </a:solidFill>
              </a:rPr>
              <a:t>Jacob Andreas and Dan Klein</a:t>
            </a:r>
            <a:br>
              <a:rPr lang="en-US" dirty="0" smtClean="0">
                <a:solidFill>
                  <a:srgbClr val="333333"/>
                </a:solidFill>
              </a:rPr>
            </a:br>
            <a:r>
              <a:rPr lang="en-US" sz="2600" dirty="0" smtClean="0">
                <a:solidFill>
                  <a:srgbClr val="333333"/>
                </a:solidFill>
              </a:rPr>
              <a:t>UC Berkeley</a:t>
            </a:r>
            <a:endParaRPr lang="en-US" sz="2600" dirty="0">
              <a:solidFill>
                <a:srgbClr val="333333"/>
              </a:solidFill>
            </a:endParaRPr>
          </a:p>
        </p:txBody>
      </p:sp>
      <p:grpSp>
        <p:nvGrpSpPr>
          <p:cNvPr id="13" name="Group 12"/>
          <p:cNvGrpSpPr/>
          <p:nvPr/>
        </p:nvGrpSpPr>
        <p:grpSpPr>
          <a:xfrm>
            <a:off x="3295332" y="2133600"/>
            <a:ext cx="2546668" cy="2790686"/>
            <a:chOff x="3295332" y="2133600"/>
            <a:chExt cx="2546668" cy="2790686"/>
          </a:xfrm>
        </p:grpSpPr>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260" y="2326459"/>
              <a:ext cx="1828800" cy="2514600"/>
            </a:xfrm>
            <a:prstGeom prst="rect">
              <a:avLst/>
            </a:prstGeom>
          </p:spPr>
        </p:pic>
        <p:sp>
          <p:nvSpPr>
            <p:cNvPr id="8" name="Rectangle 7"/>
            <p:cNvSpPr/>
            <p:nvPr/>
          </p:nvSpPr>
          <p:spPr>
            <a:xfrm>
              <a:off x="3657600" y="2225040"/>
              <a:ext cx="183896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5100320" y="2560320"/>
              <a:ext cx="49784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3322320" y="2133600"/>
              <a:ext cx="2519680" cy="707886"/>
            </a:xfrm>
            <a:prstGeom prst="rect">
              <a:avLst/>
            </a:prstGeom>
            <a:noFill/>
          </p:spPr>
          <p:txBody>
            <a:bodyPr wrap="square" rtlCol="0">
              <a:spAutoFit/>
            </a:bodyPr>
            <a:lstStyle/>
            <a:p>
              <a:pPr algn="ctr"/>
              <a:r>
                <a:rPr lang="en-US" sz="4000" spc="100" dirty="0">
                  <a:latin typeface="Constantia"/>
                  <a:cs typeface="Constantia"/>
                </a:rPr>
                <a:t>B</a:t>
              </a:r>
              <a:r>
                <a:rPr lang="en-US" sz="4000" spc="100" dirty="0" smtClean="0">
                  <a:latin typeface="Constantia"/>
                  <a:cs typeface="Constantia"/>
                </a:rPr>
                <a:t>erkeley</a:t>
              </a:r>
              <a:endParaRPr lang="en-US" sz="4000" spc="100" dirty="0">
                <a:latin typeface="Constantia"/>
                <a:cs typeface="Constantia"/>
              </a:endParaRPr>
            </a:p>
          </p:txBody>
        </p:sp>
        <p:sp>
          <p:nvSpPr>
            <p:cNvPr id="12" name="Rectangle 11"/>
            <p:cNvSpPr/>
            <p:nvPr/>
          </p:nvSpPr>
          <p:spPr>
            <a:xfrm>
              <a:off x="3495040" y="4348480"/>
              <a:ext cx="2113280" cy="56896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295332" y="4216400"/>
              <a:ext cx="2506027" cy="707886"/>
            </a:xfrm>
            <a:prstGeom prst="rect">
              <a:avLst/>
            </a:prstGeom>
            <a:noFill/>
          </p:spPr>
          <p:txBody>
            <a:bodyPr wrap="square" rtlCol="0">
              <a:spAutoFit/>
            </a:bodyPr>
            <a:lstStyle/>
            <a:p>
              <a:pPr algn="ctr"/>
              <a:r>
                <a:rPr lang="en-US" sz="4000" dirty="0" smtClean="0">
                  <a:latin typeface="Constantia"/>
                  <a:cs typeface="Constantia"/>
                </a:rPr>
                <a:t>N    L    P</a:t>
              </a:r>
              <a:endParaRPr lang="en-US" sz="4000" dirty="0">
                <a:latin typeface="Constantia"/>
                <a:cs typeface="Constantia"/>
              </a:endParaRPr>
            </a:p>
          </p:txBody>
        </p:sp>
      </p:grpSp>
    </p:spTree>
    <p:extLst>
      <p:ext uri="{BB962C8B-B14F-4D97-AF65-F5344CB8AC3E}">
        <p14:creationId xmlns:p14="http://schemas.microsoft.com/office/powerpoint/2010/main" val="18906180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 name="Rectangle 2"/>
          <p:cNvSpPr/>
          <p:nvPr/>
        </p:nvSpPr>
        <p:spPr>
          <a:xfrm>
            <a:off x="3905934" y="1507429"/>
            <a:ext cx="1328958" cy="1331717"/>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9280" y="3953510"/>
            <a:ext cx="203200" cy="342900"/>
          </a:xfrm>
          <a:prstGeom prst="rect">
            <a:avLst/>
          </a:prstGeom>
        </p:spPr>
      </p:pic>
      <p:sp>
        <p:nvSpPr>
          <p:cNvPr id="7" name="TextBox 6"/>
          <p:cNvSpPr txBox="1"/>
          <p:nvPr/>
        </p:nvSpPr>
        <p:spPr>
          <a:xfrm>
            <a:off x="3982720" y="1564650"/>
            <a:ext cx="1168400" cy="1200328"/>
          </a:xfrm>
          <a:prstGeom prst="rect">
            <a:avLst/>
          </a:prstGeom>
          <a:noFill/>
        </p:spPr>
        <p:txBody>
          <a:bodyPr wrap="square" rtlCol="0">
            <a:spAutoFit/>
          </a:bodyPr>
          <a:lstStyle/>
          <a:p>
            <a:pPr>
              <a:tabLst>
                <a:tab pos="173038" algn="ctr"/>
                <a:tab pos="741363" algn="ctr"/>
              </a:tabLst>
            </a:pPr>
            <a:r>
              <a:rPr lang="en-US" sz="2400" dirty="0" smtClean="0">
                <a:solidFill>
                  <a:schemeClr val="bg1"/>
                </a:solidFill>
              </a:rPr>
              <a:t>	H	216</a:t>
            </a:r>
          </a:p>
          <a:p>
            <a:pPr>
              <a:tabLst>
                <a:tab pos="173038" algn="ctr"/>
                <a:tab pos="741363" algn="ctr"/>
              </a:tabLst>
            </a:pPr>
            <a:r>
              <a:rPr lang="en-US" sz="2400" dirty="0" smtClean="0">
                <a:solidFill>
                  <a:schemeClr val="bg1"/>
                </a:solidFill>
              </a:rPr>
              <a:t>	S	43</a:t>
            </a:r>
          </a:p>
          <a:p>
            <a:pPr>
              <a:tabLst>
                <a:tab pos="173038" algn="ctr"/>
                <a:tab pos="741363" algn="ctr"/>
              </a:tabLst>
            </a:pPr>
            <a:r>
              <a:rPr lang="en-US" sz="2400" dirty="0" smtClean="0">
                <a:solidFill>
                  <a:schemeClr val="bg1"/>
                </a:solidFill>
              </a:rPr>
              <a:t>	V	75</a:t>
            </a:r>
            <a:endParaRPr lang="en-US" sz="2400" dirty="0">
              <a:solidFill>
                <a:schemeClr val="bg1"/>
              </a:solidFill>
            </a:endParaRPr>
          </a:p>
        </p:txBody>
      </p:sp>
      <p:sp>
        <p:nvSpPr>
          <p:cNvPr id="8" name="TextBox 7"/>
          <p:cNvSpPr txBox="1"/>
          <p:nvPr/>
        </p:nvSpPr>
        <p:spPr>
          <a:xfrm>
            <a:off x="2741613" y="5140970"/>
            <a:ext cx="1281747" cy="646331"/>
          </a:xfrm>
          <a:prstGeom prst="rect">
            <a:avLst/>
          </a:prstGeom>
          <a:noFill/>
        </p:spPr>
        <p:txBody>
          <a:bodyPr wrap="square" rtlCol="0">
            <a:spAutoFit/>
          </a:bodyPr>
          <a:lstStyle/>
          <a:p>
            <a:pPr algn="ctr"/>
            <a:r>
              <a:rPr lang="en-US" sz="3600" dirty="0" smtClean="0"/>
              <a:t>dark</a:t>
            </a:r>
            <a:endParaRPr lang="en-US" sz="3600" dirty="0"/>
          </a:p>
        </p:txBody>
      </p:sp>
      <p:sp>
        <p:nvSpPr>
          <p:cNvPr id="9" name="TextBox 8"/>
          <p:cNvSpPr txBox="1"/>
          <p:nvPr/>
        </p:nvSpPr>
        <p:spPr>
          <a:xfrm>
            <a:off x="3746341" y="5140970"/>
            <a:ext cx="1668939" cy="646331"/>
          </a:xfrm>
          <a:prstGeom prst="rect">
            <a:avLst/>
          </a:prstGeom>
          <a:noFill/>
        </p:spPr>
        <p:txBody>
          <a:bodyPr wrap="square" rtlCol="0">
            <a:spAutoFit/>
          </a:bodyPr>
          <a:lstStyle/>
          <a:p>
            <a:pPr algn="ctr"/>
            <a:r>
              <a:rPr lang="en-US" sz="3600" dirty="0" smtClean="0"/>
              <a:t>pastel</a:t>
            </a:r>
            <a:endParaRPr lang="en-US" sz="3600" dirty="0"/>
          </a:p>
        </p:txBody>
      </p:sp>
      <p:sp>
        <p:nvSpPr>
          <p:cNvPr id="10" name="TextBox 9"/>
          <p:cNvSpPr txBox="1"/>
          <p:nvPr/>
        </p:nvSpPr>
        <p:spPr>
          <a:xfrm>
            <a:off x="5119053" y="5140970"/>
            <a:ext cx="1281747" cy="646331"/>
          </a:xfrm>
          <a:prstGeom prst="rect">
            <a:avLst/>
          </a:prstGeom>
          <a:noFill/>
        </p:spPr>
        <p:txBody>
          <a:bodyPr wrap="square" rtlCol="0">
            <a:spAutoFit/>
          </a:bodyPr>
          <a:lstStyle/>
          <a:p>
            <a:pPr algn="ctr"/>
            <a:r>
              <a:rPr lang="en-US" sz="3600" dirty="0" smtClean="0"/>
              <a:t>blue</a:t>
            </a:r>
            <a:endParaRPr lang="en-US" sz="3600" dirty="0"/>
          </a:p>
        </p:txBody>
      </p:sp>
      <p:pic>
        <p:nvPicPr>
          <p:cNvPr id="11" name="Picture 10"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90" y="1519879"/>
            <a:ext cx="298210" cy="503230"/>
          </a:xfrm>
          <a:prstGeom prst="rect">
            <a:avLst/>
          </a:prstGeom>
        </p:spPr>
      </p:pic>
      <p:sp>
        <p:nvSpPr>
          <p:cNvPr id="4" name="Left Bracket 3"/>
          <p:cNvSpPr/>
          <p:nvPr/>
        </p:nvSpPr>
        <p:spPr>
          <a:xfrm>
            <a:off x="2383394" y="2749267"/>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ket 12"/>
          <p:cNvSpPr/>
          <p:nvPr/>
        </p:nvSpPr>
        <p:spPr>
          <a:xfrm flipH="1">
            <a:off x="6809547" y="2745989"/>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4061385" y="1561370"/>
            <a:ext cx="412299" cy="461665"/>
          </a:xfrm>
          <a:prstGeom prst="rect">
            <a:avLst/>
          </a:prstGeom>
          <a:noFill/>
        </p:spPr>
        <p:txBody>
          <a:bodyPr wrap="square" rtlCol="0">
            <a:spAutoFit/>
          </a:bodyPr>
          <a:lstStyle/>
          <a:p>
            <a:pPr>
              <a:tabLst>
                <a:tab pos="173038" algn="ctr"/>
                <a:tab pos="741363" algn="ctr"/>
              </a:tabLst>
            </a:pPr>
            <a:r>
              <a:rPr lang="en-US" sz="2400" dirty="0" smtClean="0">
                <a:solidFill>
                  <a:schemeClr val="bg1"/>
                </a:solidFill>
              </a:rPr>
              <a:t>H</a:t>
            </a:r>
            <a:endParaRPr lang="en-US" sz="2400" dirty="0">
              <a:solidFill>
                <a:schemeClr val="bg1"/>
              </a:solidFill>
            </a:endParaRPr>
          </a:p>
        </p:txBody>
      </p:sp>
      <p:sp>
        <p:nvSpPr>
          <p:cNvPr id="15" name="TextBox 14"/>
          <p:cNvSpPr txBox="1"/>
          <p:nvPr/>
        </p:nvSpPr>
        <p:spPr>
          <a:xfrm>
            <a:off x="4082688" y="1920403"/>
            <a:ext cx="412299" cy="461665"/>
          </a:xfrm>
          <a:prstGeom prst="rect">
            <a:avLst/>
          </a:prstGeom>
          <a:noFill/>
        </p:spPr>
        <p:txBody>
          <a:bodyPr wrap="square" rtlCol="0">
            <a:spAutoFit/>
          </a:bodyPr>
          <a:lstStyle/>
          <a:p>
            <a:pPr>
              <a:tabLst>
                <a:tab pos="173038" algn="ctr"/>
                <a:tab pos="741363" algn="ctr"/>
              </a:tabLst>
            </a:pPr>
            <a:r>
              <a:rPr lang="en-US" sz="2400" dirty="0" smtClean="0">
                <a:solidFill>
                  <a:schemeClr val="bg1"/>
                </a:solidFill>
              </a:rPr>
              <a:t>S</a:t>
            </a:r>
            <a:endParaRPr lang="en-US" sz="2400" dirty="0">
              <a:solidFill>
                <a:schemeClr val="bg1"/>
              </a:solidFill>
            </a:endParaRPr>
          </a:p>
        </p:txBody>
      </p:sp>
      <p:sp>
        <p:nvSpPr>
          <p:cNvPr id="16" name="TextBox 15"/>
          <p:cNvSpPr txBox="1"/>
          <p:nvPr/>
        </p:nvSpPr>
        <p:spPr>
          <a:xfrm>
            <a:off x="4066300" y="2295515"/>
            <a:ext cx="412299" cy="461665"/>
          </a:xfrm>
          <a:prstGeom prst="rect">
            <a:avLst/>
          </a:prstGeom>
          <a:noFill/>
        </p:spPr>
        <p:txBody>
          <a:bodyPr wrap="square" rtlCol="0">
            <a:spAutoFit/>
          </a:bodyPr>
          <a:lstStyle/>
          <a:p>
            <a:pPr>
              <a:tabLst>
                <a:tab pos="173038" algn="ctr"/>
                <a:tab pos="741363" algn="ctr"/>
              </a:tabLst>
            </a:pPr>
            <a:r>
              <a:rPr lang="en-US" sz="2400" dirty="0" smtClean="0">
                <a:solidFill>
                  <a:schemeClr val="bg1"/>
                </a:solidFill>
              </a:rPr>
              <a:t>V</a:t>
            </a:r>
            <a:endParaRPr lang="en-US" sz="2400" dirty="0">
              <a:solidFill>
                <a:schemeClr val="bg1"/>
              </a:solidFill>
            </a:endParaRPr>
          </a:p>
        </p:txBody>
      </p:sp>
      <p:grpSp>
        <p:nvGrpSpPr>
          <p:cNvPr id="5" name="Group 4"/>
          <p:cNvGrpSpPr/>
          <p:nvPr/>
        </p:nvGrpSpPr>
        <p:grpSpPr>
          <a:xfrm>
            <a:off x="2910409" y="2832303"/>
            <a:ext cx="3431546" cy="651866"/>
            <a:chOff x="2910409" y="2823836"/>
            <a:chExt cx="3431546" cy="651866"/>
          </a:xfrm>
        </p:grpSpPr>
        <p:sp>
          <p:nvSpPr>
            <p:cNvPr id="18" name="TextBox 17"/>
            <p:cNvSpPr txBox="1"/>
            <p:nvPr/>
          </p:nvSpPr>
          <p:spPr>
            <a:xfrm>
              <a:off x="2910409" y="2827113"/>
              <a:ext cx="1071665" cy="646952"/>
            </a:xfrm>
            <a:prstGeom prst="rect">
              <a:avLst/>
            </a:prstGeom>
            <a:noFill/>
          </p:spPr>
          <p:txBody>
            <a:bodyPr wrap="square" rtlCol="0">
              <a:spAutoFit/>
            </a:bodyPr>
            <a:lstStyle/>
            <a:p>
              <a:pPr algn="ctr"/>
              <a:r>
                <a:rPr lang="en-US" sz="3600" dirty="0" smtClean="0"/>
                <a:t>0</a:t>
              </a:r>
              <a:endParaRPr lang="en-US" sz="3600" dirty="0"/>
            </a:p>
          </p:txBody>
        </p:sp>
        <p:sp>
          <p:nvSpPr>
            <p:cNvPr id="25" name="TextBox 24"/>
            <p:cNvSpPr txBox="1"/>
            <p:nvPr/>
          </p:nvSpPr>
          <p:spPr>
            <a:xfrm>
              <a:off x="4144351" y="2823836"/>
              <a:ext cx="1071665" cy="646952"/>
            </a:xfrm>
            <a:prstGeom prst="rect">
              <a:avLst/>
            </a:prstGeom>
            <a:noFill/>
          </p:spPr>
          <p:txBody>
            <a:bodyPr wrap="square" rtlCol="0">
              <a:spAutoFit/>
            </a:bodyPr>
            <a:lstStyle/>
            <a:p>
              <a:pPr algn="ctr"/>
              <a:r>
                <a:rPr lang="en-US" sz="3600" dirty="0" smtClean="0"/>
                <a:t>0</a:t>
              </a:r>
              <a:endParaRPr lang="en-US" sz="3600" dirty="0"/>
            </a:p>
          </p:txBody>
        </p:sp>
        <p:sp>
          <p:nvSpPr>
            <p:cNvPr id="26" name="TextBox 25"/>
            <p:cNvSpPr txBox="1"/>
            <p:nvPr/>
          </p:nvSpPr>
          <p:spPr>
            <a:xfrm>
              <a:off x="5270290" y="2828750"/>
              <a:ext cx="1071665" cy="646952"/>
            </a:xfrm>
            <a:prstGeom prst="rect">
              <a:avLst/>
            </a:prstGeom>
            <a:noFill/>
          </p:spPr>
          <p:txBody>
            <a:bodyPr wrap="square" rtlCol="0">
              <a:spAutoFit/>
            </a:bodyPr>
            <a:lstStyle/>
            <a:p>
              <a:pPr algn="ctr"/>
              <a:r>
                <a:rPr lang="en-US" sz="3600" dirty="0" smtClean="0"/>
                <a:t>-40</a:t>
              </a:r>
              <a:endParaRPr lang="en-US" sz="3600" dirty="0"/>
            </a:p>
          </p:txBody>
        </p:sp>
      </p:grpSp>
      <p:grpSp>
        <p:nvGrpSpPr>
          <p:cNvPr id="6" name="Group 5"/>
          <p:cNvGrpSpPr/>
          <p:nvPr/>
        </p:nvGrpSpPr>
        <p:grpSpPr>
          <a:xfrm>
            <a:off x="2907131" y="3790672"/>
            <a:ext cx="3559601" cy="651872"/>
            <a:chOff x="2907131" y="3790672"/>
            <a:chExt cx="3559601" cy="651872"/>
          </a:xfrm>
        </p:grpSpPr>
        <p:sp>
          <p:nvSpPr>
            <p:cNvPr id="19" name="TextBox 18"/>
            <p:cNvSpPr txBox="1"/>
            <p:nvPr/>
          </p:nvSpPr>
          <p:spPr>
            <a:xfrm>
              <a:off x="2907131" y="3790672"/>
              <a:ext cx="1071665" cy="646952"/>
            </a:xfrm>
            <a:prstGeom prst="rect">
              <a:avLst/>
            </a:prstGeom>
            <a:noFill/>
          </p:spPr>
          <p:txBody>
            <a:bodyPr wrap="square" rtlCol="0">
              <a:spAutoFit/>
            </a:bodyPr>
            <a:lstStyle/>
            <a:p>
              <a:pPr algn="ctr"/>
              <a:r>
                <a:rPr lang="en-US" sz="3600" dirty="0" smtClean="0"/>
                <a:t>0</a:t>
              </a:r>
              <a:endParaRPr lang="en-US" sz="3600" dirty="0"/>
            </a:p>
          </p:txBody>
        </p:sp>
        <p:sp>
          <p:nvSpPr>
            <p:cNvPr id="24" name="TextBox 23"/>
            <p:cNvSpPr txBox="1"/>
            <p:nvPr/>
          </p:nvSpPr>
          <p:spPr>
            <a:xfrm>
              <a:off x="3967440" y="3795592"/>
              <a:ext cx="1071665" cy="646952"/>
            </a:xfrm>
            <a:prstGeom prst="rect">
              <a:avLst/>
            </a:prstGeom>
            <a:noFill/>
          </p:spPr>
          <p:txBody>
            <a:bodyPr wrap="square" rtlCol="0">
              <a:spAutoFit/>
            </a:bodyPr>
            <a:lstStyle/>
            <a:p>
              <a:pPr algn="ctr"/>
              <a:r>
                <a:rPr lang="en-US" sz="3600" dirty="0" smtClean="0"/>
                <a:t>-37</a:t>
              </a:r>
              <a:endParaRPr lang="en-US" sz="3600" dirty="0"/>
            </a:p>
          </p:txBody>
        </p:sp>
        <p:sp>
          <p:nvSpPr>
            <p:cNvPr id="27" name="TextBox 26"/>
            <p:cNvSpPr txBox="1"/>
            <p:nvPr/>
          </p:nvSpPr>
          <p:spPr>
            <a:xfrm>
              <a:off x="5395067" y="3792312"/>
              <a:ext cx="1071665" cy="646952"/>
            </a:xfrm>
            <a:prstGeom prst="rect">
              <a:avLst/>
            </a:prstGeom>
            <a:noFill/>
          </p:spPr>
          <p:txBody>
            <a:bodyPr wrap="square" rtlCol="0">
              <a:spAutoFit/>
            </a:bodyPr>
            <a:lstStyle/>
            <a:p>
              <a:pPr algn="ctr"/>
              <a:r>
                <a:rPr lang="en-US" sz="3600" dirty="0" smtClean="0"/>
                <a:t>25</a:t>
              </a:r>
              <a:endParaRPr lang="en-US" sz="3600" dirty="0"/>
            </a:p>
          </p:txBody>
        </p:sp>
      </p:grpSp>
      <p:grpSp>
        <p:nvGrpSpPr>
          <p:cNvPr id="12" name="Group 11"/>
          <p:cNvGrpSpPr/>
          <p:nvPr/>
        </p:nvGrpSpPr>
        <p:grpSpPr>
          <a:xfrm>
            <a:off x="2650936" y="4666028"/>
            <a:ext cx="3807329" cy="655424"/>
            <a:chOff x="2642469" y="4724736"/>
            <a:chExt cx="3807329" cy="655424"/>
          </a:xfrm>
        </p:grpSpPr>
        <p:sp>
          <p:nvSpPr>
            <p:cNvPr id="22" name="TextBox 21"/>
            <p:cNvSpPr txBox="1"/>
            <p:nvPr/>
          </p:nvSpPr>
          <p:spPr>
            <a:xfrm>
              <a:off x="2642469" y="4724736"/>
              <a:ext cx="1071665" cy="646952"/>
            </a:xfrm>
            <a:prstGeom prst="rect">
              <a:avLst/>
            </a:prstGeom>
            <a:noFill/>
          </p:spPr>
          <p:txBody>
            <a:bodyPr wrap="square" rtlCol="0">
              <a:spAutoFit/>
            </a:bodyPr>
            <a:lstStyle/>
            <a:p>
              <a:pPr algn="ctr"/>
              <a:r>
                <a:rPr lang="en-US" sz="3600" dirty="0" smtClean="0"/>
                <a:t>216</a:t>
              </a:r>
              <a:endParaRPr lang="en-US" sz="3600" dirty="0"/>
            </a:p>
          </p:txBody>
        </p:sp>
        <p:sp>
          <p:nvSpPr>
            <p:cNvPr id="23" name="TextBox 22"/>
            <p:cNvSpPr txBox="1"/>
            <p:nvPr/>
          </p:nvSpPr>
          <p:spPr>
            <a:xfrm>
              <a:off x="4016058" y="4733208"/>
              <a:ext cx="1071665" cy="646952"/>
            </a:xfrm>
            <a:prstGeom prst="rect">
              <a:avLst/>
            </a:prstGeom>
            <a:noFill/>
          </p:spPr>
          <p:txBody>
            <a:bodyPr wrap="square" rtlCol="0">
              <a:spAutoFit/>
            </a:bodyPr>
            <a:lstStyle/>
            <a:p>
              <a:pPr algn="ctr"/>
              <a:r>
                <a:rPr lang="en-US" sz="3600" dirty="0" smtClean="0"/>
                <a:t>80</a:t>
              </a:r>
              <a:endParaRPr lang="en-US" sz="3600" dirty="0"/>
            </a:p>
          </p:txBody>
        </p:sp>
        <p:sp>
          <p:nvSpPr>
            <p:cNvPr id="28" name="TextBox 27"/>
            <p:cNvSpPr txBox="1"/>
            <p:nvPr/>
          </p:nvSpPr>
          <p:spPr>
            <a:xfrm>
              <a:off x="5378133" y="4731292"/>
              <a:ext cx="1071665" cy="646952"/>
            </a:xfrm>
            <a:prstGeom prst="rect">
              <a:avLst/>
            </a:prstGeom>
            <a:noFill/>
          </p:spPr>
          <p:txBody>
            <a:bodyPr wrap="square" rtlCol="0">
              <a:spAutoFit/>
            </a:bodyPr>
            <a:lstStyle/>
            <a:p>
              <a:pPr algn="ctr"/>
              <a:r>
                <a:rPr lang="en-US" sz="3600" dirty="0" smtClean="0"/>
                <a:t>90</a:t>
              </a:r>
              <a:endParaRPr lang="en-US" sz="3600" dirty="0"/>
            </a:p>
          </p:txBody>
        </p:sp>
      </p:grpSp>
    </p:spTree>
    <p:extLst>
      <p:ext uri="{BB962C8B-B14F-4D97-AF65-F5344CB8AC3E}">
        <p14:creationId xmlns:p14="http://schemas.microsoft.com/office/powerpoint/2010/main" val="5436918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5.27778E-6 7.40741E-7 L -0.64671 -0.34514 " pathEditMode="relative" ptsTypes="AA">
                                      <p:cBhvr>
                                        <p:cTn id="6" dur="2000" fill="hold"/>
                                        <p:tgtEl>
                                          <p:spTgt spid="20"/>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2000" fill="hold"/>
                                        <p:tgtEl>
                                          <p:spTgt spid="20"/>
                                        </p:tgtEl>
                                      </p:cBhvr>
                                      <p:by x="150000" y="150000"/>
                                    </p:animScale>
                                  </p:childTnLst>
                                </p:cTn>
                              </p:par>
                            </p:childTnLst>
                          </p:cTn>
                        </p:par>
                        <p:par>
                          <p:cTn id="9" fill="hold">
                            <p:stCondLst>
                              <p:cond delay="2000"/>
                            </p:stCondLst>
                            <p:childTnLst>
                              <p:par>
                                <p:cTn id="10" presetID="10" presetClass="entr" presetSubtype="0"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xit" presetSubtype="0" fill="hold" nodeType="withEffect">
                                  <p:stCondLst>
                                    <p:cond delay="0"/>
                                  </p:stCondLst>
                                  <p:childTnLst>
                                    <p:animEffect transition="out" filter="fade">
                                      <p:cBhvr>
                                        <p:cTn id="14" dur="500"/>
                                        <p:tgtEl>
                                          <p:spTgt spid="20"/>
                                        </p:tgtEl>
                                      </p:cBhvr>
                                    </p:animEffect>
                                    <p:set>
                                      <p:cBhvr>
                                        <p:cTn id="15" dur="1" fill="hold">
                                          <p:stCondLst>
                                            <p:cond delay="499"/>
                                          </p:stCondLst>
                                        </p:cTn>
                                        <p:tgtEl>
                                          <p:spTgt spid="20"/>
                                        </p:tgtEl>
                                        <p:attrNameLst>
                                          <p:attrName>style.visibility</p:attrName>
                                        </p:attrNameLst>
                                      </p:cBhvr>
                                      <p:to>
                                        <p:strVal val="hidden"/>
                                      </p:to>
                                    </p:set>
                                  </p:childTnLst>
                                </p:cTn>
                              </p:par>
                            </p:childTnLst>
                          </p:cTn>
                        </p:par>
                        <p:par>
                          <p:cTn id="16" fill="hold">
                            <p:stCondLst>
                              <p:cond delay="2500"/>
                            </p:stCondLst>
                            <p:childTnLst>
                              <p:par>
                                <p:cTn id="17" presetID="10" presetClass="entr" presetSubtype="0"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0" presetClass="path" presetSubtype="0" accel="50000" decel="50000" fill="hold" grpId="0" nodeType="withEffect">
                                  <p:stCondLst>
                                    <p:cond delay="0"/>
                                  </p:stCondLst>
                                  <p:childTnLst>
                                    <p:animMotion origin="layout" path="M -1.66667E-6 7.40741E-7 L -0.20243 -0.33935 " pathEditMode="relative" rAng="0" ptsTypes="AA">
                                      <p:cBhvr>
                                        <p:cTn id="24" dur="2000" fill="hold"/>
                                        <p:tgtEl>
                                          <p:spTgt spid="8"/>
                                        </p:tgtEl>
                                        <p:attrNameLst>
                                          <p:attrName>ppt_x</p:attrName>
                                          <p:attrName>ppt_y</p:attrName>
                                        </p:attrNameLst>
                                      </p:cBhvr>
                                      <p:rCtr x="-10122" y="-16968"/>
                                    </p:animMotion>
                                  </p:childTnLst>
                                </p:cTn>
                              </p:par>
                              <p:par>
                                <p:cTn id="25" presetID="0" presetClass="path" presetSubtype="0" accel="50000" decel="50000" fill="hold" grpId="0" nodeType="withEffect">
                                  <p:stCondLst>
                                    <p:cond delay="0"/>
                                  </p:stCondLst>
                                  <p:childTnLst>
                                    <p:animMotion origin="layout" path="M 1.94444E-6 7.40741E-7 L -0.34375 -0.19583 " pathEditMode="relative" rAng="0" ptsTypes="AA">
                                      <p:cBhvr>
                                        <p:cTn id="26" dur="2000" fill="hold"/>
                                        <p:tgtEl>
                                          <p:spTgt spid="9"/>
                                        </p:tgtEl>
                                        <p:attrNameLst>
                                          <p:attrName>ppt_x</p:attrName>
                                          <p:attrName>ppt_y</p:attrName>
                                        </p:attrNameLst>
                                      </p:cBhvr>
                                      <p:rCtr x="-17188" y="-9792"/>
                                    </p:animMotion>
                                  </p:childTnLst>
                                </p:cTn>
                              </p:par>
                              <p:par>
                                <p:cTn id="27" presetID="0" presetClass="path" presetSubtype="0" accel="50000" decel="50000" fill="hold" grpId="0" nodeType="withEffect">
                                  <p:stCondLst>
                                    <p:cond delay="0"/>
                                  </p:stCondLst>
                                  <p:childTnLst>
                                    <p:animMotion origin="layout" path="M -1.11111E-6 7.40741E-7 L -0.45955 -0.06458 " pathEditMode="relative" rAng="0" ptsTypes="AA">
                                      <p:cBhvr>
                                        <p:cTn id="28" dur="2000" fill="hold"/>
                                        <p:tgtEl>
                                          <p:spTgt spid="10"/>
                                        </p:tgtEl>
                                        <p:attrNameLst>
                                          <p:attrName>ppt_x</p:attrName>
                                          <p:attrName>ppt_y</p:attrName>
                                        </p:attrNameLst>
                                      </p:cBhvr>
                                      <p:rCtr x="-22986" y="-3241"/>
                                    </p:animMotion>
                                  </p:childTnLst>
                                </p:cTn>
                              </p:par>
                            </p:childTnLst>
                          </p:cTn>
                        </p:par>
                        <p:par>
                          <p:cTn id="29" fill="hold">
                            <p:stCondLst>
                              <p:cond delay="4500"/>
                            </p:stCondLst>
                            <p:childTnLst>
                              <p:par>
                                <p:cTn id="30" presetID="3" presetClass="emph" presetSubtype="2" fill="hold" grpId="0" nodeType="afterEffect">
                                  <p:stCondLst>
                                    <p:cond delay="0"/>
                                  </p:stCondLst>
                                  <p:childTnLst>
                                    <p:animClr clrSpc="rgb" dir="cw">
                                      <p:cBhvr override="childStyle">
                                        <p:cTn id="31" dur="2000" fill="hold"/>
                                        <p:tgtEl>
                                          <p:spTgt spid="14"/>
                                        </p:tgtEl>
                                        <p:attrNameLst>
                                          <p:attrName>style.color</p:attrName>
                                        </p:attrNameLst>
                                      </p:cBhvr>
                                      <p:to>
                                        <a:schemeClr val="tx1"/>
                                      </p:to>
                                    </p:animClr>
                                  </p:childTnLst>
                                </p:cTn>
                              </p:par>
                              <p:par>
                                <p:cTn id="32" presetID="3" presetClass="emph" presetSubtype="2" fill="hold" grpId="0" nodeType="withEffect">
                                  <p:stCondLst>
                                    <p:cond delay="0"/>
                                  </p:stCondLst>
                                  <p:childTnLst>
                                    <p:animClr clrSpc="rgb" dir="cw">
                                      <p:cBhvr override="childStyle">
                                        <p:cTn id="33" dur="2000" fill="hold"/>
                                        <p:tgtEl>
                                          <p:spTgt spid="15"/>
                                        </p:tgtEl>
                                        <p:attrNameLst>
                                          <p:attrName>style.color</p:attrName>
                                        </p:attrNameLst>
                                      </p:cBhvr>
                                      <p:to>
                                        <a:schemeClr val="tx1"/>
                                      </p:to>
                                    </p:animClr>
                                  </p:childTnLst>
                                </p:cTn>
                              </p:par>
                              <p:par>
                                <p:cTn id="34" presetID="3" presetClass="emph" presetSubtype="2" fill="hold" grpId="0" nodeType="withEffect">
                                  <p:stCondLst>
                                    <p:cond delay="0"/>
                                  </p:stCondLst>
                                  <p:childTnLst>
                                    <p:animClr clrSpc="rgb" dir="cw">
                                      <p:cBhvr override="childStyle">
                                        <p:cTn id="35" dur="2000" fill="hold"/>
                                        <p:tgtEl>
                                          <p:spTgt spid="16"/>
                                        </p:tgtEl>
                                        <p:attrNameLst>
                                          <p:attrName>style.color</p:attrName>
                                        </p:attrNameLst>
                                      </p:cBhvr>
                                      <p:to>
                                        <a:schemeClr val="tx1"/>
                                      </p:to>
                                    </p:animClr>
                                  </p:childTnLst>
                                </p:cTn>
                              </p:par>
                              <p:par>
                                <p:cTn id="36" presetID="10" presetClass="exit" presetSubtype="0" fill="hold" grpId="0" nodeType="withEffect">
                                  <p:stCondLst>
                                    <p:cond delay="0"/>
                                  </p:stCondLst>
                                  <p:childTnLst>
                                    <p:animEffect transition="out" filter="fade">
                                      <p:cBhvr>
                                        <p:cTn id="37" dur="500"/>
                                        <p:tgtEl>
                                          <p:spTgt spid="7"/>
                                        </p:tgtEl>
                                      </p:cBhvr>
                                    </p:animEffect>
                                    <p:set>
                                      <p:cBhvr>
                                        <p:cTn id="38" dur="1" fill="hold">
                                          <p:stCondLst>
                                            <p:cond delay="499"/>
                                          </p:stCondLst>
                                        </p:cTn>
                                        <p:tgtEl>
                                          <p:spTgt spid="7"/>
                                        </p:tgtEl>
                                        <p:attrNameLst>
                                          <p:attrName>style.visibility</p:attrName>
                                        </p:attrNameLst>
                                      </p:cBhvr>
                                      <p:to>
                                        <p:strVal val="hidden"/>
                                      </p:to>
                                    </p:set>
                                  </p:childTnLst>
                                </p:cTn>
                              </p:par>
                              <p:par>
                                <p:cTn id="39" presetID="10" presetClass="exit" presetSubtype="0" fill="hold" grpId="0" nodeType="withEffect">
                                  <p:stCondLst>
                                    <p:cond delay="0"/>
                                  </p:stCondLst>
                                  <p:childTnLst>
                                    <p:animEffect transition="out" filter="fade">
                                      <p:cBhvr>
                                        <p:cTn id="40" dur="500"/>
                                        <p:tgtEl>
                                          <p:spTgt spid="3"/>
                                        </p:tgtEl>
                                      </p:cBhvr>
                                    </p:animEffect>
                                    <p:set>
                                      <p:cBhvr>
                                        <p:cTn id="41" dur="1" fill="hold">
                                          <p:stCondLst>
                                            <p:cond delay="499"/>
                                          </p:stCondLst>
                                        </p:cTn>
                                        <p:tgtEl>
                                          <p:spTgt spid="3"/>
                                        </p:tgtEl>
                                        <p:attrNameLst>
                                          <p:attrName>style.visibility</p:attrName>
                                        </p:attrNameLst>
                                      </p:cBhvr>
                                      <p:to>
                                        <p:strVal val="hidden"/>
                                      </p:to>
                                    </p:set>
                                  </p:childTnLst>
                                </p:cTn>
                              </p:par>
                              <p:par>
                                <p:cTn id="42" presetID="0" presetClass="path" presetSubtype="0" accel="50000" decel="50000" fill="hold" grpId="1" nodeType="withEffect">
                                  <p:stCondLst>
                                    <p:cond delay="0"/>
                                  </p:stCondLst>
                                  <p:childTnLst>
                                    <p:animMotion origin="layout" path="M 3.33333E-6 -2.59259E-6 L -0.08802 0.08588 " pathEditMode="relative" rAng="0" ptsTypes="AA">
                                      <p:cBhvr>
                                        <p:cTn id="43" dur="2000" fill="hold"/>
                                        <p:tgtEl>
                                          <p:spTgt spid="14"/>
                                        </p:tgtEl>
                                        <p:attrNameLst>
                                          <p:attrName>ppt_x</p:attrName>
                                          <p:attrName>ppt_y</p:attrName>
                                        </p:attrNameLst>
                                      </p:cBhvr>
                                      <p:rCtr x="-4410" y="4282"/>
                                    </p:animMotion>
                                  </p:childTnLst>
                                </p:cTn>
                              </p:par>
                              <p:par>
                                <p:cTn id="44" presetID="0" presetClass="path" presetSubtype="0" accel="50000" decel="50000" fill="hold" grpId="1" nodeType="withEffect">
                                  <p:stCondLst>
                                    <p:cond delay="0"/>
                                  </p:stCondLst>
                                  <p:childTnLst>
                                    <p:animMotion origin="layout" path="M -3.61111E-6 2.59259E-6 L 0.04514 0.03217 " pathEditMode="relative" rAng="0" ptsTypes="AA">
                                      <p:cBhvr>
                                        <p:cTn id="45" dur="2000" fill="hold"/>
                                        <p:tgtEl>
                                          <p:spTgt spid="15"/>
                                        </p:tgtEl>
                                        <p:attrNameLst>
                                          <p:attrName>ppt_x</p:attrName>
                                          <p:attrName>ppt_y</p:attrName>
                                        </p:attrNameLst>
                                      </p:cBhvr>
                                      <p:rCtr x="2257" y="1597"/>
                                    </p:animMotion>
                                  </p:childTnLst>
                                </p:cTn>
                              </p:par>
                              <p:par>
                                <p:cTn id="46" presetID="0" presetClass="path" presetSubtype="0" accel="50000" decel="50000" fill="hold" grpId="1" nodeType="withEffect">
                                  <p:stCondLst>
                                    <p:cond delay="0"/>
                                  </p:stCondLst>
                                  <p:childTnLst>
                                    <p:animMotion origin="layout" path="M 2.5E-6 2.96296E-6 L 0.19739 -0.02014 " pathEditMode="relative" rAng="0" ptsTypes="AA">
                                      <p:cBhvr>
                                        <p:cTn id="47" dur="2000" fill="hold"/>
                                        <p:tgtEl>
                                          <p:spTgt spid="16"/>
                                        </p:tgtEl>
                                        <p:attrNameLst>
                                          <p:attrName>ppt_x</p:attrName>
                                          <p:attrName>ppt_y</p:attrName>
                                        </p:attrNameLst>
                                      </p:cBhvr>
                                      <p:rCtr x="9861" y="-1019"/>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5"/>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9" grpId="0"/>
      <p:bldP spid="10" grpId="0"/>
      <p:bldP spid="4" grpId="0" animBg="1"/>
      <p:bldP spid="13" grpId="0" animBg="1"/>
      <p:bldP spid="14" grpId="0"/>
      <p:bldP spid="14" grpId="1"/>
      <p:bldP spid="15" grpId="0"/>
      <p:bldP spid="15" grpId="1"/>
      <p:bldP spid="16" grpId="0"/>
      <p:bldP spid="1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9" name="TextBox 38"/>
          <p:cNvSpPr txBox="1"/>
          <p:nvPr/>
        </p:nvSpPr>
        <p:spPr>
          <a:xfrm>
            <a:off x="950914" y="1522800"/>
            <a:ext cx="2012419" cy="646331"/>
          </a:xfrm>
          <a:prstGeom prst="rect">
            <a:avLst/>
          </a:prstGeom>
          <a:solidFill>
            <a:schemeClr val="bg1"/>
          </a:solidFill>
        </p:spPr>
        <p:txBody>
          <a:bodyPr wrap="square" rtlCol="0">
            <a:spAutoFit/>
          </a:bodyPr>
          <a:lstStyle/>
          <a:p>
            <a:pPr algn="ctr"/>
            <a:r>
              <a:rPr lang="en-US" sz="3600" dirty="0" smtClean="0"/>
              <a:t>dark</a:t>
            </a:r>
            <a:endParaRPr lang="en-US" sz="3600" dirty="0"/>
          </a:p>
        </p:txBody>
      </p:sp>
      <p:sp>
        <p:nvSpPr>
          <p:cNvPr id="40" name="TextBox 39"/>
          <p:cNvSpPr txBox="1"/>
          <p:nvPr/>
        </p:nvSpPr>
        <p:spPr>
          <a:xfrm>
            <a:off x="2696107" y="1522800"/>
            <a:ext cx="2012419" cy="646331"/>
          </a:xfrm>
          <a:prstGeom prst="rect">
            <a:avLst/>
          </a:prstGeom>
          <a:solidFill>
            <a:schemeClr val="bg1"/>
          </a:solidFill>
        </p:spPr>
        <p:txBody>
          <a:bodyPr wrap="square" rtlCol="0">
            <a:spAutoFit/>
          </a:bodyPr>
          <a:lstStyle/>
          <a:p>
            <a:pPr algn="ctr"/>
            <a:r>
              <a:rPr lang="en-US" sz="3600" dirty="0" smtClean="0"/>
              <a:t>pastel</a:t>
            </a:r>
            <a:endParaRPr lang="en-US" sz="3600" dirty="0"/>
          </a:p>
        </p:txBody>
      </p:sp>
      <p:sp>
        <p:nvSpPr>
          <p:cNvPr id="41" name="TextBox 40"/>
          <p:cNvSpPr txBox="1"/>
          <p:nvPr/>
        </p:nvSpPr>
        <p:spPr>
          <a:xfrm>
            <a:off x="4441299" y="1522800"/>
            <a:ext cx="2012419" cy="646331"/>
          </a:xfrm>
          <a:prstGeom prst="rect">
            <a:avLst/>
          </a:prstGeom>
          <a:solidFill>
            <a:schemeClr val="bg1"/>
          </a:solidFill>
        </p:spPr>
        <p:txBody>
          <a:bodyPr wrap="square" rtlCol="0">
            <a:spAutoFit/>
          </a:bodyPr>
          <a:lstStyle/>
          <a:p>
            <a:pPr algn="ctr"/>
            <a:r>
              <a:rPr lang="en-US" sz="3600" dirty="0" smtClean="0"/>
              <a:t>blue</a:t>
            </a:r>
          </a:p>
        </p:txBody>
      </p:sp>
      <p:sp>
        <p:nvSpPr>
          <p:cNvPr id="42" name="Left Bracket 41"/>
          <p:cNvSpPr/>
          <p:nvPr/>
        </p:nvSpPr>
        <p:spPr>
          <a:xfrm>
            <a:off x="1441477" y="2728100"/>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Left Bracket 42"/>
          <p:cNvSpPr/>
          <p:nvPr/>
        </p:nvSpPr>
        <p:spPr>
          <a:xfrm flipH="1">
            <a:off x="2422525" y="2735405"/>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Left Bracket 43"/>
          <p:cNvSpPr/>
          <p:nvPr/>
        </p:nvSpPr>
        <p:spPr>
          <a:xfrm>
            <a:off x="3170794" y="2732333"/>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5" name="Left Bracket 44"/>
          <p:cNvSpPr/>
          <p:nvPr/>
        </p:nvSpPr>
        <p:spPr>
          <a:xfrm flipH="1">
            <a:off x="4151842" y="2739638"/>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6" name="Left Bracket 45"/>
          <p:cNvSpPr/>
          <p:nvPr/>
        </p:nvSpPr>
        <p:spPr>
          <a:xfrm>
            <a:off x="4917044" y="2732333"/>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7" name="Left Bracket 46"/>
          <p:cNvSpPr/>
          <p:nvPr/>
        </p:nvSpPr>
        <p:spPr>
          <a:xfrm flipH="1">
            <a:off x="5898092" y="2739638"/>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9" name="TextBox 48"/>
          <p:cNvSpPr txBox="1"/>
          <p:nvPr/>
        </p:nvSpPr>
        <p:spPr>
          <a:xfrm>
            <a:off x="1471075" y="2764829"/>
            <a:ext cx="994842" cy="646331"/>
          </a:xfrm>
          <a:prstGeom prst="rect">
            <a:avLst/>
          </a:prstGeom>
          <a:noFill/>
        </p:spPr>
        <p:txBody>
          <a:bodyPr wrap="square" rtlCol="0">
            <a:spAutoFit/>
          </a:bodyPr>
          <a:lstStyle/>
          <a:p>
            <a:pPr algn="ctr"/>
            <a:r>
              <a:rPr lang="en-US" sz="3600" dirty="0" smtClean="0"/>
              <a:t>0</a:t>
            </a:r>
            <a:endParaRPr lang="en-US" sz="3600" dirty="0"/>
          </a:p>
        </p:txBody>
      </p:sp>
      <p:sp>
        <p:nvSpPr>
          <p:cNvPr id="52" name="TextBox 51"/>
          <p:cNvSpPr txBox="1"/>
          <p:nvPr/>
        </p:nvSpPr>
        <p:spPr>
          <a:xfrm>
            <a:off x="1475308" y="3764726"/>
            <a:ext cx="994842" cy="646331"/>
          </a:xfrm>
          <a:prstGeom prst="rect">
            <a:avLst/>
          </a:prstGeom>
          <a:noFill/>
        </p:spPr>
        <p:txBody>
          <a:bodyPr wrap="square" rtlCol="0">
            <a:spAutoFit/>
          </a:bodyPr>
          <a:lstStyle/>
          <a:p>
            <a:pPr algn="ctr"/>
            <a:r>
              <a:rPr lang="en-US" sz="3600" dirty="0" smtClean="0"/>
              <a:t>0</a:t>
            </a:r>
            <a:endParaRPr lang="en-US" sz="3600" dirty="0"/>
          </a:p>
        </p:txBody>
      </p:sp>
      <p:sp>
        <p:nvSpPr>
          <p:cNvPr id="53" name="TextBox 52"/>
          <p:cNvSpPr txBox="1"/>
          <p:nvPr/>
        </p:nvSpPr>
        <p:spPr>
          <a:xfrm>
            <a:off x="1475308" y="4764624"/>
            <a:ext cx="994842" cy="646331"/>
          </a:xfrm>
          <a:prstGeom prst="rect">
            <a:avLst/>
          </a:prstGeom>
          <a:noFill/>
        </p:spPr>
        <p:txBody>
          <a:bodyPr wrap="square" rtlCol="0">
            <a:spAutoFit/>
          </a:bodyPr>
          <a:lstStyle/>
          <a:p>
            <a:pPr algn="ctr"/>
            <a:r>
              <a:rPr lang="en-US" sz="3600" dirty="0" smtClean="0"/>
              <a:t>-40</a:t>
            </a:r>
            <a:endParaRPr lang="en-US" sz="3600" dirty="0"/>
          </a:p>
        </p:txBody>
      </p:sp>
      <p:sp>
        <p:nvSpPr>
          <p:cNvPr id="54" name="TextBox 53"/>
          <p:cNvSpPr txBox="1"/>
          <p:nvPr/>
        </p:nvSpPr>
        <p:spPr>
          <a:xfrm>
            <a:off x="3210975" y="2769063"/>
            <a:ext cx="994842" cy="646331"/>
          </a:xfrm>
          <a:prstGeom prst="rect">
            <a:avLst/>
          </a:prstGeom>
          <a:noFill/>
        </p:spPr>
        <p:txBody>
          <a:bodyPr wrap="square" rtlCol="0">
            <a:spAutoFit/>
          </a:bodyPr>
          <a:lstStyle/>
          <a:p>
            <a:pPr algn="ctr"/>
            <a:r>
              <a:rPr lang="en-US" sz="3600" dirty="0" smtClean="0"/>
              <a:t>0</a:t>
            </a:r>
            <a:endParaRPr lang="en-US" sz="3600" dirty="0"/>
          </a:p>
        </p:txBody>
      </p:sp>
      <p:sp>
        <p:nvSpPr>
          <p:cNvPr id="55" name="TextBox 54"/>
          <p:cNvSpPr txBox="1"/>
          <p:nvPr/>
        </p:nvSpPr>
        <p:spPr>
          <a:xfrm>
            <a:off x="3215208" y="3768960"/>
            <a:ext cx="994842" cy="646331"/>
          </a:xfrm>
          <a:prstGeom prst="rect">
            <a:avLst/>
          </a:prstGeom>
          <a:noFill/>
        </p:spPr>
        <p:txBody>
          <a:bodyPr wrap="square" rtlCol="0">
            <a:spAutoFit/>
          </a:bodyPr>
          <a:lstStyle/>
          <a:p>
            <a:pPr algn="ctr"/>
            <a:r>
              <a:rPr lang="en-US" sz="3600" dirty="0" smtClean="0"/>
              <a:t>-37</a:t>
            </a:r>
            <a:endParaRPr lang="en-US" sz="3600" dirty="0"/>
          </a:p>
        </p:txBody>
      </p:sp>
      <p:sp>
        <p:nvSpPr>
          <p:cNvPr id="56" name="TextBox 55"/>
          <p:cNvSpPr txBox="1"/>
          <p:nvPr/>
        </p:nvSpPr>
        <p:spPr>
          <a:xfrm>
            <a:off x="3215208" y="4768858"/>
            <a:ext cx="994842" cy="646331"/>
          </a:xfrm>
          <a:prstGeom prst="rect">
            <a:avLst/>
          </a:prstGeom>
          <a:noFill/>
        </p:spPr>
        <p:txBody>
          <a:bodyPr wrap="square" rtlCol="0">
            <a:spAutoFit/>
          </a:bodyPr>
          <a:lstStyle/>
          <a:p>
            <a:pPr algn="ctr"/>
            <a:r>
              <a:rPr lang="en-US" sz="3600" dirty="0" smtClean="0"/>
              <a:t>-25</a:t>
            </a:r>
            <a:endParaRPr lang="en-US" sz="3600" dirty="0"/>
          </a:p>
        </p:txBody>
      </p:sp>
      <p:sp>
        <p:nvSpPr>
          <p:cNvPr id="57" name="TextBox 56"/>
          <p:cNvSpPr txBox="1"/>
          <p:nvPr/>
        </p:nvSpPr>
        <p:spPr>
          <a:xfrm>
            <a:off x="4957225" y="2790229"/>
            <a:ext cx="994842" cy="646331"/>
          </a:xfrm>
          <a:prstGeom prst="rect">
            <a:avLst/>
          </a:prstGeom>
          <a:noFill/>
        </p:spPr>
        <p:txBody>
          <a:bodyPr wrap="square" rtlCol="0">
            <a:spAutoFit/>
          </a:bodyPr>
          <a:lstStyle/>
          <a:p>
            <a:pPr algn="ctr"/>
            <a:r>
              <a:rPr lang="en-US" sz="3600" dirty="0" smtClean="0"/>
              <a:t>216</a:t>
            </a:r>
            <a:endParaRPr lang="en-US" sz="3600" dirty="0"/>
          </a:p>
        </p:txBody>
      </p:sp>
      <p:sp>
        <p:nvSpPr>
          <p:cNvPr id="58" name="TextBox 57"/>
          <p:cNvSpPr txBox="1"/>
          <p:nvPr/>
        </p:nvSpPr>
        <p:spPr>
          <a:xfrm>
            <a:off x="4961458" y="3790126"/>
            <a:ext cx="994842" cy="646331"/>
          </a:xfrm>
          <a:prstGeom prst="rect">
            <a:avLst/>
          </a:prstGeom>
          <a:noFill/>
        </p:spPr>
        <p:txBody>
          <a:bodyPr wrap="square" rtlCol="0">
            <a:spAutoFit/>
          </a:bodyPr>
          <a:lstStyle/>
          <a:p>
            <a:pPr algn="ctr"/>
            <a:r>
              <a:rPr lang="en-US" sz="3600" dirty="0" smtClean="0"/>
              <a:t>80</a:t>
            </a:r>
            <a:endParaRPr lang="en-US" sz="3600" dirty="0"/>
          </a:p>
        </p:txBody>
      </p:sp>
      <p:sp>
        <p:nvSpPr>
          <p:cNvPr id="59" name="TextBox 58"/>
          <p:cNvSpPr txBox="1"/>
          <p:nvPr/>
        </p:nvSpPr>
        <p:spPr>
          <a:xfrm>
            <a:off x="4961458" y="4790024"/>
            <a:ext cx="994842" cy="646331"/>
          </a:xfrm>
          <a:prstGeom prst="rect">
            <a:avLst/>
          </a:prstGeom>
          <a:noFill/>
        </p:spPr>
        <p:txBody>
          <a:bodyPr wrap="square" rtlCol="0">
            <a:spAutoFit/>
          </a:bodyPr>
          <a:lstStyle/>
          <a:p>
            <a:pPr algn="ctr"/>
            <a:r>
              <a:rPr lang="en-US" sz="3600" dirty="0" smtClean="0"/>
              <a:t>90</a:t>
            </a:r>
            <a:endParaRPr lang="en-US" sz="3600" dirty="0"/>
          </a:p>
        </p:txBody>
      </p:sp>
      <p:sp>
        <p:nvSpPr>
          <p:cNvPr id="60" name="TextBox 59"/>
          <p:cNvSpPr txBox="1"/>
          <p:nvPr/>
        </p:nvSpPr>
        <p:spPr>
          <a:xfrm>
            <a:off x="436562" y="2768308"/>
            <a:ext cx="727603" cy="646331"/>
          </a:xfrm>
          <a:prstGeom prst="rect">
            <a:avLst/>
          </a:prstGeom>
          <a:solidFill>
            <a:schemeClr val="bg1"/>
          </a:solidFill>
        </p:spPr>
        <p:txBody>
          <a:bodyPr wrap="square" rtlCol="0">
            <a:spAutoFit/>
          </a:bodyPr>
          <a:lstStyle/>
          <a:p>
            <a:pPr algn="ctr"/>
            <a:r>
              <a:rPr lang="en-US" sz="3600" dirty="0" smtClean="0"/>
              <a:t>H</a:t>
            </a:r>
            <a:endParaRPr lang="en-US" sz="3600" dirty="0"/>
          </a:p>
        </p:txBody>
      </p:sp>
      <p:sp>
        <p:nvSpPr>
          <p:cNvPr id="61" name="TextBox 60"/>
          <p:cNvSpPr txBox="1"/>
          <p:nvPr/>
        </p:nvSpPr>
        <p:spPr>
          <a:xfrm>
            <a:off x="431724" y="3767375"/>
            <a:ext cx="727603" cy="646331"/>
          </a:xfrm>
          <a:prstGeom prst="rect">
            <a:avLst/>
          </a:prstGeom>
          <a:solidFill>
            <a:schemeClr val="bg1"/>
          </a:solidFill>
        </p:spPr>
        <p:txBody>
          <a:bodyPr wrap="square" rtlCol="0">
            <a:spAutoFit/>
          </a:bodyPr>
          <a:lstStyle/>
          <a:p>
            <a:pPr algn="ctr"/>
            <a:r>
              <a:rPr lang="en-US" sz="3600" dirty="0"/>
              <a:t>S</a:t>
            </a:r>
          </a:p>
        </p:txBody>
      </p:sp>
      <p:sp>
        <p:nvSpPr>
          <p:cNvPr id="62" name="TextBox 61"/>
          <p:cNvSpPr txBox="1"/>
          <p:nvPr/>
        </p:nvSpPr>
        <p:spPr>
          <a:xfrm>
            <a:off x="431724" y="4759184"/>
            <a:ext cx="727603" cy="646331"/>
          </a:xfrm>
          <a:prstGeom prst="rect">
            <a:avLst/>
          </a:prstGeom>
          <a:solidFill>
            <a:schemeClr val="bg1"/>
          </a:solidFill>
        </p:spPr>
        <p:txBody>
          <a:bodyPr wrap="square" rtlCol="0">
            <a:spAutoFit/>
          </a:bodyPr>
          <a:lstStyle/>
          <a:p>
            <a:pPr algn="ctr"/>
            <a:r>
              <a:rPr lang="en-US" sz="3600" dirty="0" smtClean="0"/>
              <a:t>V</a:t>
            </a:r>
            <a:endParaRPr lang="en-US" sz="3600" dirty="0"/>
          </a:p>
        </p:txBody>
      </p:sp>
      <p:sp>
        <p:nvSpPr>
          <p:cNvPr id="63" name="Left Bracket 62"/>
          <p:cNvSpPr/>
          <p:nvPr/>
        </p:nvSpPr>
        <p:spPr>
          <a:xfrm>
            <a:off x="6956300" y="2727495"/>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4" name="Left Bracket 63"/>
          <p:cNvSpPr/>
          <p:nvPr/>
        </p:nvSpPr>
        <p:spPr>
          <a:xfrm flipH="1">
            <a:off x="7937348" y="2734800"/>
            <a:ext cx="80406" cy="2855666"/>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5" name="TextBox 64"/>
          <p:cNvSpPr txBox="1"/>
          <p:nvPr/>
        </p:nvSpPr>
        <p:spPr>
          <a:xfrm>
            <a:off x="6996481" y="2785391"/>
            <a:ext cx="994842" cy="646331"/>
          </a:xfrm>
          <a:prstGeom prst="rect">
            <a:avLst/>
          </a:prstGeom>
          <a:noFill/>
        </p:spPr>
        <p:txBody>
          <a:bodyPr wrap="square" rtlCol="0">
            <a:spAutoFit/>
          </a:bodyPr>
          <a:lstStyle/>
          <a:p>
            <a:pPr algn="ctr"/>
            <a:r>
              <a:rPr lang="en-US" sz="3600" dirty="0" smtClean="0"/>
              <a:t>216</a:t>
            </a:r>
            <a:endParaRPr lang="en-US" sz="3600" dirty="0"/>
          </a:p>
        </p:txBody>
      </p:sp>
      <p:sp>
        <p:nvSpPr>
          <p:cNvPr id="66" name="TextBox 65"/>
          <p:cNvSpPr txBox="1"/>
          <p:nvPr/>
        </p:nvSpPr>
        <p:spPr>
          <a:xfrm>
            <a:off x="7000714" y="3785288"/>
            <a:ext cx="994842" cy="646331"/>
          </a:xfrm>
          <a:prstGeom prst="rect">
            <a:avLst/>
          </a:prstGeom>
          <a:noFill/>
        </p:spPr>
        <p:txBody>
          <a:bodyPr wrap="square" rtlCol="0">
            <a:spAutoFit/>
          </a:bodyPr>
          <a:lstStyle/>
          <a:p>
            <a:pPr algn="ctr"/>
            <a:r>
              <a:rPr lang="en-US" sz="3600" dirty="0" smtClean="0"/>
              <a:t>43</a:t>
            </a:r>
            <a:endParaRPr lang="en-US" sz="3600" dirty="0"/>
          </a:p>
        </p:txBody>
      </p:sp>
      <p:sp>
        <p:nvSpPr>
          <p:cNvPr id="67" name="TextBox 66"/>
          <p:cNvSpPr txBox="1"/>
          <p:nvPr/>
        </p:nvSpPr>
        <p:spPr>
          <a:xfrm>
            <a:off x="7000714" y="4785186"/>
            <a:ext cx="994842" cy="646331"/>
          </a:xfrm>
          <a:prstGeom prst="rect">
            <a:avLst/>
          </a:prstGeom>
          <a:noFill/>
        </p:spPr>
        <p:txBody>
          <a:bodyPr wrap="square" rtlCol="0">
            <a:spAutoFit/>
          </a:bodyPr>
          <a:lstStyle/>
          <a:p>
            <a:pPr algn="ctr"/>
            <a:r>
              <a:rPr lang="en-US" sz="3600" dirty="0" smtClean="0"/>
              <a:t>75</a:t>
            </a:r>
            <a:endParaRPr lang="en-US" sz="3600" dirty="0"/>
          </a:p>
        </p:txBody>
      </p:sp>
      <p:sp>
        <p:nvSpPr>
          <p:cNvPr id="68" name="Rectangle 67"/>
          <p:cNvSpPr/>
          <p:nvPr/>
        </p:nvSpPr>
        <p:spPr>
          <a:xfrm>
            <a:off x="7062791" y="1398571"/>
            <a:ext cx="886968" cy="886968"/>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2624667" y="3737429"/>
            <a:ext cx="440145" cy="707886"/>
          </a:xfrm>
          <a:prstGeom prst="rect">
            <a:avLst/>
          </a:prstGeom>
          <a:noFill/>
        </p:spPr>
        <p:txBody>
          <a:bodyPr wrap="none" rtlCol="0">
            <a:spAutoFit/>
          </a:bodyPr>
          <a:lstStyle/>
          <a:p>
            <a:r>
              <a:rPr lang="en-US" sz="4000" dirty="0" smtClean="0"/>
              <a:t>+</a:t>
            </a:r>
            <a:endParaRPr lang="en-US" sz="4000" dirty="0"/>
          </a:p>
        </p:txBody>
      </p:sp>
      <p:sp>
        <p:nvSpPr>
          <p:cNvPr id="69" name="TextBox 68"/>
          <p:cNvSpPr txBox="1"/>
          <p:nvPr/>
        </p:nvSpPr>
        <p:spPr>
          <a:xfrm>
            <a:off x="4349448" y="3732591"/>
            <a:ext cx="440145" cy="707886"/>
          </a:xfrm>
          <a:prstGeom prst="rect">
            <a:avLst/>
          </a:prstGeom>
          <a:noFill/>
        </p:spPr>
        <p:txBody>
          <a:bodyPr wrap="none" rtlCol="0">
            <a:spAutoFit/>
          </a:bodyPr>
          <a:lstStyle/>
          <a:p>
            <a:r>
              <a:rPr lang="en-US" sz="4000" dirty="0" smtClean="0"/>
              <a:t>+</a:t>
            </a:r>
            <a:endParaRPr lang="en-US" sz="4000" dirty="0"/>
          </a:p>
        </p:txBody>
      </p:sp>
      <p:sp>
        <p:nvSpPr>
          <p:cNvPr id="70" name="TextBox 69"/>
          <p:cNvSpPr txBox="1"/>
          <p:nvPr/>
        </p:nvSpPr>
        <p:spPr>
          <a:xfrm>
            <a:off x="6236305" y="3732591"/>
            <a:ext cx="440145" cy="707886"/>
          </a:xfrm>
          <a:prstGeom prst="rect">
            <a:avLst/>
          </a:prstGeom>
          <a:noFill/>
        </p:spPr>
        <p:txBody>
          <a:bodyPr wrap="none" rtlCol="0">
            <a:spAutoFit/>
          </a:bodyPr>
          <a:lstStyle/>
          <a:p>
            <a:r>
              <a:rPr lang="en-US" sz="4000" dirty="0" smtClean="0"/>
              <a:t>=</a:t>
            </a:r>
            <a:endParaRPr lang="en-US" sz="4000" dirty="0"/>
          </a:p>
        </p:txBody>
      </p:sp>
    </p:spTree>
    <p:extLst>
      <p:ext uri="{BB962C8B-B14F-4D97-AF65-F5344CB8AC3E}">
        <p14:creationId xmlns:p14="http://schemas.microsoft.com/office/powerpoint/2010/main" val="36518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4" grpId="0" animBg="1"/>
      <p:bldP spid="45" grpId="0" animBg="1"/>
      <p:bldP spid="46" grpId="0" animBg="1"/>
      <p:bldP spid="47" grpId="0" animBg="1"/>
      <p:bldP spid="49" grpId="0"/>
      <p:bldP spid="52" grpId="0"/>
      <p:bldP spid="53" grpId="0"/>
      <p:bldP spid="54" grpId="0"/>
      <p:bldP spid="55" grpId="0"/>
      <p:bldP spid="56" grpId="0"/>
      <p:bldP spid="57" grpId="0"/>
      <p:bldP spid="58" grpId="0"/>
      <p:bldP spid="59" grpId="0"/>
      <p:bldP spid="60" grpId="0" animBg="1"/>
      <p:bldP spid="61" grpId="0" animBg="1"/>
      <p:bldP spid="62" grpId="0" animBg="1"/>
      <p:bldP spid="63" grpId="0" animBg="1"/>
      <p:bldP spid="64" grpId="0" animBg="1"/>
      <p:bldP spid="65" grpId="0"/>
      <p:bldP spid="66" grpId="0"/>
      <p:bldP spid="67" grpId="0"/>
      <p:bldP spid="68" grpId="0" animBg="1"/>
      <p:bldP spid="17" grpId="0"/>
      <p:bldP spid="69" grpId="0"/>
      <p:bldP spid="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sp>
        <p:nvSpPr>
          <p:cNvPr id="39" name="TextBox 38"/>
          <p:cNvSpPr txBox="1"/>
          <p:nvPr/>
        </p:nvSpPr>
        <p:spPr>
          <a:xfrm>
            <a:off x="950914" y="1522800"/>
            <a:ext cx="2012419" cy="646331"/>
          </a:xfrm>
          <a:prstGeom prst="rect">
            <a:avLst/>
          </a:prstGeom>
          <a:noFill/>
        </p:spPr>
        <p:txBody>
          <a:bodyPr wrap="square" rtlCol="0">
            <a:spAutoFit/>
          </a:bodyPr>
          <a:lstStyle/>
          <a:p>
            <a:pPr algn="ctr"/>
            <a:r>
              <a:rPr lang="en-US" sz="3600" dirty="0" smtClean="0"/>
              <a:t>dark</a:t>
            </a:r>
            <a:endParaRPr lang="en-US" sz="3600" dirty="0"/>
          </a:p>
        </p:txBody>
      </p:sp>
      <p:sp>
        <p:nvSpPr>
          <p:cNvPr id="40" name="TextBox 39"/>
          <p:cNvSpPr txBox="1"/>
          <p:nvPr/>
        </p:nvSpPr>
        <p:spPr>
          <a:xfrm>
            <a:off x="2696107" y="1522800"/>
            <a:ext cx="2012419" cy="646331"/>
          </a:xfrm>
          <a:prstGeom prst="rect">
            <a:avLst/>
          </a:prstGeom>
          <a:noFill/>
        </p:spPr>
        <p:txBody>
          <a:bodyPr wrap="square" rtlCol="0">
            <a:spAutoFit/>
          </a:bodyPr>
          <a:lstStyle/>
          <a:p>
            <a:pPr algn="ctr"/>
            <a:r>
              <a:rPr lang="en-US" sz="3600" dirty="0" smtClean="0"/>
              <a:t>pastel</a:t>
            </a:r>
            <a:endParaRPr lang="en-US" sz="3600" dirty="0"/>
          </a:p>
        </p:txBody>
      </p:sp>
      <p:sp>
        <p:nvSpPr>
          <p:cNvPr id="41" name="TextBox 40"/>
          <p:cNvSpPr txBox="1"/>
          <p:nvPr/>
        </p:nvSpPr>
        <p:spPr>
          <a:xfrm>
            <a:off x="4441299" y="1522800"/>
            <a:ext cx="2012419" cy="646331"/>
          </a:xfrm>
          <a:prstGeom prst="rect">
            <a:avLst/>
          </a:prstGeom>
          <a:noFill/>
        </p:spPr>
        <p:txBody>
          <a:bodyPr wrap="square" rtlCol="0">
            <a:spAutoFit/>
          </a:bodyPr>
          <a:lstStyle/>
          <a:p>
            <a:pPr algn="ctr"/>
            <a:r>
              <a:rPr lang="en-US" sz="3600" dirty="0" smtClean="0"/>
              <a:t>blue</a:t>
            </a:r>
          </a:p>
        </p:txBody>
      </p:sp>
      <p:sp>
        <p:nvSpPr>
          <p:cNvPr id="37" name="Rectangle 36"/>
          <p:cNvSpPr/>
          <p:nvPr/>
        </p:nvSpPr>
        <p:spPr>
          <a:xfrm>
            <a:off x="7062791" y="1398571"/>
            <a:ext cx="886968" cy="886968"/>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848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2.5E-6 -1.48148E-6 L 0.15608 0.52732 " pathEditMode="relative" rAng="0" ptsTypes="AA">
                                      <p:cBhvr>
                                        <p:cTn id="6" dur="2000" fill="hold"/>
                                        <p:tgtEl>
                                          <p:spTgt spid="39"/>
                                        </p:tgtEl>
                                        <p:attrNameLst>
                                          <p:attrName>ppt_x</p:attrName>
                                          <p:attrName>ppt_y</p:attrName>
                                        </p:attrNameLst>
                                      </p:cBhvr>
                                      <p:rCtr x="7795" y="26366"/>
                                    </p:animMotion>
                                  </p:childTnLst>
                                </p:cTn>
                              </p:par>
                              <p:par>
                                <p:cTn id="7" presetID="0" presetClass="path" presetSubtype="0" accel="50000" decel="50000" fill="hold" grpId="1" nodeType="withEffect">
                                  <p:stCondLst>
                                    <p:cond delay="0"/>
                                  </p:stCondLst>
                                  <p:childTnLst>
                                    <p:animMotion origin="layout" path="M -1.11111E-6 -1.48148E-6 L 0.09583 0.52639 " pathEditMode="relative" rAng="0" ptsTypes="AA">
                                      <p:cBhvr>
                                        <p:cTn id="8" dur="2000" fill="hold"/>
                                        <p:tgtEl>
                                          <p:spTgt spid="40"/>
                                        </p:tgtEl>
                                        <p:attrNameLst>
                                          <p:attrName>ppt_x</p:attrName>
                                          <p:attrName>ppt_y</p:attrName>
                                        </p:attrNameLst>
                                      </p:cBhvr>
                                      <p:rCtr x="4792" y="26319"/>
                                    </p:animMotion>
                                  </p:childTnLst>
                                </p:cTn>
                              </p:par>
                              <p:par>
                                <p:cTn id="9" presetID="42" presetClass="path" presetSubtype="0" accel="50000" decel="50000" fill="hold" grpId="0" nodeType="withEffect">
                                  <p:stCondLst>
                                    <p:cond delay="0"/>
                                  </p:stCondLst>
                                  <p:childTnLst>
                                    <p:animMotion origin="layout" path="M 2.77778E-7 -1.48148E-6 L 0.03472 0.52662 " pathEditMode="relative" rAng="0" ptsTypes="AA">
                                      <p:cBhvr>
                                        <p:cTn id="10" dur="2000" fill="hold"/>
                                        <p:tgtEl>
                                          <p:spTgt spid="41"/>
                                        </p:tgtEl>
                                        <p:attrNameLst>
                                          <p:attrName>ppt_x</p:attrName>
                                          <p:attrName>ppt_y</p:attrName>
                                        </p:attrNameLst>
                                      </p:cBhvr>
                                      <p:rCtr x="1736" y="26319"/>
                                    </p:animMotion>
                                  </p:childTnLst>
                                </p:cTn>
                              </p:par>
                              <p:par>
                                <p:cTn id="11" presetID="42" presetClass="path" presetSubtype="0" accel="50000" decel="50000" fill="hold" grpId="0" nodeType="withEffect">
                                  <p:stCondLst>
                                    <p:cond delay="0"/>
                                  </p:stCondLst>
                                  <p:childTnLst>
                                    <p:animMotion origin="layout" path="M -3.33333E-6 1.48148E-6 L -0.32135 0.04861 " pathEditMode="relative" rAng="0" ptsTypes="AA">
                                      <p:cBhvr>
                                        <p:cTn id="12" dur="2000" fill="hold"/>
                                        <p:tgtEl>
                                          <p:spTgt spid="37"/>
                                        </p:tgtEl>
                                        <p:attrNameLst>
                                          <p:attrName>ppt_x</p:attrName>
                                          <p:attrName>ppt_y</p:attrName>
                                        </p:attrNameLst>
                                      </p:cBhvr>
                                      <p:rCtr x="-16076" y="2431"/>
                                    </p:animMotion>
                                  </p:childTnLst>
                                </p:cTn>
                              </p:par>
                              <p:par>
                                <p:cTn id="13" presetID="6" presetClass="emph" presetSubtype="0" fill="hold" grpId="1" nodeType="withEffect">
                                  <p:stCondLst>
                                    <p:cond delay="0"/>
                                  </p:stCondLst>
                                  <p:childTnLst>
                                    <p:animScale>
                                      <p:cBhvr>
                                        <p:cTn id="14" dur="2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0" grpId="1"/>
      <p:bldP spid="41" grpId="0"/>
      <p:bldP spid="37" grpId="0" animBg="1"/>
      <p:bldP spid="3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 y="5099061"/>
            <a:ext cx="9143999" cy="692497"/>
          </a:xfrm>
          <a:prstGeom prst="rect">
            <a:avLst/>
          </a:prstGeom>
          <a:noFill/>
        </p:spPr>
        <p:txBody>
          <a:bodyPr wrap="square" rtlCol="0">
            <a:spAutoFit/>
          </a:bodyPr>
          <a:lstStyle/>
          <a:p>
            <a:pPr algn="ctr"/>
            <a:r>
              <a:rPr lang="en-US" sz="3600" dirty="0" smtClean="0"/>
              <a:t>dark </a:t>
            </a:r>
            <a:r>
              <a:rPr lang="en-US" sz="3800" dirty="0" smtClean="0"/>
              <a:t> </a:t>
            </a:r>
            <a:r>
              <a:rPr lang="en-US" sz="3600" dirty="0" smtClean="0"/>
              <a:t>pastel </a:t>
            </a:r>
            <a:r>
              <a:rPr lang="en-US" sz="3900" dirty="0" smtClean="0"/>
              <a:t> </a:t>
            </a:r>
            <a:r>
              <a:rPr lang="en-US" sz="3600" dirty="0" smtClean="0"/>
              <a:t>blue</a:t>
            </a:r>
            <a:endParaRPr lang="en-US" sz="3600" dirty="0"/>
          </a:p>
        </p:txBody>
      </p:sp>
      <p:sp>
        <p:nvSpPr>
          <p:cNvPr id="5" name="TextBox 4"/>
          <p:cNvSpPr txBox="1"/>
          <p:nvPr/>
        </p:nvSpPr>
        <p:spPr>
          <a:xfrm>
            <a:off x="-1587" y="5132776"/>
            <a:ext cx="9143999" cy="646331"/>
          </a:xfrm>
          <a:prstGeom prst="rect">
            <a:avLst/>
          </a:prstGeom>
          <a:solidFill>
            <a:schemeClr val="bg1"/>
          </a:solidFill>
        </p:spPr>
        <p:txBody>
          <a:bodyPr wrap="square" rtlCol="0">
            <a:spAutoFit/>
          </a:bodyPr>
          <a:lstStyle/>
          <a:p>
            <a:pPr algn="ctr"/>
            <a:r>
              <a:rPr lang="en-US" sz="3600" dirty="0" smtClean="0"/>
              <a:t>{dark, pastel, blue}</a:t>
            </a:r>
            <a:endParaRPr lang="en-US" sz="3600" dirty="0"/>
          </a:p>
        </p:txBody>
      </p:sp>
      <p:sp>
        <p:nvSpPr>
          <p:cNvPr id="2" name="Title 1"/>
          <p:cNvSpPr>
            <a:spLocks noGrp="1"/>
          </p:cNvSpPr>
          <p:nvPr>
            <p:ph type="title"/>
          </p:nvPr>
        </p:nvSpPr>
        <p:spPr/>
        <p:txBody>
          <a:bodyPr/>
          <a:lstStyle/>
          <a:p>
            <a:r>
              <a:rPr lang="en-US" dirty="0" smtClean="0"/>
              <a:t>Regression model</a:t>
            </a:r>
            <a:endParaRPr lang="en-US" dirty="0"/>
          </a:p>
        </p:txBody>
      </p:sp>
      <p:sp>
        <p:nvSpPr>
          <p:cNvPr id="3" name="Rectangle 2"/>
          <p:cNvSpPr/>
          <p:nvPr/>
        </p:nvSpPr>
        <p:spPr>
          <a:xfrm>
            <a:off x="3905934" y="1507429"/>
            <a:ext cx="1328958" cy="1331717"/>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643486" y="5104765"/>
            <a:ext cx="731520" cy="731520"/>
            <a:chOff x="4204653" y="4408488"/>
            <a:chExt cx="731520" cy="731520"/>
          </a:xfrm>
        </p:grpSpPr>
        <p:sp>
          <p:nvSpPr>
            <p:cNvPr id="7" name="Oval 6"/>
            <p:cNvSpPr/>
            <p:nvPr/>
          </p:nvSpPr>
          <p:spPr>
            <a:xfrm>
              <a:off x="4204653" y="4408488"/>
              <a:ext cx="731520" cy="731520"/>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6" name="Picture 1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7060" y="4626610"/>
              <a:ext cx="330200" cy="317500"/>
            </a:xfrm>
            <a:prstGeom prst="rect">
              <a:avLst/>
            </a:prstGeom>
          </p:spPr>
        </p:pic>
      </p:grpSp>
      <p:grpSp>
        <p:nvGrpSpPr>
          <p:cNvPr id="9" name="Group 8"/>
          <p:cNvGrpSpPr/>
          <p:nvPr/>
        </p:nvGrpSpPr>
        <p:grpSpPr>
          <a:xfrm>
            <a:off x="1664653" y="1805411"/>
            <a:ext cx="731520" cy="731520"/>
            <a:chOff x="4204653" y="3128328"/>
            <a:chExt cx="731520" cy="731520"/>
          </a:xfrm>
        </p:grpSpPr>
        <p:sp>
          <p:nvSpPr>
            <p:cNvPr id="6" name="Oval 5"/>
            <p:cNvSpPr/>
            <p:nvPr/>
          </p:nvSpPr>
          <p:spPr>
            <a:xfrm>
              <a:off x="4204653" y="3128328"/>
              <a:ext cx="731520" cy="731520"/>
            </a:xfrm>
            <a:prstGeom prst="ellipse">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17" name="Picture 1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8963" y="3343910"/>
              <a:ext cx="342900" cy="342900"/>
            </a:xfrm>
            <a:prstGeom prst="rect">
              <a:avLst/>
            </a:prstGeom>
          </p:spPr>
        </p:pic>
      </p:grpSp>
      <p:grpSp>
        <p:nvGrpSpPr>
          <p:cNvPr id="23" name="Group 22"/>
          <p:cNvGrpSpPr/>
          <p:nvPr/>
        </p:nvGrpSpPr>
        <p:grpSpPr>
          <a:xfrm>
            <a:off x="1889866" y="2536931"/>
            <a:ext cx="274320" cy="2567834"/>
            <a:chOff x="1889866" y="2536931"/>
            <a:chExt cx="274320" cy="2567834"/>
          </a:xfrm>
        </p:grpSpPr>
        <p:sp>
          <p:nvSpPr>
            <p:cNvPr id="8" name="Rectangle 7"/>
            <p:cNvSpPr/>
            <p:nvPr/>
          </p:nvSpPr>
          <p:spPr>
            <a:xfrm>
              <a:off x="1889866" y="3729567"/>
              <a:ext cx="274320" cy="27432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 name="Straight Connector 9"/>
            <p:cNvCxnSpPr>
              <a:stCxn id="6" idx="4"/>
              <a:endCxn id="8" idx="0"/>
            </p:cNvCxnSpPr>
            <p:nvPr/>
          </p:nvCxnSpPr>
          <p:spPr>
            <a:xfrm flipH="1">
              <a:off x="2027026" y="2536931"/>
              <a:ext cx="3387" cy="1192636"/>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8" idx="2"/>
              <a:endCxn id="7" idx="0"/>
            </p:cNvCxnSpPr>
            <p:nvPr/>
          </p:nvCxnSpPr>
          <p:spPr>
            <a:xfrm flipH="1">
              <a:off x="2009246" y="4003887"/>
              <a:ext cx="17780" cy="1100878"/>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grpSp>
      <p:pic>
        <p:nvPicPr>
          <p:cNvPr id="19" name="Picture 18"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34784" y="3593677"/>
            <a:ext cx="2870200" cy="533400"/>
          </a:xfrm>
          <a:prstGeom prst="rect">
            <a:avLst/>
          </a:prstGeom>
        </p:spPr>
      </p:pic>
      <p:sp>
        <p:nvSpPr>
          <p:cNvPr id="21" name="TextBox 20"/>
          <p:cNvSpPr txBox="1"/>
          <p:nvPr/>
        </p:nvSpPr>
        <p:spPr>
          <a:xfrm>
            <a:off x="3982720" y="1564650"/>
            <a:ext cx="1168400" cy="1200328"/>
          </a:xfrm>
          <a:prstGeom prst="rect">
            <a:avLst/>
          </a:prstGeom>
          <a:noFill/>
        </p:spPr>
        <p:txBody>
          <a:bodyPr wrap="square" rtlCol="0">
            <a:spAutoFit/>
          </a:bodyPr>
          <a:lstStyle/>
          <a:p>
            <a:pPr>
              <a:tabLst>
                <a:tab pos="173038" algn="ctr"/>
                <a:tab pos="741363" algn="ctr"/>
              </a:tabLst>
            </a:pPr>
            <a:r>
              <a:rPr lang="en-US" sz="2400" dirty="0" smtClean="0">
                <a:solidFill>
                  <a:schemeClr val="bg1"/>
                </a:solidFill>
              </a:rPr>
              <a:t>	H	216</a:t>
            </a:r>
          </a:p>
          <a:p>
            <a:pPr>
              <a:tabLst>
                <a:tab pos="173038" algn="ctr"/>
                <a:tab pos="741363" algn="ctr"/>
              </a:tabLst>
            </a:pPr>
            <a:r>
              <a:rPr lang="en-US" sz="2400" dirty="0" smtClean="0">
                <a:solidFill>
                  <a:schemeClr val="bg1"/>
                </a:solidFill>
              </a:rPr>
              <a:t>	S	43</a:t>
            </a:r>
          </a:p>
          <a:p>
            <a:pPr>
              <a:tabLst>
                <a:tab pos="173038" algn="ctr"/>
                <a:tab pos="741363" algn="ctr"/>
              </a:tabLst>
            </a:pPr>
            <a:r>
              <a:rPr lang="en-US" sz="2400" dirty="0" smtClean="0">
                <a:solidFill>
                  <a:schemeClr val="bg1"/>
                </a:solidFill>
              </a:rPr>
              <a:t>	V	75</a:t>
            </a:r>
            <a:endParaRPr lang="en-US" sz="2400" dirty="0">
              <a:solidFill>
                <a:schemeClr val="bg1"/>
              </a:solidFill>
            </a:endParaRPr>
          </a:p>
        </p:txBody>
      </p:sp>
    </p:spTree>
    <p:extLst>
      <p:ext uri="{BB962C8B-B14F-4D97-AF65-F5344CB8AC3E}">
        <p14:creationId xmlns:p14="http://schemas.microsoft.com/office/powerpoint/2010/main" val="86862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 setup</a:t>
            </a:r>
            <a:endParaRPr lang="en-US" dirty="0"/>
          </a:p>
        </p:txBody>
      </p:sp>
      <p:pic>
        <p:nvPicPr>
          <p:cNvPr id="13" name="Picture 12" descr="Screen Shot 2014-06-22 at 11.34.47 PM.png"/>
          <p:cNvPicPr>
            <a:picLocks noChangeAspect="1"/>
          </p:cNvPicPr>
          <p:nvPr/>
        </p:nvPicPr>
        <p:blipFill rotWithShape="1">
          <a:blip r:embed="rId3">
            <a:extLst>
              <a:ext uri="{28A0092B-C50C-407E-A947-70E740481C1C}">
                <a14:useLocalDpi xmlns:a14="http://schemas.microsoft.com/office/drawing/2010/main" val="0"/>
              </a:ext>
            </a:extLst>
          </a:blip>
          <a:srcRect l="-2382" t="10951" r="926" b="4834"/>
          <a:stretch/>
        </p:blipFill>
        <p:spPr>
          <a:xfrm>
            <a:off x="628950" y="2733525"/>
            <a:ext cx="3893482" cy="2019903"/>
          </a:xfrm>
          <a:prstGeom prst="rect">
            <a:avLst/>
          </a:prstGeom>
        </p:spPr>
      </p:pic>
      <p:grpSp>
        <p:nvGrpSpPr>
          <p:cNvPr id="18" name="Group 17"/>
          <p:cNvGrpSpPr/>
          <p:nvPr/>
        </p:nvGrpSpPr>
        <p:grpSpPr>
          <a:xfrm>
            <a:off x="6151188" y="2979672"/>
            <a:ext cx="291752" cy="1562422"/>
            <a:chOff x="4715676" y="1757030"/>
            <a:chExt cx="752687" cy="4030874"/>
          </a:xfrm>
        </p:grpSpPr>
        <p:grpSp>
          <p:nvGrpSpPr>
            <p:cNvPr id="20" name="Group 19"/>
            <p:cNvGrpSpPr/>
            <p:nvPr/>
          </p:nvGrpSpPr>
          <p:grpSpPr>
            <a:xfrm>
              <a:off x="4715676" y="5056384"/>
              <a:ext cx="731520" cy="731520"/>
              <a:chOff x="4204653" y="4408488"/>
              <a:chExt cx="731520" cy="731520"/>
            </a:xfrm>
          </p:grpSpPr>
          <p:sp>
            <p:nvSpPr>
              <p:cNvPr id="22" name="Oval 21"/>
              <p:cNvSpPr/>
              <p:nvPr/>
            </p:nvSpPr>
            <p:spPr>
              <a:xfrm>
                <a:off x="4204653" y="4408488"/>
                <a:ext cx="731520" cy="731520"/>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4" name="Picture 2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7060" y="4626610"/>
                <a:ext cx="330200" cy="317500"/>
              </a:xfrm>
              <a:prstGeom prst="rect">
                <a:avLst/>
              </a:prstGeom>
            </p:spPr>
          </p:pic>
        </p:grpSp>
        <p:grpSp>
          <p:nvGrpSpPr>
            <p:cNvPr id="25" name="Group 24"/>
            <p:cNvGrpSpPr/>
            <p:nvPr/>
          </p:nvGrpSpPr>
          <p:grpSpPr>
            <a:xfrm>
              <a:off x="4736843" y="1757030"/>
              <a:ext cx="731520" cy="731520"/>
              <a:chOff x="4204653" y="3128328"/>
              <a:chExt cx="731520" cy="731520"/>
            </a:xfrm>
          </p:grpSpPr>
          <p:sp>
            <p:nvSpPr>
              <p:cNvPr id="26" name="Oval 25"/>
              <p:cNvSpPr/>
              <p:nvPr/>
            </p:nvSpPr>
            <p:spPr>
              <a:xfrm>
                <a:off x="4204653" y="3128328"/>
                <a:ext cx="731520" cy="731520"/>
              </a:xfrm>
              <a:prstGeom prst="ellipse">
                <a:avLst/>
              </a:prstGeom>
              <a:solidFill>
                <a:schemeClr val="bg1"/>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7" name="Picture 26"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98963" y="3343910"/>
                <a:ext cx="342900" cy="342900"/>
              </a:xfrm>
              <a:prstGeom prst="rect">
                <a:avLst/>
              </a:prstGeom>
            </p:spPr>
          </p:pic>
        </p:grpSp>
        <p:grpSp>
          <p:nvGrpSpPr>
            <p:cNvPr id="28" name="Group 27"/>
            <p:cNvGrpSpPr/>
            <p:nvPr/>
          </p:nvGrpSpPr>
          <p:grpSpPr>
            <a:xfrm>
              <a:off x="4831152" y="2488550"/>
              <a:ext cx="536128" cy="2567834"/>
              <a:chOff x="1758962" y="2536931"/>
              <a:chExt cx="536128" cy="2567834"/>
            </a:xfrm>
          </p:grpSpPr>
          <p:sp>
            <p:nvSpPr>
              <p:cNvPr id="29" name="Rectangle 28"/>
              <p:cNvSpPr/>
              <p:nvPr/>
            </p:nvSpPr>
            <p:spPr>
              <a:xfrm>
                <a:off x="1758962" y="3598663"/>
                <a:ext cx="536128" cy="53612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30" name="Straight Connector 29"/>
              <p:cNvCxnSpPr>
                <a:stCxn id="26" idx="4"/>
                <a:endCxn id="29" idx="0"/>
              </p:cNvCxnSpPr>
              <p:nvPr/>
            </p:nvCxnSpPr>
            <p:spPr>
              <a:xfrm flipH="1">
                <a:off x="2027025" y="2536931"/>
                <a:ext cx="3390" cy="1061732"/>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cxnSp>
            <p:nvCxnSpPr>
              <p:cNvPr id="31" name="Straight Connector 30"/>
              <p:cNvCxnSpPr>
                <a:stCxn id="29" idx="2"/>
                <a:endCxn id="22" idx="0"/>
              </p:cNvCxnSpPr>
              <p:nvPr/>
            </p:nvCxnSpPr>
            <p:spPr>
              <a:xfrm flipH="1">
                <a:off x="2009247" y="4134789"/>
                <a:ext cx="17778" cy="969976"/>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grpSp>
      </p:grpSp>
      <p:sp>
        <p:nvSpPr>
          <p:cNvPr id="34" name="Right Arrow 33"/>
          <p:cNvSpPr/>
          <p:nvPr/>
        </p:nvSpPr>
        <p:spPr>
          <a:xfrm>
            <a:off x="5100953" y="3568096"/>
            <a:ext cx="471714" cy="423333"/>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ight Arrow 34"/>
          <p:cNvSpPr/>
          <p:nvPr/>
        </p:nvSpPr>
        <p:spPr>
          <a:xfrm>
            <a:off x="7021461" y="3563257"/>
            <a:ext cx="471714" cy="423333"/>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71694" y="3430926"/>
            <a:ext cx="298210" cy="503230"/>
          </a:xfrm>
          <a:prstGeom prst="rect">
            <a:avLst/>
          </a:prstGeom>
        </p:spPr>
      </p:pic>
    </p:spTree>
    <p:extLst>
      <p:ext uri="{BB962C8B-B14F-4D97-AF65-F5344CB8AC3E}">
        <p14:creationId xmlns:p14="http://schemas.microsoft.com/office/powerpoint/2010/main" val="268413851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predictions</a:t>
            </a:r>
            <a:endParaRPr lang="en-US" dirty="0"/>
          </a:p>
        </p:txBody>
      </p:sp>
      <p:grpSp>
        <p:nvGrpSpPr>
          <p:cNvPr id="25" name="Group 24"/>
          <p:cNvGrpSpPr/>
          <p:nvPr/>
        </p:nvGrpSpPr>
        <p:grpSpPr>
          <a:xfrm>
            <a:off x="362857" y="1673992"/>
            <a:ext cx="2240830" cy="1874259"/>
            <a:chOff x="362857" y="1673992"/>
            <a:chExt cx="2240830" cy="1874259"/>
          </a:xfrm>
        </p:grpSpPr>
        <p:sp>
          <p:nvSpPr>
            <p:cNvPr id="3" name="Rectangle 2"/>
            <p:cNvSpPr/>
            <p:nvPr/>
          </p:nvSpPr>
          <p:spPr>
            <a:xfrm>
              <a:off x="834571" y="1673992"/>
              <a:ext cx="1282096" cy="1233714"/>
            </a:xfrm>
            <a:prstGeom prst="rect">
              <a:avLst/>
            </a:prstGeom>
            <a:solidFill>
              <a:srgbClr val="5DC7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TextBox 3"/>
            <p:cNvSpPr txBox="1"/>
            <p:nvPr/>
          </p:nvSpPr>
          <p:spPr>
            <a:xfrm>
              <a:off x="362857" y="3025031"/>
              <a:ext cx="2240830" cy="523220"/>
            </a:xfrm>
            <a:prstGeom prst="rect">
              <a:avLst/>
            </a:prstGeom>
            <a:noFill/>
          </p:spPr>
          <p:txBody>
            <a:bodyPr wrap="none" rtlCol="0">
              <a:spAutoFit/>
            </a:bodyPr>
            <a:lstStyle/>
            <a:p>
              <a:pPr algn="ctr"/>
              <a:r>
                <a:rPr lang="en-US" sz="2800" i="1" dirty="0"/>
                <a:t>e</a:t>
              </a:r>
              <a:r>
                <a:rPr lang="en-US" sz="2800" i="1" dirty="0" smtClean="0"/>
                <a:t>lectric green</a:t>
              </a:r>
              <a:endParaRPr lang="en-US" sz="2800" i="1" dirty="0"/>
            </a:p>
          </p:txBody>
        </p:sp>
      </p:grpSp>
      <p:grpSp>
        <p:nvGrpSpPr>
          <p:cNvPr id="26" name="Group 25"/>
          <p:cNvGrpSpPr/>
          <p:nvPr/>
        </p:nvGrpSpPr>
        <p:grpSpPr>
          <a:xfrm>
            <a:off x="3773850" y="1673992"/>
            <a:ext cx="1601933" cy="1869405"/>
            <a:chOff x="3773850" y="1673992"/>
            <a:chExt cx="1601933" cy="1869405"/>
          </a:xfrm>
        </p:grpSpPr>
        <p:sp>
          <p:nvSpPr>
            <p:cNvPr id="12" name="Rectangle 11"/>
            <p:cNvSpPr/>
            <p:nvPr/>
          </p:nvSpPr>
          <p:spPr>
            <a:xfrm>
              <a:off x="3934580" y="1673992"/>
              <a:ext cx="1282096" cy="1233714"/>
            </a:xfrm>
            <a:prstGeom prst="rect">
              <a:avLst/>
            </a:prstGeom>
            <a:solidFill>
              <a:srgbClr val="5470C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TextBox 15"/>
            <p:cNvSpPr txBox="1"/>
            <p:nvPr/>
          </p:nvSpPr>
          <p:spPr>
            <a:xfrm>
              <a:off x="3773850" y="3020177"/>
              <a:ext cx="1601933" cy="523220"/>
            </a:xfrm>
            <a:prstGeom prst="rect">
              <a:avLst/>
            </a:prstGeom>
            <a:noFill/>
          </p:spPr>
          <p:txBody>
            <a:bodyPr wrap="none" rtlCol="0">
              <a:spAutoFit/>
            </a:bodyPr>
            <a:lstStyle/>
            <a:p>
              <a:pPr algn="ctr"/>
              <a:r>
                <a:rPr lang="en-US" sz="2800" i="1" dirty="0"/>
                <a:t>p</a:t>
              </a:r>
              <a:r>
                <a:rPr lang="en-US" sz="2800" i="1" dirty="0" smtClean="0"/>
                <a:t>ale blue</a:t>
              </a:r>
              <a:endParaRPr lang="en-US" sz="2800" i="1" dirty="0"/>
            </a:p>
          </p:txBody>
        </p:sp>
      </p:grpSp>
      <p:grpSp>
        <p:nvGrpSpPr>
          <p:cNvPr id="27" name="Group 26"/>
          <p:cNvGrpSpPr/>
          <p:nvPr/>
        </p:nvGrpSpPr>
        <p:grpSpPr>
          <a:xfrm>
            <a:off x="6711031" y="1673992"/>
            <a:ext cx="1944525" cy="1869421"/>
            <a:chOff x="6711031" y="1673992"/>
            <a:chExt cx="1944525" cy="1869421"/>
          </a:xfrm>
        </p:grpSpPr>
        <p:sp>
          <p:nvSpPr>
            <p:cNvPr id="13" name="Rectangle 12"/>
            <p:cNvSpPr/>
            <p:nvPr/>
          </p:nvSpPr>
          <p:spPr>
            <a:xfrm>
              <a:off x="7034590" y="1673992"/>
              <a:ext cx="1282096" cy="1233714"/>
            </a:xfrm>
            <a:prstGeom prst="rect">
              <a:avLst/>
            </a:prstGeom>
            <a:solidFill>
              <a:srgbClr val="701F1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6711031" y="3020193"/>
              <a:ext cx="1944525" cy="523220"/>
            </a:xfrm>
            <a:prstGeom prst="rect">
              <a:avLst/>
            </a:prstGeom>
            <a:noFill/>
          </p:spPr>
          <p:txBody>
            <a:bodyPr wrap="none" rtlCol="0">
              <a:spAutoFit/>
            </a:bodyPr>
            <a:lstStyle/>
            <a:p>
              <a:pPr algn="ctr"/>
              <a:r>
                <a:rPr lang="en-US" sz="2800" i="1" dirty="0"/>
                <a:t>d</a:t>
              </a:r>
              <a:r>
                <a:rPr lang="en-US" sz="2800" i="1" dirty="0" smtClean="0"/>
                <a:t>ark brown</a:t>
              </a:r>
              <a:endParaRPr lang="en-US" sz="2800" i="1" dirty="0"/>
            </a:p>
          </p:txBody>
        </p:sp>
      </p:grpSp>
      <p:grpSp>
        <p:nvGrpSpPr>
          <p:cNvPr id="28" name="Group 27"/>
          <p:cNvGrpSpPr/>
          <p:nvPr/>
        </p:nvGrpSpPr>
        <p:grpSpPr>
          <a:xfrm>
            <a:off x="1889776" y="4278758"/>
            <a:ext cx="1814081" cy="1888100"/>
            <a:chOff x="1889776" y="4278758"/>
            <a:chExt cx="1814081" cy="1888100"/>
          </a:xfrm>
        </p:grpSpPr>
        <p:sp>
          <p:nvSpPr>
            <p:cNvPr id="14" name="Rectangle 13"/>
            <p:cNvSpPr/>
            <p:nvPr/>
          </p:nvSpPr>
          <p:spPr>
            <a:xfrm>
              <a:off x="2155371" y="4278758"/>
              <a:ext cx="1282096" cy="1233714"/>
            </a:xfrm>
            <a:prstGeom prst="rect">
              <a:avLst/>
            </a:prstGeom>
            <a:solidFill>
              <a:srgbClr val="8BCA79"/>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p:cNvSpPr txBox="1"/>
            <p:nvPr/>
          </p:nvSpPr>
          <p:spPr>
            <a:xfrm>
              <a:off x="1889776" y="5643638"/>
              <a:ext cx="1814081" cy="523220"/>
            </a:xfrm>
            <a:prstGeom prst="rect">
              <a:avLst/>
            </a:prstGeom>
            <a:noFill/>
          </p:spPr>
          <p:txBody>
            <a:bodyPr wrap="none" rtlCol="0">
              <a:spAutoFit/>
            </a:bodyPr>
            <a:lstStyle/>
            <a:p>
              <a:pPr algn="ctr"/>
              <a:r>
                <a:rPr lang="en-US" sz="2800" i="1" dirty="0"/>
                <a:t>p</a:t>
              </a:r>
              <a:r>
                <a:rPr lang="en-US" sz="2800" i="1" dirty="0" smtClean="0"/>
                <a:t>ale green</a:t>
              </a:r>
              <a:endParaRPr lang="en-US" sz="2800" i="1" dirty="0"/>
            </a:p>
          </p:txBody>
        </p:sp>
      </p:grpSp>
      <p:grpSp>
        <p:nvGrpSpPr>
          <p:cNvPr id="29" name="Group 28"/>
          <p:cNvGrpSpPr/>
          <p:nvPr/>
        </p:nvGrpSpPr>
        <p:grpSpPr>
          <a:xfrm>
            <a:off x="5723466" y="4278758"/>
            <a:ext cx="1282096" cy="1888101"/>
            <a:chOff x="5723466" y="4278758"/>
            <a:chExt cx="1282096" cy="1888101"/>
          </a:xfrm>
        </p:grpSpPr>
        <p:sp>
          <p:nvSpPr>
            <p:cNvPr id="15" name="Rectangle 14"/>
            <p:cNvSpPr/>
            <p:nvPr/>
          </p:nvSpPr>
          <p:spPr>
            <a:xfrm>
              <a:off x="5723466" y="4278758"/>
              <a:ext cx="1282096" cy="1233714"/>
            </a:xfrm>
            <a:prstGeom prst="rect">
              <a:avLst/>
            </a:prstGeom>
            <a:solidFill>
              <a:srgbClr val="822FB6"/>
            </a:solidFill>
            <a:ln>
              <a:solidFill>
                <a:srgbClr val="822FB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5776180" y="5643639"/>
              <a:ext cx="1177463" cy="523220"/>
            </a:xfrm>
            <a:prstGeom prst="rect">
              <a:avLst/>
            </a:prstGeom>
            <a:noFill/>
          </p:spPr>
          <p:txBody>
            <a:bodyPr wrap="none" rtlCol="0">
              <a:spAutoFit/>
            </a:bodyPr>
            <a:lstStyle/>
            <a:p>
              <a:pPr algn="ctr"/>
              <a:r>
                <a:rPr lang="en-US" sz="2800" i="1" dirty="0" smtClean="0"/>
                <a:t>indigo</a:t>
              </a:r>
              <a:endParaRPr lang="en-US" sz="2800" i="1" dirty="0"/>
            </a:p>
          </p:txBody>
        </p:sp>
      </p:grpSp>
    </p:spTree>
    <p:extLst>
      <p:ext uri="{BB962C8B-B14F-4D97-AF65-F5344CB8AC3E}">
        <p14:creationId xmlns:p14="http://schemas.microsoft.com/office/powerpoint/2010/main" val="22072054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Prediction error</a:t>
            </a:r>
            <a:endParaRPr lang="en-US" dirty="0"/>
          </a:p>
        </p:txBody>
      </p:sp>
      <p:graphicFrame>
        <p:nvGraphicFramePr>
          <p:cNvPr id="3" name="Chart 2"/>
          <p:cNvGraphicFramePr/>
          <p:nvPr>
            <p:extLst>
              <p:ext uri="{D42A27DB-BD31-4B8C-83A1-F6EECF244321}">
                <p14:modId xmlns:p14="http://schemas.microsoft.com/office/powerpoint/2010/main" val="2560305226"/>
              </p:ext>
            </p:extLst>
          </p:nvPr>
        </p:nvGraphicFramePr>
        <p:xfrm>
          <a:off x="1524000" y="162052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072625639"/>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guessing game</a:t>
            </a:r>
            <a:endParaRPr lang="en-US" dirty="0"/>
          </a:p>
        </p:txBody>
      </p:sp>
      <p:sp>
        <p:nvSpPr>
          <p:cNvPr id="4" name="Rectangle 3"/>
          <p:cNvSpPr/>
          <p:nvPr/>
        </p:nvSpPr>
        <p:spPr>
          <a:xfrm>
            <a:off x="5066191" y="1675859"/>
            <a:ext cx="1979948" cy="1905230"/>
          </a:xfrm>
          <a:prstGeom prst="rect">
            <a:avLst/>
          </a:prstGeom>
          <a:solidFill>
            <a:srgbClr val="5A00FA"/>
          </a:solidFill>
          <a:ln>
            <a:solidFill>
              <a:srgbClr val="5A00FA"/>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090659" y="1707420"/>
            <a:ext cx="1976068" cy="1901498"/>
          </a:xfrm>
          <a:prstGeom prst="rect">
            <a:avLst/>
          </a:prstGeom>
          <a:solidFill>
            <a:srgbClr val="A2EB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3773850" y="4025562"/>
            <a:ext cx="1601933" cy="523220"/>
          </a:xfrm>
          <a:prstGeom prst="rect">
            <a:avLst/>
          </a:prstGeom>
          <a:noFill/>
        </p:spPr>
        <p:txBody>
          <a:bodyPr wrap="none" rtlCol="0">
            <a:spAutoFit/>
          </a:bodyPr>
          <a:lstStyle/>
          <a:p>
            <a:pPr algn="ctr"/>
            <a:r>
              <a:rPr lang="en-US" sz="2800" i="1" dirty="0"/>
              <a:t>p</a:t>
            </a:r>
            <a:r>
              <a:rPr lang="en-US" sz="2800" i="1" dirty="0" smtClean="0"/>
              <a:t>ale blue</a:t>
            </a:r>
            <a:endParaRPr lang="en-US" sz="2800" i="1" dirty="0"/>
          </a:p>
        </p:txBody>
      </p:sp>
      <p:sp>
        <p:nvSpPr>
          <p:cNvPr id="7" name="Rectangle 6"/>
          <p:cNvSpPr/>
          <p:nvPr/>
        </p:nvSpPr>
        <p:spPr>
          <a:xfrm>
            <a:off x="2084309" y="1711654"/>
            <a:ext cx="1976068" cy="1901498"/>
          </a:xfrm>
          <a:prstGeom prst="rect">
            <a:avLst/>
          </a:prstGeom>
          <a:solidFill>
            <a:srgbClr val="A2EBEA"/>
          </a:solidFill>
          <a:ln w="76200" cmpd="sng">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68732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guessing game</a:t>
            </a:r>
            <a:endParaRPr lang="en-US" dirty="0"/>
          </a:p>
        </p:txBody>
      </p:sp>
      <p:graphicFrame>
        <p:nvGraphicFramePr>
          <p:cNvPr id="3" name="Chart 2"/>
          <p:cNvGraphicFramePr/>
          <p:nvPr>
            <p:extLst>
              <p:ext uri="{D42A27DB-BD31-4B8C-83A1-F6EECF244321}">
                <p14:modId xmlns:p14="http://schemas.microsoft.com/office/powerpoint/2010/main" val="1575226540"/>
              </p:ext>
            </p:extLst>
          </p:nvPr>
        </p:nvGraphicFramePr>
        <p:xfrm>
          <a:off x="1524000" y="163068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305294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chart seriesIdx="2" categoryIdx="0" bldStep="ptIn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chart seriesIdx="3"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time series</a:t>
            </a:r>
            <a:endParaRPr lang="en-US" dirty="0"/>
          </a:p>
        </p:txBody>
      </p:sp>
      <p:sp>
        <p:nvSpPr>
          <p:cNvPr id="5" name="Content Placeholder 2"/>
          <p:cNvSpPr txBox="1">
            <a:spLocks/>
          </p:cNvSpPr>
          <p:nvPr/>
        </p:nvSpPr>
        <p:spPr>
          <a:xfrm>
            <a:off x="1393397" y="5224409"/>
            <a:ext cx="3061362" cy="759771"/>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smtClean="0"/>
              <a:t>stocks rebounded</a:t>
            </a:r>
          </a:p>
        </p:txBody>
      </p:sp>
      <p:sp>
        <p:nvSpPr>
          <p:cNvPr id="6" name="Content Placeholder 2"/>
          <p:cNvSpPr txBox="1">
            <a:spLocks/>
          </p:cNvSpPr>
          <p:nvPr/>
        </p:nvSpPr>
        <p:spPr>
          <a:xfrm>
            <a:off x="4046721" y="5228494"/>
            <a:ext cx="3670972" cy="597631"/>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a:t>a</a:t>
            </a:r>
            <a:r>
              <a:rPr lang="en-US" sz="2800" i="1" dirty="0" smtClean="0"/>
              <a:t>fter a bruising swoon</a:t>
            </a:r>
          </a:p>
        </p:txBody>
      </p:sp>
      <p:sp>
        <p:nvSpPr>
          <p:cNvPr id="8" name="Freeform 7"/>
          <p:cNvSpPr/>
          <p:nvPr/>
        </p:nvSpPr>
        <p:spPr>
          <a:xfrm>
            <a:off x="1778000" y="2408115"/>
            <a:ext cx="2735385" cy="2012462"/>
          </a:xfrm>
          <a:custGeom>
            <a:avLst/>
            <a:gdLst>
              <a:gd name="connsiteX0" fmla="*/ 0 w 2735385"/>
              <a:gd name="connsiteY0" fmla="*/ 586154 h 2012462"/>
              <a:gd name="connsiteX1" fmla="*/ 468923 w 2735385"/>
              <a:gd name="connsiteY1" fmla="*/ 683847 h 2012462"/>
              <a:gd name="connsiteX2" fmla="*/ 1035538 w 2735385"/>
              <a:gd name="connsiteY2" fmla="*/ 625231 h 2012462"/>
              <a:gd name="connsiteX3" fmla="*/ 1504462 w 2735385"/>
              <a:gd name="connsiteY3" fmla="*/ 0 h 2012462"/>
              <a:gd name="connsiteX4" fmla="*/ 1992923 w 2735385"/>
              <a:gd name="connsiteY4" fmla="*/ 625231 h 2012462"/>
              <a:gd name="connsiteX5" fmla="*/ 2500923 w 2735385"/>
              <a:gd name="connsiteY5" fmla="*/ 1641231 h 2012462"/>
              <a:gd name="connsiteX6" fmla="*/ 2735385 w 2735385"/>
              <a:gd name="connsiteY6" fmla="*/ 2012462 h 20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385" h="2012462">
                <a:moveTo>
                  <a:pt x="0" y="586154"/>
                </a:moveTo>
                <a:lnTo>
                  <a:pt x="468923" y="683847"/>
                </a:lnTo>
                <a:lnTo>
                  <a:pt x="1035538" y="625231"/>
                </a:lnTo>
                <a:lnTo>
                  <a:pt x="1504462" y="0"/>
                </a:lnTo>
                <a:lnTo>
                  <a:pt x="1992923" y="625231"/>
                </a:lnTo>
                <a:lnTo>
                  <a:pt x="2500923" y="1641231"/>
                </a:lnTo>
                <a:lnTo>
                  <a:pt x="2735385" y="2012462"/>
                </a:lnTo>
              </a:path>
            </a:pathLst>
          </a:custGeom>
          <a:ln w="7620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4514273" y="2187864"/>
            <a:ext cx="3163454" cy="2609272"/>
          </a:xfrm>
          <a:custGeom>
            <a:avLst/>
            <a:gdLst>
              <a:gd name="connsiteX0" fmla="*/ 0 w 3163454"/>
              <a:gd name="connsiteY0" fmla="*/ 2228272 h 2609272"/>
              <a:gd name="connsiteX1" fmla="*/ 427182 w 3163454"/>
              <a:gd name="connsiteY1" fmla="*/ 2609272 h 2609272"/>
              <a:gd name="connsiteX2" fmla="*/ 981363 w 3163454"/>
              <a:gd name="connsiteY2" fmla="*/ 1870363 h 2609272"/>
              <a:gd name="connsiteX3" fmla="*/ 1524000 w 3163454"/>
              <a:gd name="connsiteY3" fmla="*/ 1350818 h 2609272"/>
              <a:gd name="connsiteX4" fmla="*/ 2089727 w 3163454"/>
              <a:gd name="connsiteY4" fmla="*/ 1408545 h 2609272"/>
              <a:gd name="connsiteX5" fmla="*/ 2655454 w 3163454"/>
              <a:gd name="connsiteY5" fmla="*/ 1316181 h 2609272"/>
              <a:gd name="connsiteX6" fmla="*/ 3163454 w 3163454"/>
              <a:gd name="connsiteY6" fmla="*/ 0 h 260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454" h="2609272">
                <a:moveTo>
                  <a:pt x="0" y="2228272"/>
                </a:moveTo>
                <a:lnTo>
                  <a:pt x="427182" y="2609272"/>
                </a:lnTo>
                <a:lnTo>
                  <a:pt x="981363" y="1870363"/>
                </a:lnTo>
                <a:lnTo>
                  <a:pt x="1524000" y="1350818"/>
                </a:lnTo>
                <a:lnTo>
                  <a:pt x="2089727" y="1408545"/>
                </a:lnTo>
                <a:lnTo>
                  <a:pt x="2655454" y="1316181"/>
                </a:lnTo>
                <a:lnTo>
                  <a:pt x="3163454" y="0"/>
                </a:lnTo>
              </a:path>
            </a:pathLst>
          </a:custGeom>
          <a:ln w="76200" cmpd="sng">
            <a:solidFill>
              <a:srgbClr val="9BBB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Left Bracket 10"/>
          <p:cNvSpPr/>
          <p:nvPr/>
        </p:nvSpPr>
        <p:spPr>
          <a:xfrm rot="16200000">
            <a:off x="3317880" y="5111751"/>
            <a:ext cx="150810" cy="1563688"/>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ket 11"/>
          <p:cNvSpPr/>
          <p:nvPr/>
        </p:nvSpPr>
        <p:spPr>
          <a:xfrm rot="16200000">
            <a:off x="6307934" y="4758530"/>
            <a:ext cx="173035" cy="2279654"/>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ket 12"/>
          <p:cNvSpPr/>
          <p:nvPr/>
        </p:nvSpPr>
        <p:spPr>
          <a:xfrm rot="5400000" flipV="1">
            <a:off x="6315080" y="495301"/>
            <a:ext cx="168273" cy="2828927"/>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Left Bracket 13"/>
          <p:cNvSpPr/>
          <p:nvPr/>
        </p:nvSpPr>
        <p:spPr>
          <a:xfrm rot="5400000" flipV="1">
            <a:off x="3130554" y="371474"/>
            <a:ext cx="165097" cy="3060705"/>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Content Placeholder 2"/>
          <p:cNvSpPr txBox="1">
            <a:spLocks/>
          </p:cNvSpPr>
          <p:nvPr/>
        </p:nvSpPr>
        <p:spPr>
          <a:xfrm>
            <a:off x="2879297" y="1221890"/>
            <a:ext cx="549703" cy="571986"/>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smtClean="0">
                <a:solidFill>
                  <a:schemeClr val="accent1">
                    <a:lumMod val="75000"/>
                  </a:schemeClr>
                </a:solidFill>
              </a:rPr>
              <a:t>1</a:t>
            </a:r>
          </a:p>
        </p:txBody>
      </p:sp>
      <p:sp>
        <p:nvSpPr>
          <p:cNvPr id="16" name="Content Placeholder 2"/>
          <p:cNvSpPr txBox="1">
            <a:spLocks/>
          </p:cNvSpPr>
          <p:nvPr/>
        </p:nvSpPr>
        <p:spPr>
          <a:xfrm>
            <a:off x="6079697" y="1231415"/>
            <a:ext cx="549703" cy="571986"/>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a:solidFill>
                  <a:schemeClr val="accent1">
                    <a:lumMod val="75000"/>
                  </a:schemeClr>
                </a:solidFill>
              </a:rPr>
              <a:t>2</a:t>
            </a:r>
            <a:endParaRPr lang="en-US" sz="2800" dirty="0" smtClean="0">
              <a:solidFill>
                <a:schemeClr val="accent1">
                  <a:lumMod val="75000"/>
                </a:schemeClr>
              </a:solidFill>
            </a:endParaRPr>
          </a:p>
        </p:txBody>
      </p:sp>
      <p:sp>
        <p:nvSpPr>
          <p:cNvPr id="17" name="Content Placeholder 2"/>
          <p:cNvSpPr txBox="1">
            <a:spLocks/>
          </p:cNvSpPr>
          <p:nvPr/>
        </p:nvSpPr>
        <p:spPr>
          <a:xfrm>
            <a:off x="3104722" y="6003440"/>
            <a:ext cx="549703" cy="571986"/>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a:solidFill>
                  <a:schemeClr val="accent1">
                    <a:lumMod val="75000"/>
                  </a:schemeClr>
                </a:solidFill>
              </a:rPr>
              <a:t>2</a:t>
            </a:r>
            <a:endParaRPr lang="en-US" sz="2800" dirty="0" smtClean="0">
              <a:solidFill>
                <a:schemeClr val="accent1">
                  <a:lumMod val="75000"/>
                </a:schemeClr>
              </a:solidFill>
            </a:endParaRPr>
          </a:p>
        </p:txBody>
      </p:sp>
      <p:sp>
        <p:nvSpPr>
          <p:cNvPr id="18" name="Content Placeholder 2"/>
          <p:cNvSpPr txBox="1">
            <a:spLocks/>
          </p:cNvSpPr>
          <p:nvPr/>
        </p:nvSpPr>
        <p:spPr>
          <a:xfrm>
            <a:off x="6127322" y="6009790"/>
            <a:ext cx="549703" cy="571986"/>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smtClean="0">
                <a:solidFill>
                  <a:schemeClr val="accent1">
                    <a:lumMod val="75000"/>
                  </a:schemeClr>
                </a:solidFill>
              </a:rPr>
              <a:t>1</a:t>
            </a:r>
          </a:p>
        </p:txBody>
      </p:sp>
    </p:spTree>
    <p:extLst>
      <p:ext uri="{BB962C8B-B14F-4D97-AF65-F5344CB8AC3E}">
        <p14:creationId xmlns:p14="http://schemas.microsoft.com/office/powerpoint/2010/main" val="298947050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p:bldP spid="16" grpId="0"/>
      <p:bldP spid="17" grpId="0"/>
      <p:bldP spid="1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grounding</a:t>
            </a:r>
            <a:endParaRPr lang="en-US" dirty="0"/>
          </a:p>
        </p:txBody>
      </p:sp>
      <p:sp>
        <p:nvSpPr>
          <p:cNvPr id="4" name="TextBox 3"/>
          <p:cNvSpPr txBox="1"/>
          <p:nvPr/>
        </p:nvSpPr>
        <p:spPr>
          <a:xfrm>
            <a:off x="1" y="1873249"/>
            <a:ext cx="9144000" cy="523220"/>
          </a:xfrm>
          <a:prstGeom prst="rect">
            <a:avLst/>
          </a:prstGeom>
          <a:noFill/>
        </p:spPr>
        <p:txBody>
          <a:bodyPr wrap="square" rtlCol="0">
            <a:spAutoFit/>
          </a:bodyPr>
          <a:lstStyle/>
          <a:p>
            <a:pPr algn="ctr"/>
            <a:r>
              <a:rPr lang="en-US" sz="2800" i="1" dirty="0" smtClean="0"/>
              <a:t>On June 26</a:t>
            </a:r>
            <a:r>
              <a:rPr lang="en-US" sz="2800" i="1" baseline="30000" dirty="0" smtClean="0"/>
              <a:t>th</a:t>
            </a:r>
            <a:r>
              <a:rPr lang="en-US" sz="2800" i="1" dirty="0" smtClean="0"/>
              <a:t>, Facebook stock cost $65 per share</a:t>
            </a:r>
            <a:endParaRPr lang="en-US" sz="2800" i="1" dirty="0"/>
          </a:p>
        </p:txBody>
      </p:sp>
      <p:sp>
        <p:nvSpPr>
          <p:cNvPr id="5" name="TextBox 4"/>
          <p:cNvSpPr txBox="1"/>
          <p:nvPr/>
        </p:nvSpPr>
        <p:spPr>
          <a:xfrm>
            <a:off x="2889250" y="3064193"/>
            <a:ext cx="6254750" cy="2677656"/>
          </a:xfrm>
          <a:prstGeom prst="rect">
            <a:avLst/>
          </a:prstGeom>
          <a:noFill/>
        </p:spPr>
        <p:txBody>
          <a:bodyPr wrap="square" rtlCol="0">
            <a:spAutoFit/>
          </a:bodyPr>
          <a:lstStyle/>
          <a:p>
            <a:r>
              <a:rPr lang="en-US" sz="2800" dirty="0" smtClean="0">
                <a:latin typeface="Consolas"/>
                <a:cs typeface="Consolas"/>
              </a:rPr>
              <a:t>quote {</a:t>
            </a:r>
          </a:p>
          <a:p>
            <a:r>
              <a:rPr lang="en-US" sz="2800" dirty="0">
                <a:latin typeface="Consolas"/>
                <a:cs typeface="Consolas"/>
              </a:rPr>
              <a:t>	</a:t>
            </a:r>
            <a:r>
              <a:rPr lang="en-US" sz="2800" dirty="0" smtClean="0">
                <a:latin typeface="Consolas"/>
                <a:cs typeface="Consolas"/>
              </a:rPr>
              <a:t>date: 2014-06-26,</a:t>
            </a:r>
          </a:p>
          <a:p>
            <a:r>
              <a:rPr lang="en-US" sz="2800" dirty="0">
                <a:latin typeface="Consolas"/>
                <a:cs typeface="Consolas"/>
              </a:rPr>
              <a:t>	</a:t>
            </a:r>
            <a:r>
              <a:rPr lang="en-US" sz="2800" dirty="0" smtClean="0">
                <a:latin typeface="Consolas"/>
                <a:cs typeface="Consolas"/>
              </a:rPr>
              <a:t>stock: FB,</a:t>
            </a:r>
          </a:p>
          <a:p>
            <a:r>
              <a:rPr lang="en-US" sz="2800" dirty="0">
                <a:latin typeface="Consolas"/>
                <a:cs typeface="Consolas"/>
              </a:rPr>
              <a:t>	</a:t>
            </a:r>
            <a:r>
              <a:rPr lang="en-US" sz="2800" dirty="0" smtClean="0">
                <a:latin typeface="Consolas"/>
                <a:cs typeface="Consolas"/>
              </a:rPr>
              <a:t>price: $65</a:t>
            </a:r>
          </a:p>
          <a:p>
            <a:r>
              <a:rPr lang="en-US" sz="2800" dirty="0">
                <a:latin typeface="Consolas"/>
                <a:cs typeface="Consolas"/>
              </a:rPr>
              <a:t>}</a:t>
            </a:r>
            <a:endParaRPr lang="en-US" sz="2800" dirty="0" smtClean="0">
              <a:latin typeface="Consolas"/>
              <a:cs typeface="Consolas"/>
            </a:endParaRPr>
          </a:p>
          <a:p>
            <a:r>
              <a:rPr lang="en-US" sz="2800" dirty="0">
                <a:latin typeface="Cambria"/>
                <a:cs typeface="Cambria"/>
              </a:rPr>
              <a:t>	</a:t>
            </a:r>
          </a:p>
        </p:txBody>
      </p:sp>
    </p:spTree>
    <p:extLst>
      <p:ext uri="{BB962C8B-B14F-4D97-AF65-F5344CB8AC3E}">
        <p14:creationId xmlns:p14="http://schemas.microsoft.com/office/powerpoint/2010/main" val="2988178429"/>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time series</a:t>
            </a:r>
            <a:endParaRPr lang="en-US" dirty="0"/>
          </a:p>
        </p:txBody>
      </p:sp>
      <p:sp>
        <p:nvSpPr>
          <p:cNvPr id="5" name="Content Placeholder 2"/>
          <p:cNvSpPr txBox="1">
            <a:spLocks/>
          </p:cNvSpPr>
          <p:nvPr/>
        </p:nvSpPr>
        <p:spPr>
          <a:xfrm>
            <a:off x="1393397" y="5265162"/>
            <a:ext cx="3061362" cy="502136"/>
          </a:xfrm>
          <a:prstGeom prst="rect">
            <a:avLst/>
          </a:prstGeom>
        </p:spPr>
        <p:txBody>
          <a:bodyPr vert="horz" lIns="91440" tIns="45720" rIns="91440" bIns="45720" rtlCol="0" anchor="t" anchorCtr="0">
            <a:normAutofit lnSpcReduction="10000"/>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smtClean="0"/>
              <a:t>stocks rebounded</a:t>
            </a:r>
          </a:p>
        </p:txBody>
      </p:sp>
      <p:sp>
        <p:nvSpPr>
          <p:cNvPr id="6" name="Content Placeholder 2"/>
          <p:cNvSpPr txBox="1">
            <a:spLocks/>
          </p:cNvSpPr>
          <p:nvPr/>
        </p:nvSpPr>
        <p:spPr>
          <a:xfrm>
            <a:off x="4046721" y="5228494"/>
            <a:ext cx="3670972" cy="597631"/>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a:t>a</a:t>
            </a:r>
            <a:r>
              <a:rPr lang="en-US" sz="2800" i="1" dirty="0" smtClean="0"/>
              <a:t>fter a bruising swoon</a:t>
            </a:r>
          </a:p>
        </p:txBody>
      </p:sp>
      <p:sp>
        <p:nvSpPr>
          <p:cNvPr id="8" name="Freeform 7"/>
          <p:cNvSpPr/>
          <p:nvPr/>
        </p:nvSpPr>
        <p:spPr>
          <a:xfrm>
            <a:off x="1778000" y="2408115"/>
            <a:ext cx="2735385" cy="2012462"/>
          </a:xfrm>
          <a:custGeom>
            <a:avLst/>
            <a:gdLst>
              <a:gd name="connsiteX0" fmla="*/ 0 w 2735385"/>
              <a:gd name="connsiteY0" fmla="*/ 586154 h 2012462"/>
              <a:gd name="connsiteX1" fmla="*/ 468923 w 2735385"/>
              <a:gd name="connsiteY1" fmla="*/ 683847 h 2012462"/>
              <a:gd name="connsiteX2" fmla="*/ 1035538 w 2735385"/>
              <a:gd name="connsiteY2" fmla="*/ 625231 h 2012462"/>
              <a:gd name="connsiteX3" fmla="*/ 1504462 w 2735385"/>
              <a:gd name="connsiteY3" fmla="*/ 0 h 2012462"/>
              <a:gd name="connsiteX4" fmla="*/ 1992923 w 2735385"/>
              <a:gd name="connsiteY4" fmla="*/ 625231 h 2012462"/>
              <a:gd name="connsiteX5" fmla="*/ 2500923 w 2735385"/>
              <a:gd name="connsiteY5" fmla="*/ 1641231 h 2012462"/>
              <a:gd name="connsiteX6" fmla="*/ 2735385 w 2735385"/>
              <a:gd name="connsiteY6" fmla="*/ 2012462 h 20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385" h="2012462">
                <a:moveTo>
                  <a:pt x="0" y="586154"/>
                </a:moveTo>
                <a:lnTo>
                  <a:pt x="468923" y="683847"/>
                </a:lnTo>
                <a:lnTo>
                  <a:pt x="1035538" y="625231"/>
                </a:lnTo>
                <a:lnTo>
                  <a:pt x="1504462" y="0"/>
                </a:lnTo>
                <a:lnTo>
                  <a:pt x="1992923" y="625231"/>
                </a:lnTo>
                <a:lnTo>
                  <a:pt x="2500923" y="1641231"/>
                </a:lnTo>
                <a:lnTo>
                  <a:pt x="2735385" y="2012462"/>
                </a:lnTo>
              </a:path>
            </a:pathLst>
          </a:custGeom>
          <a:ln w="7620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Freeform 8"/>
          <p:cNvSpPr/>
          <p:nvPr/>
        </p:nvSpPr>
        <p:spPr>
          <a:xfrm>
            <a:off x="4514273" y="2187864"/>
            <a:ext cx="3163454" cy="2609272"/>
          </a:xfrm>
          <a:custGeom>
            <a:avLst/>
            <a:gdLst>
              <a:gd name="connsiteX0" fmla="*/ 0 w 3163454"/>
              <a:gd name="connsiteY0" fmla="*/ 2228272 h 2609272"/>
              <a:gd name="connsiteX1" fmla="*/ 427182 w 3163454"/>
              <a:gd name="connsiteY1" fmla="*/ 2609272 h 2609272"/>
              <a:gd name="connsiteX2" fmla="*/ 981363 w 3163454"/>
              <a:gd name="connsiteY2" fmla="*/ 1870363 h 2609272"/>
              <a:gd name="connsiteX3" fmla="*/ 1524000 w 3163454"/>
              <a:gd name="connsiteY3" fmla="*/ 1350818 h 2609272"/>
              <a:gd name="connsiteX4" fmla="*/ 2089727 w 3163454"/>
              <a:gd name="connsiteY4" fmla="*/ 1408545 h 2609272"/>
              <a:gd name="connsiteX5" fmla="*/ 2655454 w 3163454"/>
              <a:gd name="connsiteY5" fmla="*/ 1316181 h 2609272"/>
              <a:gd name="connsiteX6" fmla="*/ 3163454 w 3163454"/>
              <a:gd name="connsiteY6" fmla="*/ 0 h 260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454" h="2609272">
                <a:moveTo>
                  <a:pt x="0" y="2228272"/>
                </a:moveTo>
                <a:lnTo>
                  <a:pt x="427182" y="2609272"/>
                </a:lnTo>
                <a:lnTo>
                  <a:pt x="981363" y="1870363"/>
                </a:lnTo>
                <a:lnTo>
                  <a:pt x="1524000" y="1350818"/>
                </a:lnTo>
                <a:lnTo>
                  <a:pt x="2089727" y="1408545"/>
                </a:lnTo>
                <a:lnTo>
                  <a:pt x="2655454" y="1316181"/>
                </a:lnTo>
                <a:lnTo>
                  <a:pt x="3163454" y="0"/>
                </a:lnTo>
              </a:path>
            </a:pathLst>
          </a:custGeom>
          <a:ln w="76200" cmpd="sng">
            <a:solidFill>
              <a:srgbClr val="9BBB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01909056"/>
      </p:ext>
    </p:extLst>
  </p:cSld>
  <p:clrMapOvr>
    <a:masterClrMapping/>
  </p:clrMapOvr>
  <mc:AlternateContent xmlns:mc="http://schemas.openxmlformats.org/markup-compatibility/2006" xmlns:p14="http://schemas.microsoft.com/office/powerpoint/2010/main">
    <mc:Choice Requires="p14">
      <p:transition spd="med" p14:dur="700" advClick="0" advTm="0">
        <p:fade/>
      </p:transition>
    </mc:Choice>
    <mc:Fallback xmlns="">
      <p:transition xmlns:p14="http://schemas.microsoft.com/office/powerpoint/2010/main" spd="med" advClick="0" advTm="0">
        <p:fade/>
      </p:transitio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accel="50000" decel="50000" fill="hold" grpId="0" nodeType="clickEffect">
                                  <p:stCondLst>
                                    <p:cond delay="0"/>
                                  </p:stCondLst>
                                  <p:childTnLst>
                                    <p:animScale>
                                      <p:cBhvr>
                                        <p:cTn id="6" dur="2000" fill="hold"/>
                                        <p:tgtEl>
                                          <p:spTgt spid="8"/>
                                        </p:tgtEl>
                                      </p:cBhvr>
                                      <p:by x="50000" y="50000"/>
                                    </p:animScale>
                                  </p:childTnLst>
                                </p:cTn>
                              </p:par>
                              <p:par>
                                <p:cTn id="7" presetID="6" presetClass="emph" presetSubtype="0" accel="50000" decel="50000" fill="hold" grpId="0" nodeType="withEffect">
                                  <p:stCondLst>
                                    <p:cond delay="0"/>
                                  </p:stCondLst>
                                  <p:childTnLst>
                                    <p:animScale>
                                      <p:cBhvr>
                                        <p:cTn id="8" dur="2000" fill="hold"/>
                                        <p:tgtEl>
                                          <p:spTgt spid="9"/>
                                        </p:tgtEl>
                                      </p:cBhvr>
                                      <p:by x="50000" y="50000"/>
                                    </p:animScale>
                                  </p:childTnLst>
                                </p:cTn>
                              </p:par>
                              <p:par>
                                <p:cTn id="9" presetID="42" presetClass="path" presetSubtype="0" accel="50000" decel="50000" fill="hold" grpId="1" nodeType="withEffect">
                                  <p:stCondLst>
                                    <p:cond delay="0"/>
                                  </p:stCondLst>
                                  <p:childTnLst>
                                    <p:animMotion origin="layout" path="M -3.61111E-6 3.33333E-6 L -3.61111E-6 -0.17361 " pathEditMode="relative" rAng="0" ptsTypes="AA">
                                      <p:cBhvr>
                                        <p:cTn id="10" dur="2000" fill="hold"/>
                                        <p:tgtEl>
                                          <p:spTgt spid="8"/>
                                        </p:tgtEl>
                                        <p:attrNameLst>
                                          <p:attrName>ppt_x</p:attrName>
                                          <p:attrName>ppt_y</p:attrName>
                                        </p:attrNameLst>
                                      </p:cBhvr>
                                      <p:rCtr x="0" y="-8681"/>
                                    </p:animMotion>
                                  </p:childTnLst>
                                </p:cTn>
                              </p:par>
                              <p:par>
                                <p:cTn id="11" presetID="42" presetClass="path" presetSubtype="0" accel="50000" decel="50000" fill="hold" grpId="1" nodeType="withEffect">
                                  <p:stCondLst>
                                    <p:cond delay="0"/>
                                  </p:stCondLst>
                                  <p:childTnLst>
                                    <p:animMotion origin="layout" path="M 3.33333E-6 7.40741E-7 L 3.33333E-6 -0.18519 " pathEditMode="relative" rAng="0" ptsTypes="AA">
                                      <p:cBhvr>
                                        <p:cTn id="12" dur="2000" fill="hold"/>
                                        <p:tgtEl>
                                          <p:spTgt spid="9"/>
                                        </p:tgtEl>
                                        <p:attrNameLst>
                                          <p:attrName>ppt_x</p:attrName>
                                          <p:attrName>ppt_y</p:attrName>
                                        </p:attrNameLst>
                                      </p:cBhvr>
                                      <p:rCtr x="0" y="-9259"/>
                                    </p:animMotion>
                                  </p:childTnLst>
                                </p:cTn>
                              </p:par>
                              <p:par>
                                <p:cTn id="13" presetID="42" presetClass="path" presetSubtype="0" accel="50000" decel="50000" fill="hold" grpId="0" nodeType="withEffect">
                                  <p:stCondLst>
                                    <p:cond delay="0"/>
                                  </p:stCondLst>
                                  <p:childTnLst>
                                    <p:animMotion origin="layout" path="M -1.66667E-6 1.85185E-6 L -0.05191 0.07199 " pathEditMode="relative" rAng="0" ptsTypes="AA">
                                      <p:cBhvr>
                                        <p:cTn id="14" dur="2000" fill="hold"/>
                                        <p:tgtEl>
                                          <p:spTgt spid="5"/>
                                        </p:tgtEl>
                                        <p:attrNameLst>
                                          <p:attrName>ppt_x</p:attrName>
                                          <p:attrName>ppt_y</p:attrName>
                                        </p:attrNameLst>
                                      </p:cBhvr>
                                      <p:rCtr x="-2604" y="3588"/>
                                    </p:animMotion>
                                  </p:childTnLst>
                                </p:cTn>
                              </p:par>
                              <p:par>
                                <p:cTn id="15" presetID="42" presetClass="path" presetSubtype="0" accel="50000" decel="50000" fill="hold" grpId="0" nodeType="withEffect">
                                  <p:stCondLst>
                                    <p:cond delay="0"/>
                                  </p:stCondLst>
                                  <p:childTnLst>
                                    <p:animMotion origin="layout" path="M 8.33333E-7 1.48148E-6 L 0.05226 0.07037 " pathEditMode="relative" rAng="0" ptsTypes="AA">
                                      <p:cBhvr>
                                        <p:cTn id="16" dur="2000" fill="hold"/>
                                        <p:tgtEl>
                                          <p:spTgt spid="6"/>
                                        </p:tgtEl>
                                        <p:attrNameLst>
                                          <p:attrName>ppt_x</p:attrName>
                                          <p:attrName>ppt_y</p:attrName>
                                        </p:attrNameLst>
                                      </p:cBhvr>
                                      <p:rCtr x="2604" y="351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animBg="1"/>
      <p:bldP spid="8" grpId="1" animBg="1"/>
      <p:bldP spid="9" grpId="0" animBg="1"/>
      <p:bldP spid="9"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3615118" y="3765551"/>
            <a:ext cx="415315" cy="412750"/>
            <a:chOff x="3494168" y="3782485"/>
            <a:chExt cx="415315" cy="412750"/>
          </a:xfrm>
        </p:grpSpPr>
        <p:sp>
          <p:nvSpPr>
            <p:cNvPr id="94" name="Rectangle 93"/>
            <p:cNvSpPr/>
            <p:nvPr/>
          </p:nvSpPr>
          <p:spPr>
            <a:xfrm>
              <a:off x="3496733" y="3782485"/>
              <a:ext cx="412750" cy="412750"/>
            </a:xfrm>
            <a:prstGeom prst="rect">
              <a:avLst/>
            </a:prstGeom>
            <a:solidFill>
              <a:srgbClr val="F2F2F2"/>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1" name="Freeform 90"/>
            <p:cNvSpPr/>
            <p:nvPr/>
          </p:nvSpPr>
          <p:spPr>
            <a:xfrm>
              <a:off x="3494168" y="3838121"/>
              <a:ext cx="411788" cy="330340"/>
            </a:xfrm>
            <a:custGeom>
              <a:avLst/>
              <a:gdLst>
                <a:gd name="connsiteX0" fmla="*/ 0 w 3163454"/>
                <a:gd name="connsiteY0" fmla="*/ 2228272 h 2609272"/>
                <a:gd name="connsiteX1" fmla="*/ 427182 w 3163454"/>
                <a:gd name="connsiteY1" fmla="*/ 2609272 h 2609272"/>
                <a:gd name="connsiteX2" fmla="*/ 981363 w 3163454"/>
                <a:gd name="connsiteY2" fmla="*/ 1870363 h 2609272"/>
                <a:gd name="connsiteX3" fmla="*/ 1524000 w 3163454"/>
                <a:gd name="connsiteY3" fmla="*/ 1350818 h 2609272"/>
                <a:gd name="connsiteX4" fmla="*/ 2089727 w 3163454"/>
                <a:gd name="connsiteY4" fmla="*/ 1408545 h 2609272"/>
                <a:gd name="connsiteX5" fmla="*/ 2655454 w 3163454"/>
                <a:gd name="connsiteY5" fmla="*/ 1316181 h 2609272"/>
                <a:gd name="connsiteX6" fmla="*/ 3163454 w 3163454"/>
                <a:gd name="connsiteY6" fmla="*/ 0 h 260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454" h="2609272">
                  <a:moveTo>
                    <a:pt x="0" y="2228272"/>
                  </a:moveTo>
                  <a:lnTo>
                    <a:pt x="427182" y="2609272"/>
                  </a:lnTo>
                  <a:lnTo>
                    <a:pt x="981363" y="1870363"/>
                  </a:lnTo>
                  <a:lnTo>
                    <a:pt x="1524000" y="1350818"/>
                  </a:lnTo>
                  <a:lnTo>
                    <a:pt x="2089727" y="1408545"/>
                  </a:lnTo>
                  <a:lnTo>
                    <a:pt x="2655454" y="1316181"/>
                  </a:lnTo>
                  <a:lnTo>
                    <a:pt x="3163454" y="0"/>
                  </a:lnTo>
                </a:path>
              </a:pathLst>
            </a:cu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4" name="Group 133"/>
          <p:cNvGrpSpPr/>
          <p:nvPr/>
        </p:nvGrpSpPr>
        <p:grpSpPr>
          <a:xfrm>
            <a:off x="5370286" y="3398763"/>
            <a:ext cx="1507068" cy="551544"/>
            <a:chOff x="5370286" y="3447143"/>
            <a:chExt cx="1507068" cy="551544"/>
          </a:xfrm>
        </p:grpSpPr>
        <p:cxnSp>
          <p:nvCxnSpPr>
            <p:cNvPr id="127" name="Straight Connector 126"/>
            <p:cNvCxnSpPr/>
            <p:nvPr/>
          </p:nvCxnSpPr>
          <p:spPr>
            <a:xfrm>
              <a:off x="5370286" y="3580190"/>
              <a:ext cx="326571" cy="399143"/>
            </a:xfrm>
            <a:prstGeom prst="line">
              <a:avLst/>
            </a:prstGeom>
            <a:ln w="57150" cmpd="sng">
              <a:solidFill>
                <a:srgbClr val="C050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0" name="Straight Connector 129"/>
            <p:cNvCxnSpPr/>
            <p:nvPr/>
          </p:nvCxnSpPr>
          <p:spPr>
            <a:xfrm>
              <a:off x="5684762" y="3447143"/>
              <a:ext cx="48381" cy="532190"/>
            </a:xfrm>
            <a:prstGeom prst="line">
              <a:avLst/>
            </a:prstGeom>
            <a:ln w="57150" cmpd="sng">
              <a:solidFill>
                <a:srgbClr val="C050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6320973" y="3756782"/>
              <a:ext cx="556381" cy="241905"/>
            </a:xfrm>
            <a:prstGeom prst="line">
              <a:avLst/>
            </a:prstGeom>
            <a:ln w="57150" cmpd="sng">
              <a:solidFill>
                <a:srgbClr val="C0504D"/>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6526592" y="3514878"/>
              <a:ext cx="285449" cy="466876"/>
            </a:xfrm>
            <a:prstGeom prst="line">
              <a:avLst/>
            </a:prstGeom>
            <a:ln w="57150" cmpd="sng">
              <a:solidFill>
                <a:srgbClr val="C0504D"/>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2044095" y="2939143"/>
            <a:ext cx="4100286" cy="1059543"/>
            <a:chOff x="2044095" y="2939143"/>
            <a:chExt cx="4100286" cy="1059543"/>
          </a:xfrm>
        </p:grpSpPr>
        <p:sp>
          <p:nvSpPr>
            <p:cNvPr id="131" name="Freeform 130"/>
            <p:cNvSpPr/>
            <p:nvPr/>
          </p:nvSpPr>
          <p:spPr>
            <a:xfrm>
              <a:off x="3260877" y="3055258"/>
              <a:ext cx="1294192" cy="943428"/>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370668"/>
                <a:gd name="connsiteY0" fmla="*/ 1028095 h 1028095"/>
                <a:gd name="connsiteX1" fmla="*/ 1233715 w 2370668"/>
                <a:gd name="connsiteY1" fmla="*/ 350763 h 1028095"/>
                <a:gd name="connsiteX2" fmla="*/ 2370668 w 2370668"/>
                <a:gd name="connsiteY2" fmla="*/ 0 h 1028095"/>
                <a:gd name="connsiteX0" fmla="*/ 0 w 1390954"/>
                <a:gd name="connsiteY0" fmla="*/ 895048 h 895048"/>
                <a:gd name="connsiteX1" fmla="*/ 254001 w 1390954"/>
                <a:gd name="connsiteY1" fmla="*/ 350763 h 895048"/>
                <a:gd name="connsiteX2" fmla="*/ 1390954 w 1390954"/>
                <a:gd name="connsiteY2" fmla="*/ 0 h 895048"/>
                <a:gd name="connsiteX0" fmla="*/ 0 w 1306287"/>
                <a:gd name="connsiteY0" fmla="*/ 895048 h 895048"/>
                <a:gd name="connsiteX1" fmla="*/ 169334 w 1306287"/>
                <a:gd name="connsiteY1" fmla="*/ 35076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282097"/>
                <a:gd name="connsiteY0" fmla="*/ 943428 h 943428"/>
                <a:gd name="connsiteX1" fmla="*/ 556381 w 1282097"/>
                <a:gd name="connsiteY1" fmla="*/ 374953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616857 w 1282097"/>
                <a:gd name="connsiteY1" fmla="*/ 314477 h 943428"/>
                <a:gd name="connsiteX2" fmla="*/ 1282097 w 1282097"/>
                <a:gd name="connsiteY2" fmla="*/ 0 h 943428"/>
                <a:gd name="connsiteX0" fmla="*/ 0 w 1294192"/>
                <a:gd name="connsiteY0" fmla="*/ 919238 h 919238"/>
                <a:gd name="connsiteX1" fmla="*/ 616857 w 1294192"/>
                <a:gd name="connsiteY1" fmla="*/ 290287 h 919238"/>
                <a:gd name="connsiteX2" fmla="*/ 1294192 w 1294192"/>
                <a:gd name="connsiteY2" fmla="*/ 0 h 919238"/>
                <a:gd name="connsiteX0" fmla="*/ 0 w 1294192"/>
                <a:gd name="connsiteY0" fmla="*/ 943428 h 943428"/>
                <a:gd name="connsiteX1" fmla="*/ 616857 w 1294192"/>
                <a:gd name="connsiteY1" fmla="*/ 314477 h 943428"/>
                <a:gd name="connsiteX2" fmla="*/ 1294192 w 1294192"/>
                <a:gd name="connsiteY2" fmla="*/ 0 h 943428"/>
              </a:gdLst>
              <a:ahLst/>
              <a:cxnLst>
                <a:cxn ang="0">
                  <a:pos x="connsiteX0" y="connsiteY0"/>
                </a:cxn>
                <a:cxn ang="0">
                  <a:pos x="connsiteX1" y="connsiteY1"/>
                </a:cxn>
                <a:cxn ang="0">
                  <a:pos x="connsiteX2" y="connsiteY2"/>
                </a:cxn>
              </a:cxnLst>
              <a:rect l="l" t="t" r="r" b="b"/>
              <a:pathLst>
                <a:path w="1294192" h="943428">
                  <a:moveTo>
                    <a:pt x="0" y="943428"/>
                  </a:moveTo>
                  <a:cubicBezTo>
                    <a:pt x="93739" y="764014"/>
                    <a:pt x="401158" y="471715"/>
                    <a:pt x="616857" y="314477"/>
                  </a:cubicBezTo>
                  <a:cubicBezTo>
                    <a:pt x="832556" y="157239"/>
                    <a:pt x="1294192" y="0"/>
                    <a:pt x="1294192" y="0"/>
                  </a:cubicBezTo>
                </a:path>
              </a:pathLst>
            </a:cu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Freeform 119"/>
            <p:cNvSpPr/>
            <p:nvPr/>
          </p:nvSpPr>
          <p:spPr>
            <a:xfrm>
              <a:off x="2044095" y="3084286"/>
              <a:ext cx="2503715" cy="895047"/>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6509 h 896509"/>
                <a:gd name="connsiteX1" fmla="*/ 1245810 w 2503715"/>
                <a:gd name="connsiteY1" fmla="*/ 303843 h 896509"/>
                <a:gd name="connsiteX2" fmla="*/ 2503715 w 2503715"/>
                <a:gd name="connsiteY2" fmla="*/ 1462 h 896509"/>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Lst>
              <a:ahLst/>
              <a:cxnLst>
                <a:cxn ang="0">
                  <a:pos x="connsiteX0" y="connsiteY0"/>
                </a:cxn>
                <a:cxn ang="0">
                  <a:pos x="connsiteX1" y="connsiteY1"/>
                </a:cxn>
                <a:cxn ang="0">
                  <a:pos x="connsiteX2" y="connsiteY2"/>
                </a:cxn>
                <a:cxn ang="0">
                  <a:pos x="connsiteX3" y="connsiteY3"/>
                </a:cxn>
              </a:cxnLst>
              <a:rect l="l" t="t" r="r" b="b"/>
              <a:pathLst>
                <a:path w="2503715" h="895047">
                  <a:moveTo>
                    <a:pt x="0" y="895047"/>
                  </a:moveTo>
                  <a:cubicBezTo>
                    <a:pt x="384024" y="618872"/>
                    <a:pt x="618872" y="473729"/>
                    <a:pt x="895047" y="374952"/>
                  </a:cubicBezTo>
                  <a:cubicBezTo>
                    <a:pt x="1171222" y="276175"/>
                    <a:pt x="1392968" y="225778"/>
                    <a:pt x="1657048" y="157238"/>
                  </a:cubicBezTo>
                  <a:cubicBezTo>
                    <a:pt x="1921128" y="88698"/>
                    <a:pt x="2336398" y="36286"/>
                    <a:pt x="2503715" y="0"/>
                  </a:cubicBezTo>
                </a:path>
              </a:pathLst>
            </a:custGeom>
            <a:ln w="5715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10" name="Group 109"/>
            <p:cNvGrpSpPr/>
            <p:nvPr/>
          </p:nvGrpSpPr>
          <p:grpSpPr>
            <a:xfrm>
              <a:off x="4410028" y="2939143"/>
              <a:ext cx="1734353" cy="272364"/>
              <a:chOff x="2040901" y="2925288"/>
              <a:chExt cx="1734353" cy="272364"/>
            </a:xfrm>
          </p:grpSpPr>
          <p:sp>
            <p:nvSpPr>
              <p:cNvPr id="111" name="Rectangle 110"/>
              <p:cNvSpPr/>
              <p:nvPr/>
            </p:nvSpPr>
            <p:spPr>
              <a:xfrm>
                <a:off x="2040901" y="2929202"/>
                <a:ext cx="268450" cy="2684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13" name="Straight Connector 112"/>
              <p:cNvCxnSpPr/>
              <p:nvPr/>
            </p:nvCxnSpPr>
            <p:spPr>
              <a:xfrm flipH="1">
                <a:off x="2178683" y="2925288"/>
                <a:ext cx="1596571" cy="169333"/>
              </a:xfrm>
              <a:prstGeom prst="straightConnector1">
                <a:avLst/>
              </a:prstGeom>
              <a:ln w="5715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grpSp>
        <p:nvGrpSpPr>
          <p:cNvPr id="109" name="Group 108"/>
          <p:cNvGrpSpPr/>
          <p:nvPr/>
        </p:nvGrpSpPr>
        <p:grpSpPr>
          <a:xfrm>
            <a:off x="1811091" y="2842381"/>
            <a:ext cx="1406242" cy="1161143"/>
            <a:chOff x="2040901" y="3144762"/>
            <a:chExt cx="1406242" cy="1161143"/>
          </a:xfrm>
        </p:grpSpPr>
        <p:sp>
          <p:nvSpPr>
            <p:cNvPr id="100" name="Rectangle 99"/>
            <p:cNvSpPr/>
            <p:nvPr/>
          </p:nvSpPr>
          <p:spPr>
            <a:xfrm>
              <a:off x="2040901" y="3243678"/>
              <a:ext cx="268450" cy="2684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2" name="Straight Connector 101"/>
            <p:cNvCxnSpPr/>
            <p:nvPr/>
          </p:nvCxnSpPr>
          <p:spPr>
            <a:xfrm flipH="1" flipV="1">
              <a:off x="2182091" y="3348183"/>
              <a:ext cx="116005" cy="957722"/>
            </a:xfrm>
            <a:prstGeom prst="line">
              <a:avLst/>
            </a:prstGeom>
            <a:ln w="571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flipH="1" flipV="1">
              <a:off x="2170545" y="3359727"/>
              <a:ext cx="1276598" cy="921987"/>
            </a:xfrm>
            <a:prstGeom prst="line">
              <a:avLst/>
            </a:prstGeom>
            <a:ln w="5715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a:off x="2205183" y="3144762"/>
              <a:ext cx="842817" cy="226511"/>
            </a:xfrm>
            <a:prstGeom prst="line">
              <a:avLst/>
            </a:prstGeom>
            <a:ln w="5715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47" name="Group 46"/>
          <p:cNvGrpSpPr/>
          <p:nvPr/>
        </p:nvGrpSpPr>
        <p:grpSpPr>
          <a:xfrm>
            <a:off x="2346476" y="3138714"/>
            <a:ext cx="465667" cy="2400905"/>
            <a:chOff x="2346476" y="3138714"/>
            <a:chExt cx="465667" cy="2400905"/>
          </a:xfrm>
        </p:grpSpPr>
        <p:cxnSp>
          <p:nvCxnSpPr>
            <p:cNvPr id="37" name="Straight Connector 36"/>
            <p:cNvCxnSpPr/>
            <p:nvPr/>
          </p:nvCxnSpPr>
          <p:spPr>
            <a:xfrm flipH="1">
              <a:off x="2346476" y="3138714"/>
              <a:ext cx="465667" cy="2400905"/>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2511955" y="3864823"/>
              <a:ext cx="268450" cy="2684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48" name="Group 47"/>
          <p:cNvGrpSpPr/>
          <p:nvPr/>
        </p:nvGrpSpPr>
        <p:grpSpPr>
          <a:xfrm>
            <a:off x="6145970" y="3120571"/>
            <a:ext cx="272078" cy="2215848"/>
            <a:chOff x="6145970" y="3120571"/>
            <a:chExt cx="272078" cy="2215848"/>
          </a:xfrm>
        </p:grpSpPr>
        <p:cxnSp>
          <p:nvCxnSpPr>
            <p:cNvPr id="43" name="Straight Connector 42"/>
            <p:cNvCxnSpPr>
              <a:endCxn id="28" idx="0"/>
            </p:cNvCxnSpPr>
            <p:nvPr/>
          </p:nvCxnSpPr>
          <p:spPr>
            <a:xfrm>
              <a:off x="6204857" y="3120571"/>
              <a:ext cx="175381" cy="2215848"/>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44" name="Rectangle 43"/>
            <p:cNvSpPr/>
            <p:nvPr/>
          </p:nvSpPr>
          <p:spPr>
            <a:xfrm>
              <a:off x="6145970" y="3861195"/>
              <a:ext cx="272078" cy="272078"/>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p:cNvSpPr>
            <a:spLocks noGrp="1"/>
          </p:cNvSpPr>
          <p:nvPr>
            <p:ph type="title"/>
          </p:nvPr>
        </p:nvSpPr>
        <p:spPr/>
        <p:txBody>
          <a:bodyPr/>
          <a:lstStyle/>
          <a:p>
            <a:r>
              <a:rPr lang="en-US" dirty="0" smtClean="0"/>
              <a:t>Predicting time series</a:t>
            </a:r>
            <a:endParaRPr lang="en-US" dirty="0"/>
          </a:p>
        </p:txBody>
      </p:sp>
      <p:sp>
        <p:nvSpPr>
          <p:cNvPr id="5" name="Content Placeholder 2"/>
          <p:cNvSpPr txBox="1">
            <a:spLocks/>
          </p:cNvSpPr>
          <p:nvPr/>
        </p:nvSpPr>
        <p:spPr>
          <a:xfrm>
            <a:off x="926744" y="5759207"/>
            <a:ext cx="3061362" cy="502136"/>
          </a:xfrm>
          <a:prstGeom prst="rect">
            <a:avLst/>
          </a:prstGeom>
        </p:spPr>
        <p:txBody>
          <a:bodyPr vert="horz" lIns="91440" tIns="45720" rIns="91440" bIns="45720" rtlCol="0" anchor="t" anchorCtr="0">
            <a:normAutofit lnSpcReduction="10000"/>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smtClean="0"/>
              <a:t>stocks rebounded</a:t>
            </a:r>
          </a:p>
        </p:txBody>
      </p:sp>
      <p:sp>
        <p:nvSpPr>
          <p:cNvPr id="6" name="Content Placeholder 2"/>
          <p:cNvSpPr txBox="1">
            <a:spLocks/>
          </p:cNvSpPr>
          <p:nvPr/>
        </p:nvSpPr>
        <p:spPr>
          <a:xfrm>
            <a:off x="4531095" y="5711459"/>
            <a:ext cx="3670972" cy="597631"/>
          </a:xfrm>
          <a:prstGeom prst="rect">
            <a:avLst/>
          </a:prstGeom>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i="1" dirty="0"/>
              <a:t>a</a:t>
            </a:r>
            <a:r>
              <a:rPr lang="en-US" sz="2800" i="1" dirty="0" smtClean="0"/>
              <a:t>fter a bruising swoon</a:t>
            </a:r>
          </a:p>
        </p:txBody>
      </p:sp>
      <p:sp>
        <p:nvSpPr>
          <p:cNvPr id="8" name="Freeform 7"/>
          <p:cNvSpPr/>
          <p:nvPr/>
        </p:nvSpPr>
        <p:spPr>
          <a:xfrm>
            <a:off x="2469839" y="1716339"/>
            <a:ext cx="1374798" cy="1011458"/>
          </a:xfrm>
          <a:custGeom>
            <a:avLst/>
            <a:gdLst>
              <a:gd name="connsiteX0" fmla="*/ 0 w 2735385"/>
              <a:gd name="connsiteY0" fmla="*/ 586154 h 2012462"/>
              <a:gd name="connsiteX1" fmla="*/ 468923 w 2735385"/>
              <a:gd name="connsiteY1" fmla="*/ 683847 h 2012462"/>
              <a:gd name="connsiteX2" fmla="*/ 1035538 w 2735385"/>
              <a:gd name="connsiteY2" fmla="*/ 625231 h 2012462"/>
              <a:gd name="connsiteX3" fmla="*/ 1504462 w 2735385"/>
              <a:gd name="connsiteY3" fmla="*/ 0 h 2012462"/>
              <a:gd name="connsiteX4" fmla="*/ 1992923 w 2735385"/>
              <a:gd name="connsiteY4" fmla="*/ 625231 h 2012462"/>
              <a:gd name="connsiteX5" fmla="*/ 2500923 w 2735385"/>
              <a:gd name="connsiteY5" fmla="*/ 1641231 h 2012462"/>
              <a:gd name="connsiteX6" fmla="*/ 2735385 w 2735385"/>
              <a:gd name="connsiteY6" fmla="*/ 2012462 h 20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385" h="2012462">
                <a:moveTo>
                  <a:pt x="0" y="586154"/>
                </a:moveTo>
                <a:lnTo>
                  <a:pt x="468923" y="683847"/>
                </a:lnTo>
                <a:lnTo>
                  <a:pt x="1035538" y="625231"/>
                </a:lnTo>
                <a:lnTo>
                  <a:pt x="1504462" y="0"/>
                </a:lnTo>
                <a:lnTo>
                  <a:pt x="1992923" y="625231"/>
                </a:lnTo>
                <a:lnTo>
                  <a:pt x="2500923" y="1641231"/>
                </a:lnTo>
                <a:lnTo>
                  <a:pt x="2735385" y="2012462"/>
                </a:lnTo>
              </a:path>
            </a:pathLst>
          </a:cu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38100" cmpd="sng">
                <a:solidFill>
                  <a:srgbClr val="000000"/>
                </a:solidFill>
              </a:ln>
            </a:endParaRPr>
          </a:p>
        </p:txBody>
      </p:sp>
      <p:sp>
        <p:nvSpPr>
          <p:cNvPr id="9" name="Freeform 8"/>
          <p:cNvSpPr>
            <a:spLocks noChangeAspect="1"/>
          </p:cNvSpPr>
          <p:nvPr/>
        </p:nvSpPr>
        <p:spPr>
          <a:xfrm>
            <a:off x="5302684" y="1569749"/>
            <a:ext cx="1596397" cy="1316736"/>
          </a:xfrm>
          <a:custGeom>
            <a:avLst/>
            <a:gdLst>
              <a:gd name="connsiteX0" fmla="*/ 0 w 3163454"/>
              <a:gd name="connsiteY0" fmla="*/ 2228272 h 2609272"/>
              <a:gd name="connsiteX1" fmla="*/ 427182 w 3163454"/>
              <a:gd name="connsiteY1" fmla="*/ 2609272 h 2609272"/>
              <a:gd name="connsiteX2" fmla="*/ 981363 w 3163454"/>
              <a:gd name="connsiteY2" fmla="*/ 1870363 h 2609272"/>
              <a:gd name="connsiteX3" fmla="*/ 1524000 w 3163454"/>
              <a:gd name="connsiteY3" fmla="*/ 1350818 h 2609272"/>
              <a:gd name="connsiteX4" fmla="*/ 2089727 w 3163454"/>
              <a:gd name="connsiteY4" fmla="*/ 1408545 h 2609272"/>
              <a:gd name="connsiteX5" fmla="*/ 2655454 w 3163454"/>
              <a:gd name="connsiteY5" fmla="*/ 1316181 h 2609272"/>
              <a:gd name="connsiteX6" fmla="*/ 3163454 w 3163454"/>
              <a:gd name="connsiteY6" fmla="*/ 0 h 260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454" h="2609272">
                <a:moveTo>
                  <a:pt x="0" y="2228272"/>
                </a:moveTo>
                <a:lnTo>
                  <a:pt x="427182" y="2609272"/>
                </a:lnTo>
                <a:lnTo>
                  <a:pt x="981363" y="1870363"/>
                </a:lnTo>
                <a:lnTo>
                  <a:pt x="1524000" y="1350818"/>
                </a:lnTo>
                <a:lnTo>
                  <a:pt x="2089727" y="1408545"/>
                </a:lnTo>
                <a:lnTo>
                  <a:pt x="2655454" y="1316181"/>
                </a:lnTo>
                <a:lnTo>
                  <a:pt x="3163454" y="0"/>
                </a:lnTo>
              </a:path>
            </a:pathLst>
          </a:custGeom>
          <a:ln w="38100" cmpd="sng">
            <a:solidFill>
              <a:srgbClr val="9BBB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38100" cmpd="sng">
                <a:solidFill>
                  <a:srgbClr val="000000"/>
                </a:solidFill>
              </a:ln>
            </a:endParaRPr>
          </a:p>
        </p:txBody>
      </p:sp>
      <p:sp>
        <p:nvSpPr>
          <p:cNvPr id="7" name="Content Placeholder 2"/>
          <p:cNvSpPr txBox="1">
            <a:spLocks/>
          </p:cNvSpPr>
          <p:nvPr/>
        </p:nvSpPr>
        <p:spPr>
          <a:xfrm>
            <a:off x="832389" y="5759207"/>
            <a:ext cx="3254702" cy="502136"/>
          </a:xfrm>
          <a:prstGeom prst="rect">
            <a:avLst/>
          </a:prstGeom>
          <a:solidFill>
            <a:schemeClr val="bg1"/>
          </a:solidFill>
        </p:spPr>
        <p:txBody>
          <a:bodyPr vert="horz" lIns="91440" tIns="45720" rIns="91440" bIns="45720" rtlCol="0" anchor="t" anchorCtr="0">
            <a:normAutofit lnSpcReduction="10000"/>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a:t>{</a:t>
            </a:r>
            <a:r>
              <a:rPr lang="en-US" sz="2800" dirty="0" smtClean="0"/>
              <a:t>stocks, rebounded}</a:t>
            </a:r>
          </a:p>
        </p:txBody>
      </p:sp>
      <p:sp>
        <p:nvSpPr>
          <p:cNvPr id="10" name="Content Placeholder 2"/>
          <p:cNvSpPr txBox="1">
            <a:spLocks/>
          </p:cNvSpPr>
          <p:nvPr/>
        </p:nvSpPr>
        <p:spPr>
          <a:xfrm>
            <a:off x="4318000" y="5711459"/>
            <a:ext cx="4101792" cy="597631"/>
          </a:xfrm>
          <a:prstGeom prst="rect">
            <a:avLst/>
          </a:prstGeom>
          <a:solidFill>
            <a:schemeClr val="bg1"/>
          </a:solidFill>
        </p:spPr>
        <p:txBody>
          <a:bodyPr vert="horz" lIns="91440" tIns="45720" rIns="91440" bIns="45720" rtlCol="0" anchor="t" anchorCtr="0">
            <a:normAutofit/>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lgn="ctr">
              <a:buFont typeface="Arial"/>
              <a:buNone/>
            </a:pPr>
            <a:r>
              <a:rPr lang="en-US" sz="2800" dirty="0" smtClean="0"/>
              <a:t>{after, a, bruising, swoon}</a:t>
            </a:r>
          </a:p>
        </p:txBody>
      </p:sp>
      <p:grpSp>
        <p:nvGrpSpPr>
          <p:cNvPr id="135" name="Group 134"/>
          <p:cNvGrpSpPr/>
          <p:nvPr/>
        </p:nvGrpSpPr>
        <p:grpSpPr>
          <a:xfrm>
            <a:off x="2551838" y="2617892"/>
            <a:ext cx="521561" cy="521561"/>
            <a:chOff x="2551838" y="2883988"/>
            <a:chExt cx="521561" cy="521561"/>
          </a:xfrm>
        </p:grpSpPr>
        <p:sp>
          <p:nvSpPr>
            <p:cNvPr id="30" name="Oval 29"/>
            <p:cNvSpPr/>
            <p:nvPr/>
          </p:nvSpPr>
          <p:spPr>
            <a:xfrm>
              <a:off x="2551838" y="2883988"/>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2" name="Picture 31"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163" y="3008086"/>
              <a:ext cx="292100" cy="279400"/>
            </a:xfrm>
            <a:prstGeom prst="rect">
              <a:avLst/>
            </a:prstGeom>
          </p:spPr>
        </p:pic>
      </p:grpSp>
      <p:grpSp>
        <p:nvGrpSpPr>
          <p:cNvPr id="89" name="Group 88"/>
          <p:cNvGrpSpPr/>
          <p:nvPr/>
        </p:nvGrpSpPr>
        <p:grpSpPr>
          <a:xfrm>
            <a:off x="2245868" y="3729590"/>
            <a:ext cx="4128322" cy="1761648"/>
            <a:chOff x="2366818" y="3729590"/>
            <a:chExt cx="4128322" cy="1761648"/>
          </a:xfrm>
        </p:grpSpPr>
        <p:grpSp>
          <p:nvGrpSpPr>
            <p:cNvPr id="80" name="Group 79"/>
            <p:cNvGrpSpPr/>
            <p:nvPr/>
          </p:nvGrpSpPr>
          <p:grpSpPr>
            <a:xfrm>
              <a:off x="2366818" y="4017818"/>
              <a:ext cx="4128322" cy="1473420"/>
              <a:chOff x="2366818" y="4017818"/>
              <a:chExt cx="4128322" cy="1473420"/>
            </a:xfrm>
          </p:grpSpPr>
          <p:sp>
            <p:nvSpPr>
              <p:cNvPr id="79" name="Freeform 78"/>
              <p:cNvSpPr/>
              <p:nvPr/>
            </p:nvSpPr>
            <p:spPr>
              <a:xfrm>
                <a:off x="2366818" y="4133272"/>
                <a:ext cx="3692894" cy="656442"/>
              </a:xfrm>
              <a:custGeom>
                <a:avLst/>
                <a:gdLst>
                  <a:gd name="connsiteX0" fmla="*/ 0 w 3981752"/>
                  <a:gd name="connsiteY0" fmla="*/ 0 h 368997"/>
                  <a:gd name="connsiteX1" fmla="*/ 3717637 w 3981752"/>
                  <a:gd name="connsiteY1" fmla="*/ 334818 h 368997"/>
                  <a:gd name="connsiteX2" fmla="*/ 3683000 w 3981752"/>
                  <a:gd name="connsiteY2" fmla="*/ 357909 h 368997"/>
                  <a:gd name="connsiteX0" fmla="*/ 0 w 3770264"/>
                  <a:gd name="connsiteY0" fmla="*/ 0 h 773545"/>
                  <a:gd name="connsiteX1" fmla="*/ 3717637 w 3770264"/>
                  <a:gd name="connsiteY1" fmla="*/ 334818 h 773545"/>
                  <a:gd name="connsiteX2" fmla="*/ 2286000 w 3770264"/>
                  <a:gd name="connsiteY2" fmla="*/ 773545 h 773545"/>
                  <a:gd name="connsiteX0" fmla="*/ 0 w 2286000"/>
                  <a:gd name="connsiteY0" fmla="*/ 0 h 773545"/>
                  <a:gd name="connsiteX1" fmla="*/ 1847273 w 2286000"/>
                  <a:gd name="connsiteY1" fmla="*/ 438727 h 773545"/>
                  <a:gd name="connsiteX2" fmla="*/ 2286000 w 2286000"/>
                  <a:gd name="connsiteY2" fmla="*/ 773545 h 773545"/>
                  <a:gd name="connsiteX0" fmla="*/ 0 w 3717636"/>
                  <a:gd name="connsiteY0" fmla="*/ 0 h 449312"/>
                  <a:gd name="connsiteX1" fmla="*/ 1847273 w 3717636"/>
                  <a:gd name="connsiteY1" fmla="*/ 438727 h 449312"/>
                  <a:gd name="connsiteX2" fmla="*/ 3717636 w 3717636"/>
                  <a:gd name="connsiteY2" fmla="*/ 323273 h 449312"/>
                  <a:gd name="connsiteX0" fmla="*/ 0 w 3717636"/>
                  <a:gd name="connsiteY0" fmla="*/ 0 h 456900"/>
                  <a:gd name="connsiteX1" fmla="*/ 1847273 w 3717636"/>
                  <a:gd name="connsiteY1" fmla="*/ 438727 h 456900"/>
                  <a:gd name="connsiteX2" fmla="*/ 3717636 w 3717636"/>
                  <a:gd name="connsiteY2" fmla="*/ 323273 h 456900"/>
                  <a:gd name="connsiteX0" fmla="*/ 0 w 3717636"/>
                  <a:gd name="connsiteY0" fmla="*/ 0 h 678990"/>
                  <a:gd name="connsiteX1" fmla="*/ 1824182 w 3717636"/>
                  <a:gd name="connsiteY1" fmla="*/ 669636 h 678990"/>
                  <a:gd name="connsiteX2" fmla="*/ 3717636 w 3717636"/>
                  <a:gd name="connsiteY2" fmla="*/ 323273 h 678990"/>
                  <a:gd name="connsiteX0" fmla="*/ 0 w 3717636"/>
                  <a:gd name="connsiteY0" fmla="*/ 0 h 714772"/>
                  <a:gd name="connsiteX1" fmla="*/ 1824182 w 3717636"/>
                  <a:gd name="connsiteY1" fmla="*/ 669636 h 714772"/>
                  <a:gd name="connsiteX2" fmla="*/ 3717636 w 3717636"/>
                  <a:gd name="connsiteY2" fmla="*/ 323273 h 714772"/>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323273"/>
                  <a:gd name="connsiteX1" fmla="*/ 3717636 w 3717636"/>
                  <a:gd name="connsiteY1" fmla="*/ 323273 h 323273"/>
                  <a:gd name="connsiteX0" fmla="*/ 0 w 3717636"/>
                  <a:gd name="connsiteY0" fmla="*/ 0 h 542637"/>
                  <a:gd name="connsiteX1" fmla="*/ 1778000 w 3717636"/>
                  <a:gd name="connsiteY1" fmla="*/ 542637 h 542637"/>
                  <a:gd name="connsiteX2" fmla="*/ 3717636 w 3717636"/>
                  <a:gd name="connsiteY2" fmla="*/ 323273 h 542637"/>
                  <a:gd name="connsiteX0" fmla="*/ 0 w 3717636"/>
                  <a:gd name="connsiteY0" fmla="*/ 0 h 542637"/>
                  <a:gd name="connsiteX1" fmla="*/ 1778000 w 3717636"/>
                  <a:gd name="connsiteY1" fmla="*/ 542637 h 542637"/>
                  <a:gd name="connsiteX2" fmla="*/ 3717636 w 3717636"/>
                  <a:gd name="connsiteY2" fmla="*/ 323273 h 542637"/>
                  <a:gd name="connsiteX0" fmla="*/ 0 w 3717636"/>
                  <a:gd name="connsiteY0" fmla="*/ 0 h 544182"/>
                  <a:gd name="connsiteX1" fmla="*/ 1778000 w 3717636"/>
                  <a:gd name="connsiteY1" fmla="*/ 542637 h 544182"/>
                  <a:gd name="connsiteX2" fmla="*/ 3717636 w 3717636"/>
                  <a:gd name="connsiteY2" fmla="*/ 323273 h 544182"/>
                  <a:gd name="connsiteX0" fmla="*/ 0 w 3717636"/>
                  <a:gd name="connsiteY0" fmla="*/ 0 h 545084"/>
                  <a:gd name="connsiteX1" fmla="*/ 1778000 w 3717636"/>
                  <a:gd name="connsiteY1" fmla="*/ 542637 h 545084"/>
                  <a:gd name="connsiteX2" fmla="*/ 3717636 w 3717636"/>
                  <a:gd name="connsiteY2" fmla="*/ 323273 h 545084"/>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24234"/>
                  <a:gd name="connsiteX1" fmla="*/ 1881909 w 3717636"/>
                  <a:gd name="connsiteY1" fmla="*/ 300183 h 324234"/>
                  <a:gd name="connsiteX2" fmla="*/ 3717636 w 3717636"/>
                  <a:gd name="connsiteY2" fmla="*/ 323273 h 324234"/>
                </a:gdLst>
                <a:ahLst/>
                <a:cxnLst>
                  <a:cxn ang="0">
                    <a:pos x="connsiteX0" y="connsiteY0"/>
                  </a:cxn>
                  <a:cxn ang="0">
                    <a:pos x="connsiteX1" y="connsiteY1"/>
                  </a:cxn>
                  <a:cxn ang="0">
                    <a:pos x="connsiteX2" y="connsiteY2"/>
                  </a:cxn>
                </a:cxnLst>
                <a:rect l="l" t="t" r="r" b="b"/>
                <a:pathLst>
                  <a:path w="3717636" h="324234">
                    <a:moveTo>
                      <a:pt x="0" y="0"/>
                    </a:moveTo>
                    <a:cubicBezTo>
                      <a:pt x="865910" y="242454"/>
                      <a:pt x="1258454" y="254001"/>
                      <a:pt x="1881909" y="300183"/>
                    </a:cubicBezTo>
                    <a:cubicBezTo>
                      <a:pt x="2551545" y="319426"/>
                      <a:pt x="2805546" y="327120"/>
                      <a:pt x="3717636" y="323273"/>
                    </a:cubicBezTo>
                  </a:path>
                </a:pathLst>
              </a:custGeom>
              <a:ln w="57150" cmpd="sng">
                <a:solidFill>
                  <a:srgbClr val="9BBB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38100" cmpd="sng">
                    <a:solidFill>
                      <a:schemeClr val="accent3"/>
                    </a:solidFill>
                  </a:ln>
                </a:endParaRPr>
              </a:p>
            </p:txBody>
          </p:sp>
          <p:grpSp>
            <p:nvGrpSpPr>
              <p:cNvPr id="70" name="Group 69"/>
              <p:cNvGrpSpPr/>
              <p:nvPr/>
            </p:nvGrpSpPr>
            <p:grpSpPr>
              <a:xfrm>
                <a:off x="5830455" y="4017818"/>
                <a:ext cx="664685" cy="1473420"/>
                <a:chOff x="616527" y="3514437"/>
                <a:chExt cx="664685" cy="1473420"/>
              </a:xfrm>
            </p:grpSpPr>
            <p:cxnSp>
              <p:nvCxnSpPr>
                <p:cNvPr id="71" name="Straight Connector 70"/>
                <p:cNvCxnSpPr/>
                <p:nvPr/>
              </p:nvCxnSpPr>
              <p:spPr>
                <a:xfrm>
                  <a:off x="616527" y="3514437"/>
                  <a:ext cx="664685" cy="1473420"/>
                </a:xfrm>
                <a:prstGeom prst="line">
                  <a:avLst/>
                </a:pr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72" name="Rectangle 71"/>
                <p:cNvSpPr/>
                <p:nvPr/>
              </p:nvSpPr>
              <p:spPr>
                <a:xfrm>
                  <a:off x="843356" y="4156208"/>
                  <a:ext cx="268450" cy="2684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52" name="Oval 51"/>
            <p:cNvSpPr/>
            <p:nvPr/>
          </p:nvSpPr>
          <p:spPr>
            <a:xfrm>
              <a:off x="5557319" y="3729590"/>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4" name="Picture 83"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215" y="3825587"/>
              <a:ext cx="368300" cy="292100"/>
            </a:xfrm>
            <a:prstGeom prst="rect">
              <a:avLst/>
            </a:prstGeom>
          </p:spPr>
        </p:pic>
      </p:grpSp>
      <p:grpSp>
        <p:nvGrpSpPr>
          <p:cNvPr id="88" name="Group 87"/>
          <p:cNvGrpSpPr/>
          <p:nvPr/>
        </p:nvGrpSpPr>
        <p:grpSpPr>
          <a:xfrm>
            <a:off x="1800543" y="3731403"/>
            <a:ext cx="552352" cy="1617111"/>
            <a:chOff x="1921493" y="3731403"/>
            <a:chExt cx="552352" cy="1617111"/>
          </a:xfrm>
        </p:grpSpPr>
        <p:grpSp>
          <p:nvGrpSpPr>
            <p:cNvPr id="65" name="Group 64"/>
            <p:cNvGrpSpPr/>
            <p:nvPr/>
          </p:nvGrpSpPr>
          <p:grpSpPr>
            <a:xfrm>
              <a:off x="2182091" y="3971636"/>
              <a:ext cx="291754" cy="1376878"/>
              <a:chOff x="641927" y="3493655"/>
              <a:chExt cx="291754" cy="1376878"/>
            </a:xfrm>
          </p:grpSpPr>
          <p:cxnSp>
            <p:nvCxnSpPr>
              <p:cNvPr id="66" name="Straight Connector 65"/>
              <p:cNvCxnSpPr>
                <a:endCxn id="23" idx="0"/>
              </p:cNvCxnSpPr>
              <p:nvPr/>
            </p:nvCxnSpPr>
            <p:spPr>
              <a:xfrm>
                <a:off x="641927" y="3493655"/>
                <a:ext cx="273240" cy="1376878"/>
              </a:xfrm>
              <a:prstGeom prst="line">
                <a:avLst/>
              </a:pr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67" name="Rectangle 66"/>
              <p:cNvSpPr/>
              <p:nvPr/>
            </p:nvSpPr>
            <p:spPr>
              <a:xfrm>
                <a:off x="665231" y="4156208"/>
                <a:ext cx="268450" cy="2684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1" name="Oval 50"/>
            <p:cNvSpPr/>
            <p:nvPr/>
          </p:nvSpPr>
          <p:spPr>
            <a:xfrm>
              <a:off x="1921493" y="3731403"/>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3" name="Picture 82"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836" y="3837131"/>
              <a:ext cx="355600" cy="292100"/>
            </a:xfrm>
            <a:prstGeom prst="rect">
              <a:avLst/>
            </a:prstGeom>
          </p:spPr>
        </p:pic>
      </p:grpSp>
      <p:grpSp>
        <p:nvGrpSpPr>
          <p:cNvPr id="85" name="Group 84"/>
          <p:cNvGrpSpPr/>
          <p:nvPr/>
        </p:nvGrpSpPr>
        <p:grpSpPr>
          <a:xfrm>
            <a:off x="2370667" y="3729088"/>
            <a:ext cx="1114622" cy="1762150"/>
            <a:chOff x="2249717" y="3729088"/>
            <a:chExt cx="1114622" cy="1762150"/>
          </a:xfrm>
        </p:grpSpPr>
        <p:grpSp>
          <p:nvGrpSpPr>
            <p:cNvPr id="56" name="Group 55"/>
            <p:cNvGrpSpPr/>
            <p:nvPr/>
          </p:nvGrpSpPr>
          <p:grpSpPr>
            <a:xfrm>
              <a:off x="2249717" y="3960091"/>
              <a:ext cx="879102" cy="1531147"/>
              <a:chOff x="861953" y="3634510"/>
              <a:chExt cx="879102" cy="1531147"/>
            </a:xfrm>
          </p:grpSpPr>
          <p:cxnSp>
            <p:nvCxnSpPr>
              <p:cNvPr id="57" name="Straight Connector 56"/>
              <p:cNvCxnSpPr/>
              <p:nvPr/>
            </p:nvCxnSpPr>
            <p:spPr>
              <a:xfrm flipH="1">
                <a:off x="861953" y="3634510"/>
                <a:ext cx="879102" cy="1531147"/>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144094" y="4306850"/>
                <a:ext cx="268450" cy="2684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p:cNvSpPr/>
            <p:nvPr/>
          </p:nvSpPr>
          <p:spPr>
            <a:xfrm>
              <a:off x="2842778" y="3729088"/>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1" name="Picture 80"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2731" y="3837130"/>
              <a:ext cx="342900" cy="292100"/>
            </a:xfrm>
            <a:prstGeom prst="rect">
              <a:avLst/>
            </a:prstGeom>
          </p:spPr>
        </p:pic>
      </p:grpSp>
      <p:grpSp>
        <p:nvGrpSpPr>
          <p:cNvPr id="86" name="Group 85"/>
          <p:cNvGrpSpPr/>
          <p:nvPr/>
        </p:nvGrpSpPr>
        <p:grpSpPr>
          <a:xfrm>
            <a:off x="6386286" y="3727275"/>
            <a:ext cx="734829" cy="1763963"/>
            <a:chOff x="6265336" y="3727275"/>
            <a:chExt cx="734829" cy="1763963"/>
          </a:xfrm>
        </p:grpSpPr>
        <p:grpSp>
          <p:nvGrpSpPr>
            <p:cNvPr id="61" name="Group 60"/>
            <p:cNvGrpSpPr/>
            <p:nvPr/>
          </p:nvGrpSpPr>
          <p:grpSpPr>
            <a:xfrm>
              <a:off x="6265336" y="3971636"/>
              <a:ext cx="488756" cy="1519602"/>
              <a:chOff x="949808" y="3562928"/>
              <a:chExt cx="488756" cy="1519602"/>
            </a:xfrm>
          </p:grpSpPr>
          <p:cxnSp>
            <p:nvCxnSpPr>
              <p:cNvPr id="62" name="Straight Connector 61"/>
              <p:cNvCxnSpPr/>
              <p:nvPr/>
            </p:nvCxnSpPr>
            <p:spPr>
              <a:xfrm flipH="1">
                <a:off x="949808" y="3562928"/>
                <a:ext cx="488756" cy="1519602"/>
              </a:xfrm>
              <a:prstGeom prst="line">
                <a:avLst/>
              </a:prstGeom>
              <a:ln w="5715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041284" y="4249671"/>
                <a:ext cx="268450" cy="2684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0" name="Oval 49"/>
            <p:cNvSpPr/>
            <p:nvPr/>
          </p:nvSpPr>
          <p:spPr>
            <a:xfrm>
              <a:off x="6478604" y="3727275"/>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2" name="Picture 81"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4746" y="3825586"/>
              <a:ext cx="355600" cy="292100"/>
            </a:xfrm>
            <a:prstGeom prst="rect">
              <a:avLst/>
            </a:prstGeom>
          </p:spPr>
        </p:pic>
      </p:grpSp>
      <p:grpSp>
        <p:nvGrpSpPr>
          <p:cNvPr id="24" name="Group 23"/>
          <p:cNvGrpSpPr/>
          <p:nvPr/>
        </p:nvGrpSpPr>
        <p:grpSpPr>
          <a:xfrm>
            <a:off x="2066819" y="5226231"/>
            <a:ext cx="521561" cy="521561"/>
            <a:chOff x="2199867" y="4681946"/>
            <a:chExt cx="521561" cy="521561"/>
          </a:xfrm>
        </p:grpSpPr>
        <p:sp>
          <p:nvSpPr>
            <p:cNvPr id="21" name="Oval 20"/>
            <p:cNvSpPr/>
            <p:nvPr/>
          </p:nvSpPr>
          <p:spPr>
            <a:xfrm>
              <a:off x="2199867" y="4681946"/>
              <a:ext cx="521561" cy="521561"/>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3" name="Picture 22"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5029" y="4804229"/>
              <a:ext cx="304800" cy="279400"/>
            </a:xfrm>
            <a:prstGeom prst="rect">
              <a:avLst/>
            </a:prstGeom>
            <a:ln w="28575" cmpd="sng">
              <a:noFill/>
            </a:ln>
          </p:spPr>
        </p:pic>
      </p:grpSp>
      <p:grpSp>
        <p:nvGrpSpPr>
          <p:cNvPr id="137" name="Group 136"/>
          <p:cNvGrpSpPr/>
          <p:nvPr/>
        </p:nvGrpSpPr>
        <p:grpSpPr>
          <a:xfrm>
            <a:off x="6110862" y="5221393"/>
            <a:ext cx="521561" cy="521561"/>
            <a:chOff x="6098767" y="4689203"/>
            <a:chExt cx="521561" cy="521561"/>
          </a:xfrm>
        </p:grpSpPr>
        <p:sp>
          <p:nvSpPr>
            <p:cNvPr id="26" name="Oval 25"/>
            <p:cNvSpPr/>
            <p:nvPr/>
          </p:nvSpPr>
          <p:spPr>
            <a:xfrm>
              <a:off x="6098767" y="4689203"/>
              <a:ext cx="521561" cy="521561"/>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28" name="Picture 27"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09393" y="4804229"/>
              <a:ext cx="317500" cy="279400"/>
            </a:xfrm>
            <a:prstGeom prst="rect">
              <a:avLst/>
            </a:prstGeom>
          </p:spPr>
        </p:pic>
      </p:grpSp>
      <p:grpSp>
        <p:nvGrpSpPr>
          <p:cNvPr id="27" name="Group 26"/>
          <p:cNvGrpSpPr/>
          <p:nvPr/>
        </p:nvGrpSpPr>
        <p:grpSpPr>
          <a:xfrm>
            <a:off x="1246415" y="3644901"/>
            <a:ext cx="412750" cy="584776"/>
            <a:chOff x="1375833" y="3661833"/>
            <a:chExt cx="412750" cy="584776"/>
          </a:xfrm>
        </p:grpSpPr>
        <p:sp>
          <p:nvSpPr>
            <p:cNvPr id="20" name="Rectangle 19"/>
            <p:cNvSpPr/>
            <p:nvPr/>
          </p:nvSpPr>
          <p:spPr>
            <a:xfrm>
              <a:off x="1375833" y="3778251"/>
              <a:ext cx="412750" cy="412750"/>
            </a:xfrm>
            <a:prstGeom prst="rect">
              <a:avLst/>
            </a:prstGeom>
            <a:solidFill>
              <a:schemeClr val="bg1">
                <a:lumMod val="95000"/>
              </a:schemeClr>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1386418" y="3661833"/>
              <a:ext cx="392656" cy="584776"/>
            </a:xfrm>
            <a:prstGeom prst="rect">
              <a:avLst/>
            </a:prstGeom>
            <a:noFill/>
          </p:spPr>
          <p:txBody>
            <a:bodyPr wrap="none" rtlCol="0">
              <a:spAutoFit/>
            </a:bodyPr>
            <a:lstStyle/>
            <a:p>
              <a:r>
                <a:rPr lang="en-US" sz="3200" dirty="0" smtClean="0">
                  <a:solidFill>
                    <a:schemeClr val="tx1">
                      <a:lumMod val="75000"/>
                      <a:lumOff val="25000"/>
                    </a:schemeClr>
                  </a:solidFill>
                </a:rPr>
                <a:t>2</a:t>
              </a:r>
              <a:endParaRPr lang="en-US" sz="3200" dirty="0">
                <a:solidFill>
                  <a:schemeClr val="tx1">
                    <a:lumMod val="75000"/>
                    <a:lumOff val="25000"/>
                  </a:schemeClr>
                </a:solidFill>
              </a:endParaRPr>
            </a:p>
          </p:txBody>
        </p:sp>
      </p:grpSp>
      <p:grpSp>
        <p:nvGrpSpPr>
          <p:cNvPr id="96" name="Group 95"/>
          <p:cNvGrpSpPr/>
          <p:nvPr/>
        </p:nvGrpSpPr>
        <p:grpSpPr>
          <a:xfrm>
            <a:off x="6596597" y="2669723"/>
            <a:ext cx="415315" cy="412750"/>
            <a:chOff x="3494168" y="3782485"/>
            <a:chExt cx="415315" cy="412750"/>
          </a:xfrm>
        </p:grpSpPr>
        <p:sp>
          <p:nvSpPr>
            <p:cNvPr id="98" name="Rectangle 97"/>
            <p:cNvSpPr/>
            <p:nvPr/>
          </p:nvSpPr>
          <p:spPr>
            <a:xfrm>
              <a:off x="3496733" y="3782485"/>
              <a:ext cx="412750" cy="412750"/>
            </a:xfrm>
            <a:prstGeom prst="rect">
              <a:avLst/>
            </a:prstGeom>
            <a:solidFill>
              <a:srgbClr val="F2F2F2"/>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Freeform 96"/>
            <p:cNvSpPr/>
            <p:nvPr/>
          </p:nvSpPr>
          <p:spPr>
            <a:xfrm>
              <a:off x="3494168" y="3838121"/>
              <a:ext cx="411788" cy="330340"/>
            </a:xfrm>
            <a:custGeom>
              <a:avLst/>
              <a:gdLst>
                <a:gd name="connsiteX0" fmla="*/ 0 w 3163454"/>
                <a:gd name="connsiteY0" fmla="*/ 2228272 h 2609272"/>
                <a:gd name="connsiteX1" fmla="*/ 427182 w 3163454"/>
                <a:gd name="connsiteY1" fmla="*/ 2609272 h 2609272"/>
                <a:gd name="connsiteX2" fmla="*/ 981363 w 3163454"/>
                <a:gd name="connsiteY2" fmla="*/ 1870363 h 2609272"/>
                <a:gd name="connsiteX3" fmla="*/ 1524000 w 3163454"/>
                <a:gd name="connsiteY3" fmla="*/ 1350818 h 2609272"/>
                <a:gd name="connsiteX4" fmla="*/ 2089727 w 3163454"/>
                <a:gd name="connsiteY4" fmla="*/ 1408545 h 2609272"/>
                <a:gd name="connsiteX5" fmla="*/ 2655454 w 3163454"/>
                <a:gd name="connsiteY5" fmla="*/ 1316181 h 2609272"/>
                <a:gd name="connsiteX6" fmla="*/ 3163454 w 3163454"/>
                <a:gd name="connsiteY6" fmla="*/ 0 h 2609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63454" h="2609272">
                  <a:moveTo>
                    <a:pt x="0" y="2228272"/>
                  </a:moveTo>
                  <a:lnTo>
                    <a:pt x="427182" y="2609272"/>
                  </a:lnTo>
                  <a:lnTo>
                    <a:pt x="981363" y="1870363"/>
                  </a:lnTo>
                  <a:lnTo>
                    <a:pt x="1524000" y="1350818"/>
                  </a:lnTo>
                  <a:lnTo>
                    <a:pt x="2089727" y="1408545"/>
                  </a:lnTo>
                  <a:lnTo>
                    <a:pt x="2655454" y="1316181"/>
                  </a:lnTo>
                  <a:lnTo>
                    <a:pt x="3163454" y="0"/>
                  </a:lnTo>
                </a:path>
              </a:pathLst>
            </a:custGeom>
            <a:ln w="3810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01" name="Group 100"/>
          <p:cNvGrpSpPr/>
          <p:nvPr/>
        </p:nvGrpSpPr>
        <p:grpSpPr>
          <a:xfrm>
            <a:off x="7249882" y="3757085"/>
            <a:ext cx="412750" cy="412750"/>
            <a:chOff x="3208866" y="2935818"/>
            <a:chExt cx="412750" cy="412750"/>
          </a:xfrm>
        </p:grpSpPr>
        <p:sp>
          <p:nvSpPr>
            <p:cNvPr id="105" name="Rectangle 104"/>
            <p:cNvSpPr/>
            <p:nvPr/>
          </p:nvSpPr>
          <p:spPr>
            <a:xfrm>
              <a:off x="3208866" y="2935818"/>
              <a:ext cx="412750" cy="412750"/>
            </a:xfrm>
            <a:prstGeom prst="rect">
              <a:avLst/>
            </a:prstGeom>
            <a:solidFill>
              <a:srgbClr val="F2F2F2"/>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Freeform 103"/>
            <p:cNvSpPr/>
            <p:nvPr/>
          </p:nvSpPr>
          <p:spPr>
            <a:xfrm>
              <a:off x="3225800" y="2947866"/>
              <a:ext cx="381000" cy="362601"/>
            </a:xfrm>
            <a:custGeom>
              <a:avLst/>
              <a:gdLst>
                <a:gd name="connsiteX0" fmla="*/ 0 w 2735385"/>
                <a:gd name="connsiteY0" fmla="*/ 586154 h 2012462"/>
                <a:gd name="connsiteX1" fmla="*/ 468923 w 2735385"/>
                <a:gd name="connsiteY1" fmla="*/ 683847 h 2012462"/>
                <a:gd name="connsiteX2" fmla="*/ 1035538 w 2735385"/>
                <a:gd name="connsiteY2" fmla="*/ 625231 h 2012462"/>
                <a:gd name="connsiteX3" fmla="*/ 1504462 w 2735385"/>
                <a:gd name="connsiteY3" fmla="*/ 0 h 2012462"/>
                <a:gd name="connsiteX4" fmla="*/ 1992923 w 2735385"/>
                <a:gd name="connsiteY4" fmla="*/ 625231 h 2012462"/>
                <a:gd name="connsiteX5" fmla="*/ 2500923 w 2735385"/>
                <a:gd name="connsiteY5" fmla="*/ 1641231 h 2012462"/>
                <a:gd name="connsiteX6" fmla="*/ 2735385 w 2735385"/>
                <a:gd name="connsiteY6" fmla="*/ 2012462 h 20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385" h="2012462">
                  <a:moveTo>
                    <a:pt x="0" y="586154"/>
                  </a:moveTo>
                  <a:lnTo>
                    <a:pt x="468923" y="683847"/>
                  </a:lnTo>
                  <a:lnTo>
                    <a:pt x="1035538" y="625231"/>
                  </a:lnTo>
                  <a:lnTo>
                    <a:pt x="1504462" y="0"/>
                  </a:lnTo>
                  <a:lnTo>
                    <a:pt x="1992923" y="625231"/>
                  </a:lnTo>
                  <a:lnTo>
                    <a:pt x="2500923" y="1641231"/>
                  </a:lnTo>
                  <a:lnTo>
                    <a:pt x="2735385" y="2012462"/>
                  </a:lnTo>
                </a:path>
              </a:pathLst>
            </a:custGeom>
            <a:ln w="38100" cmpd="sng">
              <a:solidFill>
                <a:schemeClr val="accent4"/>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a:solidFill>
                    <a:schemeClr val="accent4"/>
                  </a:solidFill>
                </a:ln>
              </a:endParaRPr>
            </a:p>
          </p:txBody>
        </p:sp>
      </p:grpSp>
      <p:grpSp>
        <p:nvGrpSpPr>
          <p:cNvPr id="108" name="Group 107"/>
          <p:cNvGrpSpPr/>
          <p:nvPr/>
        </p:nvGrpSpPr>
        <p:grpSpPr>
          <a:xfrm>
            <a:off x="4878615" y="3644899"/>
            <a:ext cx="412750" cy="584776"/>
            <a:chOff x="1375833" y="3661833"/>
            <a:chExt cx="412750" cy="584776"/>
          </a:xfrm>
        </p:grpSpPr>
        <p:sp>
          <p:nvSpPr>
            <p:cNvPr id="112" name="Rectangle 111"/>
            <p:cNvSpPr/>
            <p:nvPr/>
          </p:nvSpPr>
          <p:spPr>
            <a:xfrm>
              <a:off x="1375833" y="3778251"/>
              <a:ext cx="412750" cy="412750"/>
            </a:xfrm>
            <a:prstGeom prst="rect">
              <a:avLst/>
            </a:prstGeom>
            <a:solidFill>
              <a:srgbClr val="F2F2F2"/>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TextBox 114"/>
            <p:cNvSpPr txBox="1"/>
            <p:nvPr/>
          </p:nvSpPr>
          <p:spPr>
            <a:xfrm>
              <a:off x="1386418" y="3661833"/>
              <a:ext cx="392656" cy="584776"/>
            </a:xfrm>
            <a:prstGeom prst="rect">
              <a:avLst/>
            </a:prstGeom>
            <a:noFill/>
          </p:spPr>
          <p:txBody>
            <a:bodyPr wrap="none" rtlCol="0">
              <a:spAutoFit/>
            </a:bodyPr>
            <a:lstStyle/>
            <a:p>
              <a:r>
                <a:rPr lang="en-US" sz="3200" dirty="0" smtClean="0"/>
                <a:t>1</a:t>
              </a:r>
              <a:endParaRPr lang="en-US" sz="3200" dirty="0"/>
            </a:p>
          </p:txBody>
        </p:sp>
      </p:grpSp>
      <p:grpSp>
        <p:nvGrpSpPr>
          <p:cNvPr id="34" name="Group 33"/>
          <p:cNvGrpSpPr/>
          <p:nvPr/>
        </p:nvGrpSpPr>
        <p:grpSpPr>
          <a:xfrm>
            <a:off x="1601366" y="1363080"/>
            <a:ext cx="2484234" cy="1418825"/>
            <a:chOff x="1601366" y="1363080"/>
            <a:chExt cx="2484234" cy="1418825"/>
          </a:xfrm>
        </p:grpSpPr>
        <p:grpSp>
          <p:nvGrpSpPr>
            <p:cNvPr id="4" name="Group 3"/>
            <p:cNvGrpSpPr/>
            <p:nvPr/>
          </p:nvGrpSpPr>
          <p:grpSpPr>
            <a:xfrm>
              <a:off x="1601366" y="1363080"/>
              <a:ext cx="2484234" cy="1136316"/>
              <a:chOff x="2054916" y="1665455"/>
              <a:chExt cx="2484234" cy="1136316"/>
            </a:xfrm>
          </p:grpSpPr>
          <p:sp>
            <p:nvSpPr>
              <p:cNvPr id="11" name="Content Placeholder 2"/>
              <p:cNvSpPr txBox="1">
                <a:spLocks/>
              </p:cNvSpPr>
              <p:nvPr/>
            </p:nvSpPr>
            <p:spPr>
              <a:xfrm>
                <a:off x="2119313" y="1708555"/>
                <a:ext cx="2252161" cy="1050116"/>
              </a:xfrm>
              <a:prstGeom prst="rect">
                <a:avLst/>
              </a:prstGeom>
              <a:solidFill>
                <a:schemeClr val="bg1"/>
              </a:solidFill>
            </p:spPr>
            <p:txBody>
              <a:bodyPr vert="horz" lIns="91440" tIns="45720" rIns="91440" bIns="45720" rtlCol="0" anchor="t" anchorCtr="0">
                <a:normAutofit fontScale="77500" lnSpcReduction="20000"/>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buFont typeface="Arial"/>
                  <a:buNone/>
                  <a:tabLst>
                    <a:tab pos="1376363" algn="r"/>
                    <a:tab pos="1831975" algn="dec"/>
                  </a:tabLst>
                </a:pPr>
                <a:r>
                  <a:rPr lang="en-US" sz="2800" dirty="0" smtClean="0"/>
                  <a:t>	</a:t>
                </a:r>
                <a:r>
                  <a:rPr lang="en-US" sz="2800" dirty="0" err="1" smtClean="0"/>
                  <a:t>sgn</a:t>
                </a:r>
                <a:r>
                  <a:rPr lang="en-US" sz="2800" dirty="0" smtClean="0"/>
                  <a:t>(slope):</a:t>
                </a:r>
                <a:r>
                  <a:rPr lang="en-US" sz="2800" dirty="0"/>
                  <a:t>	</a:t>
                </a:r>
                <a:r>
                  <a:rPr lang="en-US" sz="2800" dirty="0" smtClean="0"/>
                  <a:t>-1</a:t>
                </a:r>
              </a:p>
              <a:p>
                <a:pPr marL="3175" indent="0">
                  <a:buFont typeface="Arial"/>
                  <a:buNone/>
                  <a:tabLst>
                    <a:tab pos="1376363" algn="r"/>
                    <a:tab pos="1831975" algn="dec"/>
                  </a:tabLst>
                </a:pPr>
                <a:r>
                  <a:rPr lang="en-US" sz="2800" dirty="0" smtClean="0"/>
                  <a:t>	abs(slope):</a:t>
                </a:r>
                <a:r>
                  <a:rPr lang="en-US" sz="2800" dirty="0"/>
                  <a:t>	</a:t>
                </a:r>
                <a:r>
                  <a:rPr lang="en-US" sz="2800" dirty="0" smtClean="0"/>
                  <a:t>3.1</a:t>
                </a:r>
              </a:p>
              <a:p>
                <a:pPr marL="3175" indent="0">
                  <a:buFont typeface="Arial"/>
                  <a:buNone/>
                  <a:tabLst>
                    <a:tab pos="1376363" algn="r"/>
                    <a:tab pos="1831975" algn="dec"/>
                  </a:tabLst>
                </a:pPr>
                <a:r>
                  <a:rPr lang="en-US" sz="2800" dirty="0" smtClean="0"/>
                  <a:t>	curvature:	0.5</a:t>
                </a:r>
              </a:p>
              <a:p>
                <a:pPr marL="3175" indent="0">
                  <a:buFont typeface="Arial"/>
                  <a:buNone/>
                  <a:tabLst>
                    <a:tab pos="1376363" algn="r"/>
                    <a:tab pos="1831975" algn="dec"/>
                  </a:tabLst>
                </a:pPr>
                <a:endParaRPr lang="en-US" sz="2800" dirty="0"/>
              </a:p>
            </p:txBody>
          </p:sp>
          <p:sp>
            <p:nvSpPr>
              <p:cNvPr id="3" name="Left Brace 2"/>
              <p:cNvSpPr/>
              <p:nvPr/>
            </p:nvSpPr>
            <p:spPr>
              <a:xfrm>
                <a:off x="2054916" y="1665455"/>
                <a:ext cx="227263" cy="1136316"/>
              </a:xfrm>
              <a:prstGeom prst="leftBrace">
                <a:avLst>
                  <a:gd name="adj1" fmla="val 76190"/>
                  <a:gd name="adj2" fmla="val 50000"/>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flipH="1">
                <a:off x="4311887" y="1665455"/>
                <a:ext cx="227263" cy="1136316"/>
              </a:xfrm>
              <a:prstGeom prst="leftBrace">
                <a:avLst>
                  <a:gd name="adj1" fmla="val 76190"/>
                  <a:gd name="adj2" fmla="val 50000"/>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9" name="Rectangle 28"/>
            <p:cNvSpPr/>
            <p:nvPr/>
          </p:nvSpPr>
          <p:spPr>
            <a:xfrm>
              <a:off x="3568095" y="2406952"/>
              <a:ext cx="411238" cy="37495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5001317" y="1194411"/>
            <a:ext cx="2484234" cy="1715704"/>
            <a:chOff x="5001317" y="1194411"/>
            <a:chExt cx="2484234" cy="1715704"/>
          </a:xfrm>
        </p:grpSpPr>
        <p:grpSp>
          <p:nvGrpSpPr>
            <p:cNvPr id="19" name="Group 18"/>
            <p:cNvGrpSpPr/>
            <p:nvPr/>
          </p:nvGrpSpPr>
          <p:grpSpPr>
            <a:xfrm>
              <a:off x="5001317" y="1194411"/>
              <a:ext cx="2484234" cy="1467757"/>
              <a:chOff x="5001317" y="1496786"/>
              <a:chExt cx="2484234" cy="1467757"/>
            </a:xfrm>
          </p:grpSpPr>
          <p:sp>
            <p:nvSpPr>
              <p:cNvPr id="14" name="Content Placeholder 2"/>
              <p:cNvSpPr txBox="1">
                <a:spLocks/>
              </p:cNvSpPr>
              <p:nvPr/>
            </p:nvSpPr>
            <p:spPr>
              <a:xfrm>
                <a:off x="5065714" y="1708555"/>
                <a:ext cx="2252161" cy="1050116"/>
              </a:xfrm>
              <a:prstGeom prst="rect">
                <a:avLst/>
              </a:prstGeom>
              <a:solidFill>
                <a:schemeClr val="bg1"/>
              </a:solidFill>
            </p:spPr>
            <p:txBody>
              <a:bodyPr vert="horz" lIns="91440" tIns="45720" rIns="91440" bIns="45720" rtlCol="0" anchor="t" anchorCtr="0">
                <a:normAutofit fontScale="77500" lnSpcReduction="20000"/>
              </a:bodyPr>
              <a:lstStyle>
                <a:lvl1pPr marL="284163" indent="-280988" algn="l" defTabSz="457200" rtl="0" eaLnBrk="1" latinLnBrk="0" hangingPunct="1">
                  <a:spcBef>
                    <a:spcPct val="20000"/>
                  </a:spcBef>
                  <a:buClr>
                    <a:schemeClr val="accent1">
                      <a:lumMod val="75000"/>
                    </a:schemeClr>
                  </a:buClr>
                  <a:buSzPct val="100000"/>
                  <a:buFont typeface="Arial"/>
                  <a:buChar char="•"/>
                  <a:defRPr sz="3200" kern="1200">
                    <a:solidFill>
                      <a:schemeClr val="tx1"/>
                    </a:solidFill>
                    <a:latin typeface="+mn-lt"/>
                    <a:ea typeface="+mn-ea"/>
                    <a:cs typeface="+mn-cs"/>
                  </a:defRPr>
                </a:lvl1pPr>
                <a:lvl2pPr marL="711200" indent="-254000" algn="l" defTabSz="457200" rtl="0" eaLnBrk="1" latinLnBrk="0" hangingPunct="1">
                  <a:spcBef>
                    <a:spcPct val="20000"/>
                  </a:spcBef>
                  <a:buClr>
                    <a:schemeClr val="tx1"/>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175" indent="0">
                  <a:buFont typeface="Arial"/>
                  <a:buNone/>
                  <a:tabLst>
                    <a:tab pos="1376363" algn="r"/>
                    <a:tab pos="1831975" algn="dec"/>
                  </a:tabLst>
                </a:pPr>
                <a:r>
                  <a:rPr lang="en-US" sz="2800" dirty="0" smtClean="0"/>
                  <a:t>	</a:t>
                </a:r>
                <a:r>
                  <a:rPr lang="en-US" sz="2800" dirty="0" err="1" smtClean="0"/>
                  <a:t>sgn</a:t>
                </a:r>
                <a:r>
                  <a:rPr lang="en-US" sz="2800" dirty="0" smtClean="0"/>
                  <a:t>(slope):</a:t>
                </a:r>
                <a:r>
                  <a:rPr lang="en-US" sz="2800" dirty="0"/>
                  <a:t>	1</a:t>
                </a:r>
                <a:endParaRPr lang="en-US" sz="2800" dirty="0" smtClean="0"/>
              </a:p>
              <a:p>
                <a:pPr marL="3175" indent="0">
                  <a:buFont typeface="Arial"/>
                  <a:buNone/>
                  <a:tabLst>
                    <a:tab pos="1376363" algn="r"/>
                    <a:tab pos="1831975" algn="dec"/>
                  </a:tabLst>
                </a:pPr>
                <a:r>
                  <a:rPr lang="en-US" sz="2800" dirty="0" smtClean="0"/>
                  <a:t>	abs(slope):</a:t>
                </a:r>
                <a:r>
                  <a:rPr lang="en-US" sz="2800" dirty="0"/>
                  <a:t>	</a:t>
                </a:r>
                <a:r>
                  <a:rPr lang="en-US" sz="2800" dirty="0" smtClean="0"/>
                  <a:t>2.7</a:t>
                </a:r>
              </a:p>
              <a:p>
                <a:pPr marL="3175" indent="0">
                  <a:buFont typeface="Arial"/>
                  <a:buNone/>
                  <a:tabLst>
                    <a:tab pos="1376363" algn="r"/>
                    <a:tab pos="1831975" algn="dec"/>
                  </a:tabLst>
                </a:pPr>
                <a:r>
                  <a:rPr lang="en-US" sz="2800" dirty="0" smtClean="0"/>
                  <a:t>	curvature:	-0.1</a:t>
                </a:r>
                <a:endParaRPr lang="en-US" sz="2800" dirty="0"/>
              </a:p>
            </p:txBody>
          </p:sp>
          <p:sp>
            <p:nvSpPr>
              <p:cNvPr id="15" name="Left Brace 14"/>
              <p:cNvSpPr/>
              <p:nvPr/>
            </p:nvSpPr>
            <p:spPr>
              <a:xfrm>
                <a:off x="5001317" y="1665455"/>
                <a:ext cx="227263" cy="1136316"/>
              </a:xfrm>
              <a:prstGeom prst="leftBrace">
                <a:avLst>
                  <a:gd name="adj1" fmla="val 76190"/>
                  <a:gd name="adj2" fmla="val 50000"/>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p:cNvSpPr/>
              <p:nvPr/>
            </p:nvSpPr>
            <p:spPr>
              <a:xfrm flipH="1">
                <a:off x="7258288" y="1665455"/>
                <a:ext cx="227263" cy="1136316"/>
              </a:xfrm>
              <a:prstGeom prst="leftBrace">
                <a:avLst>
                  <a:gd name="adj1" fmla="val 76190"/>
                  <a:gd name="adj2" fmla="val 50000"/>
                </a:avLst>
              </a:prstGeom>
              <a:ln w="28575"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Rectangle 16"/>
              <p:cNvSpPr/>
              <p:nvPr/>
            </p:nvSpPr>
            <p:spPr>
              <a:xfrm>
                <a:off x="6767286" y="1496786"/>
                <a:ext cx="235857" cy="23585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5350329" y="2728686"/>
                <a:ext cx="310242" cy="235857"/>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6" name="Rectangle 115"/>
            <p:cNvSpPr/>
            <p:nvPr/>
          </p:nvSpPr>
          <p:spPr>
            <a:xfrm>
              <a:off x="5208210" y="2382762"/>
              <a:ext cx="730552" cy="527353"/>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p:nvGrpSpPr>
        <p:grpSpPr>
          <a:xfrm>
            <a:off x="3208865" y="2669726"/>
            <a:ext cx="412750" cy="412750"/>
            <a:chOff x="3208866" y="2935818"/>
            <a:chExt cx="412750" cy="412750"/>
          </a:xfrm>
        </p:grpSpPr>
        <p:sp>
          <p:nvSpPr>
            <p:cNvPr id="99" name="Rectangle 98"/>
            <p:cNvSpPr/>
            <p:nvPr/>
          </p:nvSpPr>
          <p:spPr>
            <a:xfrm>
              <a:off x="3208866" y="2935818"/>
              <a:ext cx="412750" cy="412750"/>
            </a:xfrm>
            <a:prstGeom prst="rect">
              <a:avLst/>
            </a:prstGeom>
            <a:solidFill>
              <a:srgbClr val="F2F2F2"/>
            </a:solidFill>
            <a:ln w="28575" cmpd="sng">
              <a:solidFill>
                <a:srgbClr val="999999"/>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Freeform 86"/>
            <p:cNvSpPr/>
            <p:nvPr/>
          </p:nvSpPr>
          <p:spPr>
            <a:xfrm>
              <a:off x="3225800" y="2947866"/>
              <a:ext cx="381000" cy="362601"/>
            </a:xfrm>
            <a:custGeom>
              <a:avLst/>
              <a:gdLst>
                <a:gd name="connsiteX0" fmla="*/ 0 w 2735385"/>
                <a:gd name="connsiteY0" fmla="*/ 586154 h 2012462"/>
                <a:gd name="connsiteX1" fmla="*/ 468923 w 2735385"/>
                <a:gd name="connsiteY1" fmla="*/ 683847 h 2012462"/>
                <a:gd name="connsiteX2" fmla="*/ 1035538 w 2735385"/>
                <a:gd name="connsiteY2" fmla="*/ 625231 h 2012462"/>
                <a:gd name="connsiteX3" fmla="*/ 1504462 w 2735385"/>
                <a:gd name="connsiteY3" fmla="*/ 0 h 2012462"/>
                <a:gd name="connsiteX4" fmla="*/ 1992923 w 2735385"/>
                <a:gd name="connsiteY4" fmla="*/ 625231 h 2012462"/>
                <a:gd name="connsiteX5" fmla="*/ 2500923 w 2735385"/>
                <a:gd name="connsiteY5" fmla="*/ 1641231 h 2012462"/>
                <a:gd name="connsiteX6" fmla="*/ 2735385 w 2735385"/>
                <a:gd name="connsiteY6" fmla="*/ 2012462 h 2012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5385" h="2012462">
                  <a:moveTo>
                    <a:pt x="0" y="586154"/>
                  </a:moveTo>
                  <a:lnTo>
                    <a:pt x="468923" y="683847"/>
                  </a:lnTo>
                  <a:lnTo>
                    <a:pt x="1035538" y="625231"/>
                  </a:lnTo>
                  <a:lnTo>
                    <a:pt x="1504462" y="0"/>
                  </a:lnTo>
                  <a:lnTo>
                    <a:pt x="1992923" y="625231"/>
                  </a:lnTo>
                  <a:lnTo>
                    <a:pt x="2500923" y="1641231"/>
                  </a:lnTo>
                  <a:lnTo>
                    <a:pt x="2735385" y="2012462"/>
                  </a:lnTo>
                </a:path>
              </a:pathLst>
            </a:cu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6" name="Group 135"/>
          <p:cNvGrpSpPr/>
          <p:nvPr/>
        </p:nvGrpSpPr>
        <p:grpSpPr>
          <a:xfrm>
            <a:off x="5933674" y="2616080"/>
            <a:ext cx="521561" cy="521561"/>
            <a:chOff x="5933674" y="2882175"/>
            <a:chExt cx="521561" cy="521561"/>
          </a:xfrm>
        </p:grpSpPr>
        <p:sp>
          <p:nvSpPr>
            <p:cNvPr id="33" name="Oval 32"/>
            <p:cNvSpPr/>
            <p:nvPr/>
          </p:nvSpPr>
          <p:spPr>
            <a:xfrm>
              <a:off x="5933674" y="2882175"/>
              <a:ext cx="521561"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5" name="Picture 34"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58815" y="3008086"/>
              <a:ext cx="292100" cy="279400"/>
            </a:xfrm>
            <a:prstGeom prst="rect">
              <a:avLst/>
            </a:prstGeom>
          </p:spPr>
        </p:pic>
      </p:grpSp>
    </p:spTree>
    <p:extLst>
      <p:ext uri="{BB962C8B-B14F-4D97-AF65-F5344CB8AC3E}">
        <p14:creationId xmlns:p14="http://schemas.microsoft.com/office/powerpoint/2010/main" val="317778143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wipe(left)">
                                      <p:cBhvr>
                                        <p:cTn id="15" dur="500"/>
                                        <p:tgtEl>
                                          <p:spTgt spid="34"/>
                                        </p:tgtEl>
                                      </p:cBhvr>
                                    </p:animEffect>
                                  </p:childTnLst>
                                </p:cTn>
                              </p:par>
                              <p:par>
                                <p:cTn id="16" presetID="22" presetClass="entr" presetSubtype="8" fill="hold"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wipe(left)">
                                      <p:cBhvr>
                                        <p:cTn id="18" dur="500"/>
                                        <p:tgtEl>
                                          <p:spTgt spid="31"/>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4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8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9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3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&amp; inference</a:t>
            </a:r>
            <a:endParaRPr lang="en-US" dirty="0"/>
          </a:p>
        </p:txBody>
      </p:sp>
      <p:sp>
        <p:nvSpPr>
          <p:cNvPr id="3" name="Content Placeholder 2"/>
          <p:cNvSpPr>
            <a:spLocks noGrp="1"/>
          </p:cNvSpPr>
          <p:nvPr>
            <p:ph idx="1"/>
          </p:nvPr>
        </p:nvSpPr>
        <p:spPr/>
        <p:txBody>
          <a:bodyPr>
            <a:normAutofit/>
          </a:bodyPr>
          <a:lstStyle/>
          <a:p>
            <a:r>
              <a:rPr lang="en-US" dirty="0" smtClean="0"/>
              <a:t>Need parameters for linear prediction model &amp; log-linear alignment model: easy with EM</a:t>
            </a:r>
          </a:p>
          <a:p>
            <a:endParaRPr lang="en-US" dirty="0"/>
          </a:p>
          <a:p>
            <a:r>
              <a:rPr lang="en-US" dirty="0" smtClean="0"/>
              <a:t>For small number of path segments, possible to sum exactly over latent alignments</a:t>
            </a:r>
          </a:p>
          <a:p>
            <a:endParaRPr lang="en-US" dirty="0" smtClean="0"/>
          </a:p>
          <a:p>
            <a:r>
              <a:rPr lang="en-US" dirty="0" smtClean="0"/>
              <a:t>Otherwise, approximation of your choice</a:t>
            </a:r>
            <a:endParaRPr lang="en-US" dirty="0"/>
          </a:p>
        </p:txBody>
      </p:sp>
    </p:spTree>
    <p:extLst>
      <p:ext uri="{BB962C8B-B14F-4D97-AF65-F5344CB8AC3E}">
        <p14:creationId xmlns:p14="http://schemas.microsoft.com/office/powerpoint/2010/main" val="65476626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Group 104"/>
          <p:cNvGrpSpPr/>
          <p:nvPr/>
        </p:nvGrpSpPr>
        <p:grpSpPr>
          <a:xfrm flipH="1">
            <a:off x="6094405" y="3197232"/>
            <a:ext cx="652584" cy="538840"/>
            <a:chOff x="2040901" y="3144762"/>
            <a:chExt cx="1406242" cy="1161135"/>
          </a:xfrm>
        </p:grpSpPr>
        <p:sp>
          <p:nvSpPr>
            <p:cNvPr id="106" name="Rectangle 105"/>
            <p:cNvSpPr/>
            <p:nvPr/>
          </p:nvSpPr>
          <p:spPr>
            <a:xfrm>
              <a:off x="2040901" y="3243671"/>
              <a:ext cx="268451" cy="2684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7" name="Straight Connector 106"/>
            <p:cNvCxnSpPr/>
            <p:nvPr/>
          </p:nvCxnSpPr>
          <p:spPr>
            <a:xfrm flipH="1" flipV="1">
              <a:off x="2182091" y="3348176"/>
              <a:ext cx="116006" cy="957721"/>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flipV="1">
              <a:off x="2170545" y="3359720"/>
              <a:ext cx="1276598" cy="92198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H="1">
              <a:off x="2205183" y="3144762"/>
              <a:ext cx="842818" cy="22651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99" name="Group 98"/>
          <p:cNvGrpSpPr/>
          <p:nvPr/>
        </p:nvGrpSpPr>
        <p:grpSpPr>
          <a:xfrm flipH="1">
            <a:off x="4654343" y="3181657"/>
            <a:ext cx="1902787" cy="491693"/>
            <a:chOff x="2044096" y="2939143"/>
            <a:chExt cx="4100285" cy="1059540"/>
          </a:xfrm>
        </p:grpSpPr>
        <p:sp>
          <p:nvSpPr>
            <p:cNvPr id="100" name="Freeform 99"/>
            <p:cNvSpPr/>
            <p:nvPr/>
          </p:nvSpPr>
          <p:spPr>
            <a:xfrm>
              <a:off x="3260877" y="3055257"/>
              <a:ext cx="1294191" cy="943426"/>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370668"/>
                <a:gd name="connsiteY0" fmla="*/ 1028095 h 1028095"/>
                <a:gd name="connsiteX1" fmla="*/ 1233715 w 2370668"/>
                <a:gd name="connsiteY1" fmla="*/ 350763 h 1028095"/>
                <a:gd name="connsiteX2" fmla="*/ 2370668 w 2370668"/>
                <a:gd name="connsiteY2" fmla="*/ 0 h 1028095"/>
                <a:gd name="connsiteX0" fmla="*/ 0 w 1390954"/>
                <a:gd name="connsiteY0" fmla="*/ 895048 h 895048"/>
                <a:gd name="connsiteX1" fmla="*/ 254001 w 1390954"/>
                <a:gd name="connsiteY1" fmla="*/ 350763 h 895048"/>
                <a:gd name="connsiteX2" fmla="*/ 1390954 w 1390954"/>
                <a:gd name="connsiteY2" fmla="*/ 0 h 895048"/>
                <a:gd name="connsiteX0" fmla="*/ 0 w 1306287"/>
                <a:gd name="connsiteY0" fmla="*/ 895048 h 895048"/>
                <a:gd name="connsiteX1" fmla="*/ 169334 w 1306287"/>
                <a:gd name="connsiteY1" fmla="*/ 35076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282097"/>
                <a:gd name="connsiteY0" fmla="*/ 943428 h 943428"/>
                <a:gd name="connsiteX1" fmla="*/ 556381 w 1282097"/>
                <a:gd name="connsiteY1" fmla="*/ 374953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616857 w 1282097"/>
                <a:gd name="connsiteY1" fmla="*/ 314477 h 943428"/>
                <a:gd name="connsiteX2" fmla="*/ 1282097 w 1282097"/>
                <a:gd name="connsiteY2" fmla="*/ 0 h 943428"/>
                <a:gd name="connsiteX0" fmla="*/ 0 w 1294192"/>
                <a:gd name="connsiteY0" fmla="*/ 919238 h 919238"/>
                <a:gd name="connsiteX1" fmla="*/ 616857 w 1294192"/>
                <a:gd name="connsiteY1" fmla="*/ 290287 h 919238"/>
                <a:gd name="connsiteX2" fmla="*/ 1294192 w 1294192"/>
                <a:gd name="connsiteY2" fmla="*/ 0 h 919238"/>
                <a:gd name="connsiteX0" fmla="*/ 0 w 1294192"/>
                <a:gd name="connsiteY0" fmla="*/ 943428 h 943428"/>
                <a:gd name="connsiteX1" fmla="*/ 616857 w 1294192"/>
                <a:gd name="connsiteY1" fmla="*/ 314477 h 943428"/>
                <a:gd name="connsiteX2" fmla="*/ 1294192 w 1294192"/>
                <a:gd name="connsiteY2" fmla="*/ 0 h 943428"/>
              </a:gdLst>
              <a:ahLst/>
              <a:cxnLst>
                <a:cxn ang="0">
                  <a:pos x="connsiteX0" y="connsiteY0"/>
                </a:cxn>
                <a:cxn ang="0">
                  <a:pos x="connsiteX1" y="connsiteY1"/>
                </a:cxn>
                <a:cxn ang="0">
                  <a:pos x="connsiteX2" y="connsiteY2"/>
                </a:cxn>
              </a:cxnLst>
              <a:rect l="l" t="t" r="r" b="b"/>
              <a:pathLst>
                <a:path w="1294192" h="943428">
                  <a:moveTo>
                    <a:pt x="0" y="943428"/>
                  </a:moveTo>
                  <a:cubicBezTo>
                    <a:pt x="93739" y="764014"/>
                    <a:pt x="401158" y="471715"/>
                    <a:pt x="616857" y="314477"/>
                  </a:cubicBezTo>
                  <a:cubicBezTo>
                    <a:pt x="832556" y="157239"/>
                    <a:pt x="1294192" y="0"/>
                    <a:pt x="1294192" y="0"/>
                  </a:cubicBezTo>
                </a:path>
              </a:pathLst>
            </a:custGeom>
            <a:ln w="3810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1" name="Freeform 100"/>
            <p:cNvSpPr/>
            <p:nvPr/>
          </p:nvSpPr>
          <p:spPr>
            <a:xfrm>
              <a:off x="2044096" y="3084283"/>
              <a:ext cx="2503715" cy="895047"/>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6509 h 896509"/>
                <a:gd name="connsiteX1" fmla="*/ 1245810 w 2503715"/>
                <a:gd name="connsiteY1" fmla="*/ 303843 h 896509"/>
                <a:gd name="connsiteX2" fmla="*/ 2503715 w 2503715"/>
                <a:gd name="connsiteY2" fmla="*/ 1462 h 896509"/>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Lst>
              <a:ahLst/>
              <a:cxnLst>
                <a:cxn ang="0">
                  <a:pos x="connsiteX0" y="connsiteY0"/>
                </a:cxn>
                <a:cxn ang="0">
                  <a:pos x="connsiteX1" y="connsiteY1"/>
                </a:cxn>
                <a:cxn ang="0">
                  <a:pos x="connsiteX2" y="connsiteY2"/>
                </a:cxn>
                <a:cxn ang="0">
                  <a:pos x="connsiteX3" y="connsiteY3"/>
                </a:cxn>
              </a:cxnLst>
              <a:rect l="l" t="t" r="r" b="b"/>
              <a:pathLst>
                <a:path w="2503715" h="895047">
                  <a:moveTo>
                    <a:pt x="0" y="895047"/>
                  </a:moveTo>
                  <a:cubicBezTo>
                    <a:pt x="384024" y="618872"/>
                    <a:pt x="618872" y="473729"/>
                    <a:pt x="895047" y="374952"/>
                  </a:cubicBezTo>
                  <a:cubicBezTo>
                    <a:pt x="1171222" y="276175"/>
                    <a:pt x="1392968" y="225778"/>
                    <a:pt x="1657048" y="157238"/>
                  </a:cubicBezTo>
                  <a:cubicBezTo>
                    <a:pt x="1921128" y="88698"/>
                    <a:pt x="2336398" y="36286"/>
                    <a:pt x="2503715" y="0"/>
                  </a:cubicBezTo>
                </a:path>
              </a:pathLst>
            </a:custGeom>
            <a:ln w="3810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102" name="Group 101"/>
            <p:cNvGrpSpPr/>
            <p:nvPr/>
          </p:nvGrpSpPr>
          <p:grpSpPr>
            <a:xfrm>
              <a:off x="4410029" y="2939143"/>
              <a:ext cx="1734352" cy="272364"/>
              <a:chOff x="2040901" y="2925288"/>
              <a:chExt cx="1734353" cy="272364"/>
            </a:xfrm>
          </p:grpSpPr>
          <p:sp>
            <p:nvSpPr>
              <p:cNvPr id="103" name="Rectangle 102"/>
              <p:cNvSpPr/>
              <p:nvPr/>
            </p:nvSpPr>
            <p:spPr>
              <a:xfrm>
                <a:off x="2040901" y="2929202"/>
                <a:ext cx="268450" cy="2684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04" name="Straight Connector 112"/>
              <p:cNvCxnSpPr/>
              <p:nvPr/>
            </p:nvCxnSpPr>
            <p:spPr>
              <a:xfrm flipH="1">
                <a:off x="2178683" y="2925288"/>
                <a:ext cx="1596571" cy="169333"/>
              </a:xfrm>
              <a:prstGeom prst="straightConnector1">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sp>
        <p:nvSpPr>
          <p:cNvPr id="10" name="Rectangle 9"/>
          <p:cNvSpPr/>
          <p:nvPr/>
        </p:nvSpPr>
        <p:spPr>
          <a:xfrm>
            <a:off x="740227" y="2094897"/>
            <a:ext cx="2404533" cy="3839029"/>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667657" y="2034422"/>
            <a:ext cx="2404531" cy="3839029"/>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87827" y="1978782"/>
            <a:ext cx="2411790" cy="3839029"/>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870856" y="3060097"/>
            <a:ext cx="1838476" cy="1185333"/>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p:cNvSpPr/>
          <p:nvPr/>
        </p:nvSpPr>
        <p:spPr>
          <a:xfrm>
            <a:off x="878114" y="4397826"/>
            <a:ext cx="1828408" cy="1185333"/>
          </a:xfrm>
          <a:prstGeom prst="rect">
            <a:avLst/>
          </a:prstGeom>
          <a:solidFill>
            <a:schemeClr val="bg1"/>
          </a:solidFill>
          <a:ln w="19050"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smtClean="0"/>
              <a:t>Experiment setup</a:t>
            </a:r>
            <a:endParaRPr lang="en-US" dirty="0"/>
          </a:p>
        </p:txBody>
      </p:sp>
      <p:sp>
        <p:nvSpPr>
          <p:cNvPr id="3" name="Freeform 2"/>
          <p:cNvSpPr/>
          <p:nvPr/>
        </p:nvSpPr>
        <p:spPr>
          <a:xfrm flipV="1">
            <a:off x="926492" y="4590382"/>
            <a:ext cx="1722361" cy="568960"/>
          </a:xfrm>
          <a:custGeom>
            <a:avLst/>
            <a:gdLst>
              <a:gd name="connsiteX0" fmla="*/ 0 w 2966720"/>
              <a:gd name="connsiteY0" fmla="*/ 325120 h 568960"/>
              <a:gd name="connsiteX1" fmla="*/ 558800 w 2966720"/>
              <a:gd name="connsiteY1" fmla="*/ 152400 h 568960"/>
              <a:gd name="connsiteX2" fmla="*/ 1178560 w 2966720"/>
              <a:gd name="connsiteY2" fmla="*/ 0 h 568960"/>
              <a:gd name="connsiteX3" fmla="*/ 1463040 w 2966720"/>
              <a:gd name="connsiteY3" fmla="*/ 162560 h 568960"/>
              <a:gd name="connsiteX4" fmla="*/ 1778000 w 2966720"/>
              <a:gd name="connsiteY4" fmla="*/ 365760 h 568960"/>
              <a:gd name="connsiteX5" fmla="*/ 2316480 w 2966720"/>
              <a:gd name="connsiteY5" fmla="*/ 508000 h 568960"/>
              <a:gd name="connsiteX6" fmla="*/ 2661920 w 2966720"/>
              <a:gd name="connsiteY6" fmla="*/ 568960 h 568960"/>
              <a:gd name="connsiteX7" fmla="*/ 2966720 w 2966720"/>
              <a:gd name="connsiteY7" fmla="*/ 568960 h 56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720" h="568960">
                <a:moveTo>
                  <a:pt x="0" y="325120"/>
                </a:moveTo>
                <a:lnTo>
                  <a:pt x="558800" y="152400"/>
                </a:lnTo>
                <a:lnTo>
                  <a:pt x="1178560" y="0"/>
                </a:lnTo>
                <a:lnTo>
                  <a:pt x="1463040" y="162560"/>
                </a:lnTo>
                <a:lnTo>
                  <a:pt x="1778000" y="365760"/>
                </a:lnTo>
                <a:lnTo>
                  <a:pt x="2316480" y="508000"/>
                </a:lnTo>
                <a:lnTo>
                  <a:pt x="2661920" y="568960"/>
                </a:lnTo>
                <a:lnTo>
                  <a:pt x="2966720" y="568960"/>
                </a:lnTo>
              </a:path>
            </a:pathLst>
          </a:cu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 name="Freeform 3"/>
          <p:cNvSpPr/>
          <p:nvPr/>
        </p:nvSpPr>
        <p:spPr>
          <a:xfrm>
            <a:off x="968585" y="3186371"/>
            <a:ext cx="1678466" cy="883920"/>
          </a:xfrm>
          <a:custGeom>
            <a:avLst/>
            <a:gdLst>
              <a:gd name="connsiteX0" fmla="*/ 0 w 2875280"/>
              <a:gd name="connsiteY0" fmla="*/ 0 h 883920"/>
              <a:gd name="connsiteX1" fmla="*/ 233680 w 2875280"/>
              <a:gd name="connsiteY1" fmla="*/ 132080 h 883920"/>
              <a:gd name="connsiteX2" fmla="*/ 538480 w 2875280"/>
              <a:gd name="connsiteY2" fmla="*/ 406400 h 883920"/>
              <a:gd name="connsiteX3" fmla="*/ 843280 w 2875280"/>
              <a:gd name="connsiteY3" fmla="*/ 508000 h 883920"/>
              <a:gd name="connsiteX4" fmla="*/ 1168400 w 2875280"/>
              <a:gd name="connsiteY4" fmla="*/ 538480 h 883920"/>
              <a:gd name="connsiteX5" fmla="*/ 1778000 w 2875280"/>
              <a:gd name="connsiteY5" fmla="*/ 477520 h 883920"/>
              <a:gd name="connsiteX6" fmla="*/ 2072640 w 2875280"/>
              <a:gd name="connsiteY6" fmla="*/ 558800 h 883920"/>
              <a:gd name="connsiteX7" fmla="*/ 2448560 w 2875280"/>
              <a:gd name="connsiteY7" fmla="*/ 650240 h 883920"/>
              <a:gd name="connsiteX8" fmla="*/ 2875280 w 2875280"/>
              <a:gd name="connsiteY8" fmla="*/ 88392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5280" h="883920">
                <a:moveTo>
                  <a:pt x="0" y="0"/>
                </a:moveTo>
                <a:lnTo>
                  <a:pt x="233680" y="132080"/>
                </a:lnTo>
                <a:lnTo>
                  <a:pt x="538480" y="406400"/>
                </a:lnTo>
                <a:lnTo>
                  <a:pt x="843280" y="508000"/>
                </a:lnTo>
                <a:lnTo>
                  <a:pt x="1168400" y="538480"/>
                </a:lnTo>
                <a:lnTo>
                  <a:pt x="1778000" y="477520"/>
                </a:lnTo>
                <a:lnTo>
                  <a:pt x="2072640" y="558800"/>
                </a:lnTo>
                <a:lnTo>
                  <a:pt x="2448560" y="650240"/>
                </a:lnTo>
                <a:lnTo>
                  <a:pt x="2875280" y="883920"/>
                </a:lnTo>
              </a:path>
            </a:pathLst>
          </a:cu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TextBox 4"/>
          <p:cNvSpPr txBox="1"/>
          <p:nvPr/>
        </p:nvSpPr>
        <p:spPr>
          <a:xfrm>
            <a:off x="837470" y="2168436"/>
            <a:ext cx="1908395" cy="830997"/>
          </a:xfrm>
          <a:prstGeom prst="rect">
            <a:avLst/>
          </a:prstGeom>
          <a:noFill/>
        </p:spPr>
        <p:txBody>
          <a:bodyPr wrap="none" rtlCol="0">
            <a:spAutoFit/>
          </a:bodyPr>
          <a:lstStyle/>
          <a:p>
            <a:r>
              <a:rPr lang="en-US" sz="2400" dirty="0" smtClean="0"/>
              <a:t>Market rallies </a:t>
            </a:r>
          </a:p>
          <a:p>
            <a:r>
              <a:rPr lang="en-US" sz="2400" dirty="0" smtClean="0"/>
              <a:t>to new highs</a:t>
            </a:r>
            <a:endParaRPr lang="en-US" sz="2400" baseline="-25000" dirty="0"/>
          </a:p>
        </p:txBody>
      </p:sp>
      <p:grpSp>
        <p:nvGrpSpPr>
          <p:cNvPr id="19" name="Group 18"/>
          <p:cNvGrpSpPr/>
          <p:nvPr/>
        </p:nvGrpSpPr>
        <p:grpSpPr>
          <a:xfrm>
            <a:off x="4393085" y="3246971"/>
            <a:ext cx="1902787" cy="491693"/>
            <a:chOff x="2044096" y="2939143"/>
            <a:chExt cx="4100285" cy="1059540"/>
          </a:xfrm>
        </p:grpSpPr>
        <p:sp>
          <p:nvSpPr>
            <p:cNvPr id="20" name="Freeform 19"/>
            <p:cNvSpPr/>
            <p:nvPr/>
          </p:nvSpPr>
          <p:spPr>
            <a:xfrm>
              <a:off x="3260877" y="3055257"/>
              <a:ext cx="1294191" cy="943426"/>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370668"/>
                <a:gd name="connsiteY0" fmla="*/ 1028095 h 1028095"/>
                <a:gd name="connsiteX1" fmla="*/ 1233715 w 2370668"/>
                <a:gd name="connsiteY1" fmla="*/ 350763 h 1028095"/>
                <a:gd name="connsiteX2" fmla="*/ 2370668 w 2370668"/>
                <a:gd name="connsiteY2" fmla="*/ 0 h 1028095"/>
                <a:gd name="connsiteX0" fmla="*/ 0 w 1390954"/>
                <a:gd name="connsiteY0" fmla="*/ 895048 h 895048"/>
                <a:gd name="connsiteX1" fmla="*/ 254001 w 1390954"/>
                <a:gd name="connsiteY1" fmla="*/ 350763 h 895048"/>
                <a:gd name="connsiteX2" fmla="*/ 1390954 w 1390954"/>
                <a:gd name="connsiteY2" fmla="*/ 0 h 895048"/>
                <a:gd name="connsiteX0" fmla="*/ 0 w 1306287"/>
                <a:gd name="connsiteY0" fmla="*/ 895048 h 895048"/>
                <a:gd name="connsiteX1" fmla="*/ 169334 w 1306287"/>
                <a:gd name="connsiteY1" fmla="*/ 35076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306287"/>
                <a:gd name="connsiteY0" fmla="*/ 895048 h 895048"/>
                <a:gd name="connsiteX1" fmla="*/ 556381 w 1306287"/>
                <a:gd name="connsiteY1" fmla="*/ 326573 h 895048"/>
                <a:gd name="connsiteX2" fmla="*/ 1306287 w 1306287"/>
                <a:gd name="connsiteY2" fmla="*/ 0 h 895048"/>
                <a:gd name="connsiteX0" fmla="*/ 0 w 1282097"/>
                <a:gd name="connsiteY0" fmla="*/ 943428 h 943428"/>
                <a:gd name="connsiteX1" fmla="*/ 556381 w 1282097"/>
                <a:gd name="connsiteY1" fmla="*/ 374953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532191 w 1282097"/>
                <a:gd name="connsiteY1" fmla="*/ 314477 h 943428"/>
                <a:gd name="connsiteX2" fmla="*/ 1282097 w 1282097"/>
                <a:gd name="connsiteY2" fmla="*/ 0 h 943428"/>
                <a:gd name="connsiteX0" fmla="*/ 0 w 1282097"/>
                <a:gd name="connsiteY0" fmla="*/ 943428 h 943428"/>
                <a:gd name="connsiteX1" fmla="*/ 616857 w 1282097"/>
                <a:gd name="connsiteY1" fmla="*/ 314477 h 943428"/>
                <a:gd name="connsiteX2" fmla="*/ 1282097 w 1282097"/>
                <a:gd name="connsiteY2" fmla="*/ 0 h 943428"/>
                <a:gd name="connsiteX0" fmla="*/ 0 w 1294192"/>
                <a:gd name="connsiteY0" fmla="*/ 919238 h 919238"/>
                <a:gd name="connsiteX1" fmla="*/ 616857 w 1294192"/>
                <a:gd name="connsiteY1" fmla="*/ 290287 h 919238"/>
                <a:gd name="connsiteX2" fmla="*/ 1294192 w 1294192"/>
                <a:gd name="connsiteY2" fmla="*/ 0 h 919238"/>
                <a:gd name="connsiteX0" fmla="*/ 0 w 1294192"/>
                <a:gd name="connsiteY0" fmla="*/ 943428 h 943428"/>
                <a:gd name="connsiteX1" fmla="*/ 616857 w 1294192"/>
                <a:gd name="connsiteY1" fmla="*/ 314477 h 943428"/>
                <a:gd name="connsiteX2" fmla="*/ 1294192 w 1294192"/>
                <a:gd name="connsiteY2" fmla="*/ 0 h 943428"/>
              </a:gdLst>
              <a:ahLst/>
              <a:cxnLst>
                <a:cxn ang="0">
                  <a:pos x="connsiteX0" y="connsiteY0"/>
                </a:cxn>
                <a:cxn ang="0">
                  <a:pos x="connsiteX1" y="connsiteY1"/>
                </a:cxn>
                <a:cxn ang="0">
                  <a:pos x="connsiteX2" y="connsiteY2"/>
                </a:cxn>
              </a:cxnLst>
              <a:rect l="l" t="t" r="r" b="b"/>
              <a:pathLst>
                <a:path w="1294192" h="943428">
                  <a:moveTo>
                    <a:pt x="0" y="943428"/>
                  </a:moveTo>
                  <a:cubicBezTo>
                    <a:pt x="93739" y="764014"/>
                    <a:pt x="401158" y="471715"/>
                    <a:pt x="616857" y="314477"/>
                  </a:cubicBezTo>
                  <a:cubicBezTo>
                    <a:pt x="832556" y="157239"/>
                    <a:pt x="1294192" y="0"/>
                    <a:pt x="1294192" y="0"/>
                  </a:cubicBezTo>
                </a:path>
              </a:pathLst>
            </a:custGeom>
            <a:ln w="3810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Freeform 20"/>
            <p:cNvSpPr/>
            <p:nvPr/>
          </p:nvSpPr>
          <p:spPr>
            <a:xfrm>
              <a:off x="2044096" y="3084283"/>
              <a:ext cx="2503715" cy="895047"/>
            </a:xfrm>
            <a:custGeom>
              <a:avLst/>
              <a:gdLst>
                <a:gd name="connsiteX0" fmla="*/ 0 w 2503715"/>
                <a:gd name="connsiteY0" fmla="*/ 895047 h 895047"/>
                <a:gd name="connsiteX1" fmla="*/ 1185334 w 2503715"/>
                <a:gd name="connsiteY1" fmla="*/ 193524 h 895047"/>
                <a:gd name="connsiteX2" fmla="*/ 2503715 w 2503715"/>
                <a:gd name="connsiteY2" fmla="*/ 0 h 895047"/>
                <a:gd name="connsiteX0" fmla="*/ 0 w 2503715"/>
                <a:gd name="connsiteY0" fmla="*/ 895047 h 895047"/>
                <a:gd name="connsiteX1" fmla="*/ 1197429 w 2503715"/>
                <a:gd name="connsiteY1" fmla="*/ 229810 h 895047"/>
                <a:gd name="connsiteX2" fmla="*/ 2503715 w 2503715"/>
                <a:gd name="connsiteY2" fmla="*/ 0 h 895047"/>
                <a:gd name="connsiteX0" fmla="*/ 0 w 2503715"/>
                <a:gd name="connsiteY0" fmla="*/ 895051 h 895051"/>
                <a:gd name="connsiteX1" fmla="*/ 1197429 w 2503715"/>
                <a:gd name="connsiteY1" fmla="*/ 229814 h 895051"/>
                <a:gd name="connsiteX2" fmla="*/ 2503715 w 2503715"/>
                <a:gd name="connsiteY2" fmla="*/ 4 h 895051"/>
                <a:gd name="connsiteX0" fmla="*/ 0 w 2503715"/>
                <a:gd name="connsiteY0" fmla="*/ 895283 h 895283"/>
                <a:gd name="connsiteX1" fmla="*/ 1233715 w 2503715"/>
                <a:gd name="connsiteY1" fmla="*/ 217951 h 895283"/>
                <a:gd name="connsiteX2" fmla="*/ 2503715 w 2503715"/>
                <a:gd name="connsiteY2" fmla="*/ 236 h 895283"/>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5047 h 895047"/>
                <a:gd name="connsiteX1" fmla="*/ 1245810 w 2503715"/>
                <a:gd name="connsiteY1" fmla="*/ 302381 h 895047"/>
                <a:gd name="connsiteX2" fmla="*/ 2503715 w 2503715"/>
                <a:gd name="connsiteY2" fmla="*/ 0 h 895047"/>
                <a:gd name="connsiteX0" fmla="*/ 0 w 2503715"/>
                <a:gd name="connsiteY0" fmla="*/ 896509 h 896509"/>
                <a:gd name="connsiteX1" fmla="*/ 1245810 w 2503715"/>
                <a:gd name="connsiteY1" fmla="*/ 303843 h 896509"/>
                <a:gd name="connsiteX2" fmla="*/ 2503715 w 2503715"/>
                <a:gd name="connsiteY2" fmla="*/ 1462 h 896509"/>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2503715 w 2503715"/>
                <a:gd name="connsiteY2" fmla="*/ 0 h 895047"/>
                <a:gd name="connsiteX0" fmla="*/ 0 w 2503715"/>
                <a:gd name="connsiteY0" fmla="*/ 895047 h 895047"/>
                <a:gd name="connsiteX1" fmla="*/ 919238 w 2503715"/>
                <a:gd name="connsiteY1" fmla="*/ 411238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 name="connsiteX0" fmla="*/ 0 w 2503715"/>
                <a:gd name="connsiteY0" fmla="*/ 895047 h 895047"/>
                <a:gd name="connsiteX1" fmla="*/ 895047 w 2503715"/>
                <a:gd name="connsiteY1" fmla="*/ 374952 h 895047"/>
                <a:gd name="connsiteX2" fmla="*/ 1657048 w 2503715"/>
                <a:gd name="connsiteY2" fmla="*/ 157238 h 895047"/>
                <a:gd name="connsiteX3" fmla="*/ 2503715 w 2503715"/>
                <a:gd name="connsiteY3" fmla="*/ 0 h 895047"/>
              </a:gdLst>
              <a:ahLst/>
              <a:cxnLst>
                <a:cxn ang="0">
                  <a:pos x="connsiteX0" y="connsiteY0"/>
                </a:cxn>
                <a:cxn ang="0">
                  <a:pos x="connsiteX1" y="connsiteY1"/>
                </a:cxn>
                <a:cxn ang="0">
                  <a:pos x="connsiteX2" y="connsiteY2"/>
                </a:cxn>
                <a:cxn ang="0">
                  <a:pos x="connsiteX3" y="connsiteY3"/>
                </a:cxn>
              </a:cxnLst>
              <a:rect l="l" t="t" r="r" b="b"/>
              <a:pathLst>
                <a:path w="2503715" h="895047">
                  <a:moveTo>
                    <a:pt x="0" y="895047"/>
                  </a:moveTo>
                  <a:cubicBezTo>
                    <a:pt x="384024" y="618872"/>
                    <a:pt x="618872" y="473729"/>
                    <a:pt x="895047" y="374952"/>
                  </a:cubicBezTo>
                  <a:cubicBezTo>
                    <a:pt x="1171222" y="276175"/>
                    <a:pt x="1392968" y="225778"/>
                    <a:pt x="1657048" y="157238"/>
                  </a:cubicBezTo>
                  <a:cubicBezTo>
                    <a:pt x="1921128" y="88698"/>
                    <a:pt x="2336398" y="36286"/>
                    <a:pt x="2503715" y="0"/>
                  </a:cubicBezTo>
                </a:path>
              </a:pathLst>
            </a:custGeom>
            <a:ln w="38100" cmpd="sng">
              <a:solidFill>
                <a:srgbClr val="C0504D"/>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22" name="Group 21"/>
            <p:cNvGrpSpPr/>
            <p:nvPr/>
          </p:nvGrpSpPr>
          <p:grpSpPr>
            <a:xfrm>
              <a:off x="4410029" y="2939143"/>
              <a:ext cx="1734352" cy="272364"/>
              <a:chOff x="2040901" y="2925288"/>
              <a:chExt cx="1734353" cy="272364"/>
            </a:xfrm>
          </p:grpSpPr>
          <p:sp>
            <p:nvSpPr>
              <p:cNvPr id="23" name="Rectangle 22"/>
              <p:cNvSpPr/>
              <p:nvPr/>
            </p:nvSpPr>
            <p:spPr>
              <a:xfrm>
                <a:off x="2040901" y="2929202"/>
                <a:ext cx="268450" cy="26845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4" name="Straight Connector 112"/>
              <p:cNvCxnSpPr/>
              <p:nvPr/>
            </p:nvCxnSpPr>
            <p:spPr>
              <a:xfrm flipH="1">
                <a:off x="2178683" y="2925288"/>
                <a:ext cx="1596571" cy="169333"/>
              </a:xfrm>
              <a:prstGeom prst="straightConnector1">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grpSp>
        <p:nvGrpSpPr>
          <p:cNvPr id="25" name="Group 24"/>
          <p:cNvGrpSpPr/>
          <p:nvPr/>
        </p:nvGrpSpPr>
        <p:grpSpPr>
          <a:xfrm>
            <a:off x="4284957" y="3202070"/>
            <a:ext cx="652584" cy="538840"/>
            <a:chOff x="2040901" y="3144762"/>
            <a:chExt cx="1406242" cy="1161135"/>
          </a:xfrm>
        </p:grpSpPr>
        <p:sp>
          <p:nvSpPr>
            <p:cNvPr id="26" name="Rectangle 25"/>
            <p:cNvSpPr/>
            <p:nvPr/>
          </p:nvSpPr>
          <p:spPr>
            <a:xfrm>
              <a:off x="2040901" y="3243671"/>
              <a:ext cx="268451" cy="268451"/>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27" name="Straight Connector 26"/>
            <p:cNvCxnSpPr/>
            <p:nvPr/>
          </p:nvCxnSpPr>
          <p:spPr>
            <a:xfrm flipH="1" flipV="1">
              <a:off x="2182091" y="3348176"/>
              <a:ext cx="116006" cy="957721"/>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flipV="1">
              <a:off x="2170545" y="3359720"/>
              <a:ext cx="1276598" cy="92198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flipH="1">
              <a:off x="2205183" y="3144762"/>
              <a:ext cx="842818" cy="226510"/>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36" name="Group 35"/>
          <p:cNvGrpSpPr/>
          <p:nvPr/>
        </p:nvGrpSpPr>
        <p:grpSpPr>
          <a:xfrm>
            <a:off x="4628709" y="3097891"/>
            <a:ext cx="242037" cy="242037"/>
            <a:chOff x="2551842" y="2883990"/>
            <a:chExt cx="521562" cy="521561"/>
          </a:xfrm>
        </p:grpSpPr>
        <p:sp>
          <p:nvSpPr>
            <p:cNvPr id="37" name="Oval 36"/>
            <p:cNvSpPr/>
            <p:nvPr/>
          </p:nvSpPr>
          <p:spPr>
            <a:xfrm>
              <a:off x="2551842" y="2883990"/>
              <a:ext cx="521562"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38" name="Picture 3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5164" y="3008085"/>
              <a:ext cx="292101" cy="279400"/>
            </a:xfrm>
            <a:prstGeom prst="rect">
              <a:avLst/>
            </a:prstGeom>
          </p:spPr>
        </p:pic>
      </p:grpSp>
      <p:grpSp>
        <p:nvGrpSpPr>
          <p:cNvPr id="39" name="Group 38"/>
          <p:cNvGrpSpPr/>
          <p:nvPr/>
        </p:nvGrpSpPr>
        <p:grpSpPr>
          <a:xfrm>
            <a:off x="4498815" y="3613786"/>
            <a:ext cx="1915798" cy="817515"/>
            <a:chOff x="2366818" y="3729590"/>
            <a:chExt cx="4128325" cy="1761651"/>
          </a:xfrm>
        </p:grpSpPr>
        <p:grpSp>
          <p:nvGrpSpPr>
            <p:cNvPr id="40" name="Group 39"/>
            <p:cNvGrpSpPr/>
            <p:nvPr/>
          </p:nvGrpSpPr>
          <p:grpSpPr>
            <a:xfrm>
              <a:off x="2366818" y="4017821"/>
              <a:ext cx="4128325" cy="1473420"/>
              <a:chOff x="2366818" y="4017818"/>
              <a:chExt cx="4128322" cy="1473420"/>
            </a:xfrm>
          </p:grpSpPr>
          <p:sp>
            <p:nvSpPr>
              <p:cNvPr id="43" name="Freeform 42"/>
              <p:cNvSpPr/>
              <p:nvPr/>
            </p:nvSpPr>
            <p:spPr>
              <a:xfrm>
                <a:off x="2366818" y="4133272"/>
                <a:ext cx="3692894" cy="656442"/>
              </a:xfrm>
              <a:custGeom>
                <a:avLst/>
                <a:gdLst>
                  <a:gd name="connsiteX0" fmla="*/ 0 w 3981752"/>
                  <a:gd name="connsiteY0" fmla="*/ 0 h 368997"/>
                  <a:gd name="connsiteX1" fmla="*/ 3717637 w 3981752"/>
                  <a:gd name="connsiteY1" fmla="*/ 334818 h 368997"/>
                  <a:gd name="connsiteX2" fmla="*/ 3683000 w 3981752"/>
                  <a:gd name="connsiteY2" fmla="*/ 357909 h 368997"/>
                  <a:gd name="connsiteX0" fmla="*/ 0 w 3770264"/>
                  <a:gd name="connsiteY0" fmla="*/ 0 h 773545"/>
                  <a:gd name="connsiteX1" fmla="*/ 3717637 w 3770264"/>
                  <a:gd name="connsiteY1" fmla="*/ 334818 h 773545"/>
                  <a:gd name="connsiteX2" fmla="*/ 2286000 w 3770264"/>
                  <a:gd name="connsiteY2" fmla="*/ 773545 h 773545"/>
                  <a:gd name="connsiteX0" fmla="*/ 0 w 2286000"/>
                  <a:gd name="connsiteY0" fmla="*/ 0 h 773545"/>
                  <a:gd name="connsiteX1" fmla="*/ 1847273 w 2286000"/>
                  <a:gd name="connsiteY1" fmla="*/ 438727 h 773545"/>
                  <a:gd name="connsiteX2" fmla="*/ 2286000 w 2286000"/>
                  <a:gd name="connsiteY2" fmla="*/ 773545 h 773545"/>
                  <a:gd name="connsiteX0" fmla="*/ 0 w 3717636"/>
                  <a:gd name="connsiteY0" fmla="*/ 0 h 449312"/>
                  <a:gd name="connsiteX1" fmla="*/ 1847273 w 3717636"/>
                  <a:gd name="connsiteY1" fmla="*/ 438727 h 449312"/>
                  <a:gd name="connsiteX2" fmla="*/ 3717636 w 3717636"/>
                  <a:gd name="connsiteY2" fmla="*/ 323273 h 449312"/>
                  <a:gd name="connsiteX0" fmla="*/ 0 w 3717636"/>
                  <a:gd name="connsiteY0" fmla="*/ 0 h 456900"/>
                  <a:gd name="connsiteX1" fmla="*/ 1847273 w 3717636"/>
                  <a:gd name="connsiteY1" fmla="*/ 438727 h 456900"/>
                  <a:gd name="connsiteX2" fmla="*/ 3717636 w 3717636"/>
                  <a:gd name="connsiteY2" fmla="*/ 323273 h 456900"/>
                  <a:gd name="connsiteX0" fmla="*/ 0 w 3717636"/>
                  <a:gd name="connsiteY0" fmla="*/ 0 h 678990"/>
                  <a:gd name="connsiteX1" fmla="*/ 1824182 w 3717636"/>
                  <a:gd name="connsiteY1" fmla="*/ 669636 h 678990"/>
                  <a:gd name="connsiteX2" fmla="*/ 3717636 w 3717636"/>
                  <a:gd name="connsiteY2" fmla="*/ 323273 h 678990"/>
                  <a:gd name="connsiteX0" fmla="*/ 0 w 3717636"/>
                  <a:gd name="connsiteY0" fmla="*/ 0 h 714772"/>
                  <a:gd name="connsiteX1" fmla="*/ 1824182 w 3717636"/>
                  <a:gd name="connsiteY1" fmla="*/ 669636 h 714772"/>
                  <a:gd name="connsiteX2" fmla="*/ 3717636 w 3717636"/>
                  <a:gd name="connsiteY2" fmla="*/ 323273 h 714772"/>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762758"/>
                  <a:gd name="connsiteX1" fmla="*/ 1824182 w 3717636"/>
                  <a:gd name="connsiteY1" fmla="*/ 669636 h 762758"/>
                  <a:gd name="connsiteX2" fmla="*/ 3717636 w 3717636"/>
                  <a:gd name="connsiteY2" fmla="*/ 323273 h 762758"/>
                  <a:gd name="connsiteX0" fmla="*/ 0 w 3717636"/>
                  <a:gd name="connsiteY0" fmla="*/ 0 h 323273"/>
                  <a:gd name="connsiteX1" fmla="*/ 3717636 w 3717636"/>
                  <a:gd name="connsiteY1" fmla="*/ 323273 h 323273"/>
                  <a:gd name="connsiteX0" fmla="*/ 0 w 3717636"/>
                  <a:gd name="connsiteY0" fmla="*/ 0 h 542637"/>
                  <a:gd name="connsiteX1" fmla="*/ 1778000 w 3717636"/>
                  <a:gd name="connsiteY1" fmla="*/ 542637 h 542637"/>
                  <a:gd name="connsiteX2" fmla="*/ 3717636 w 3717636"/>
                  <a:gd name="connsiteY2" fmla="*/ 323273 h 542637"/>
                  <a:gd name="connsiteX0" fmla="*/ 0 w 3717636"/>
                  <a:gd name="connsiteY0" fmla="*/ 0 h 542637"/>
                  <a:gd name="connsiteX1" fmla="*/ 1778000 w 3717636"/>
                  <a:gd name="connsiteY1" fmla="*/ 542637 h 542637"/>
                  <a:gd name="connsiteX2" fmla="*/ 3717636 w 3717636"/>
                  <a:gd name="connsiteY2" fmla="*/ 323273 h 542637"/>
                  <a:gd name="connsiteX0" fmla="*/ 0 w 3717636"/>
                  <a:gd name="connsiteY0" fmla="*/ 0 h 544182"/>
                  <a:gd name="connsiteX1" fmla="*/ 1778000 w 3717636"/>
                  <a:gd name="connsiteY1" fmla="*/ 542637 h 544182"/>
                  <a:gd name="connsiteX2" fmla="*/ 3717636 w 3717636"/>
                  <a:gd name="connsiteY2" fmla="*/ 323273 h 544182"/>
                  <a:gd name="connsiteX0" fmla="*/ 0 w 3717636"/>
                  <a:gd name="connsiteY0" fmla="*/ 0 h 545084"/>
                  <a:gd name="connsiteX1" fmla="*/ 1778000 w 3717636"/>
                  <a:gd name="connsiteY1" fmla="*/ 542637 h 545084"/>
                  <a:gd name="connsiteX2" fmla="*/ 3717636 w 3717636"/>
                  <a:gd name="connsiteY2" fmla="*/ 323273 h 545084"/>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84921"/>
                  <a:gd name="connsiteX1" fmla="*/ 1881909 w 3717636"/>
                  <a:gd name="connsiteY1" fmla="*/ 300183 h 384921"/>
                  <a:gd name="connsiteX2" fmla="*/ 3717636 w 3717636"/>
                  <a:gd name="connsiteY2" fmla="*/ 323273 h 384921"/>
                  <a:gd name="connsiteX0" fmla="*/ 0 w 3717636"/>
                  <a:gd name="connsiteY0" fmla="*/ 0 h 324234"/>
                  <a:gd name="connsiteX1" fmla="*/ 1881909 w 3717636"/>
                  <a:gd name="connsiteY1" fmla="*/ 300183 h 324234"/>
                  <a:gd name="connsiteX2" fmla="*/ 3717636 w 3717636"/>
                  <a:gd name="connsiteY2" fmla="*/ 323273 h 324234"/>
                </a:gdLst>
                <a:ahLst/>
                <a:cxnLst>
                  <a:cxn ang="0">
                    <a:pos x="connsiteX0" y="connsiteY0"/>
                  </a:cxn>
                  <a:cxn ang="0">
                    <a:pos x="connsiteX1" y="connsiteY1"/>
                  </a:cxn>
                  <a:cxn ang="0">
                    <a:pos x="connsiteX2" y="connsiteY2"/>
                  </a:cxn>
                </a:cxnLst>
                <a:rect l="l" t="t" r="r" b="b"/>
                <a:pathLst>
                  <a:path w="3717636" h="324234">
                    <a:moveTo>
                      <a:pt x="0" y="0"/>
                    </a:moveTo>
                    <a:cubicBezTo>
                      <a:pt x="865910" y="242454"/>
                      <a:pt x="1258454" y="254001"/>
                      <a:pt x="1881909" y="300183"/>
                    </a:cubicBezTo>
                    <a:cubicBezTo>
                      <a:pt x="2551545" y="319426"/>
                      <a:pt x="2805546" y="327120"/>
                      <a:pt x="3717636" y="323273"/>
                    </a:cubicBezTo>
                  </a:path>
                </a:pathLst>
              </a:custGeom>
              <a:ln w="38100" cmpd="sng">
                <a:solidFill>
                  <a:srgbClr val="9BBB59"/>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n w="38100" cmpd="sng">
                    <a:solidFill>
                      <a:schemeClr val="accent3"/>
                    </a:solidFill>
                  </a:ln>
                </a:endParaRPr>
              </a:p>
            </p:txBody>
          </p:sp>
          <p:grpSp>
            <p:nvGrpSpPr>
              <p:cNvPr id="44" name="Group 43"/>
              <p:cNvGrpSpPr/>
              <p:nvPr/>
            </p:nvGrpSpPr>
            <p:grpSpPr>
              <a:xfrm>
                <a:off x="5830455" y="4017818"/>
                <a:ext cx="664685" cy="1473420"/>
                <a:chOff x="616527" y="3514437"/>
                <a:chExt cx="664685" cy="1473420"/>
              </a:xfrm>
            </p:grpSpPr>
            <p:cxnSp>
              <p:nvCxnSpPr>
                <p:cNvPr id="45" name="Straight Connector 44"/>
                <p:cNvCxnSpPr/>
                <p:nvPr/>
              </p:nvCxnSpPr>
              <p:spPr>
                <a:xfrm>
                  <a:off x="616527" y="3514437"/>
                  <a:ext cx="664685" cy="1473420"/>
                </a:xfrm>
                <a:prstGeom prst="line">
                  <a:avLst/>
                </a:pr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843356" y="4156208"/>
                  <a:ext cx="268450" cy="2684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sp>
          <p:nvSpPr>
            <p:cNvPr id="41" name="Oval 40"/>
            <p:cNvSpPr/>
            <p:nvPr/>
          </p:nvSpPr>
          <p:spPr>
            <a:xfrm>
              <a:off x="5557322" y="3729590"/>
              <a:ext cx="521562" cy="521562"/>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2" name="Picture 41"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3216" y="3825588"/>
              <a:ext cx="368300" cy="292101"/>
            </a:xfrm>
            <a:prstGeom prst="rect">
              <a:avLst/>
            </a:prstGeom>
          </p:spPr>
        </p:pic>
      </p:grpSp>
      <p:grpSp>
        <p:nvGrpSpPr>
          <p:cNvPr id="47" name="Group 46"/>
          <p:cNvGrpSpPr/>
          <p:nvPr/>
        </p:nvGrpSpPr>
        <p:grpSpPr>
          <a:xfrm>
            <a:off x="4316350" y="3626723"/>
            <a:ext cx="256325" cy="761667"/>
            <a:chOff x="1921495" y="3731403"/>
            <a:chExt cx="552350" cy="1641305"/>
          </a:xfrm>
        </p:grpSpPr>
        <p:grpSp>
          <p:nvGrpSpPr>
            <p:cNvPr id="48" name="Group 47"/>
            <p:cNvGrpSpPr/>
            <p:nvPr/>
          </p:nvGrpSpPr>
          <p:grpSpPr>
            <a:xfrm>
              <a:off x="2169996" y="3995829"/>
              <a:ext cx="303849" cy="1376879"/>
              <a:chOff x="629832" y="3517846"/>
              <a:chExt cx="303849" cy="1376878"/>
            </a:xfrm>
          </p:grpSpPr>
          <p:cxnSp>
            <p:nvCxnSpPr>
              <p:cNvPr id="51" name="Straight Connector 50"/>
              <p:cNvCxnSpPr/>
              <p:nvPr/>
            </p:nvCxnSpPr>
            <p:spPr>
              <a:xfrm>
                <a:off x="629832" y="3517846"/>
                <a:ext cx="273240" cy="1376878"/>
              </a:xfrm>
              <a:prstGeom prst="line">
                <a:avLst/>
              </a:prstGeom>
              <a:ln w="38100" cmpd="sng">
                <a:solidFill>
                  <a:schemeClr val="accent3"/>
                </a:solidFill>
              </a:ln>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665231" y="4156208"/>
                <a:ext cx="268450" cy="268450"/>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49" name="Oval 48"/>
            <p:cNvSpPr/>
            <p:nvPr/>
          </p:nvSpPr>
          <p:spPr>
            <a:xfrm>
              <a:off x="1921495" y="3731403"/>
              <a:ext cx="521561" cy="521562"/>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0" name="Picture 49" descr="latex-image-1.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15836" y="3837130"/>
              <a:ext cx="355601" cy="292101"/>
            </a:xfrm>
            <a:prstGeom prst="rect">
              <a:avLst/>
            </a:prstGeom>
          </p:spPr>
        </p:pic>
      </p:grpSp>
      <p:grpSp>
        <p:nvGrpSpPr>
          <p:cNvPr id="53" name="Group 52"/>
          <p:cNvGrpSpPr/>
          <p:nvPr/>
        </p:nvGrpSpPr>
        <p:grpSpPr>
          <a:xfrm>
            <a:off x="4580922" y="3625649"/>
            <a:ext cx="517255" cy="817748"/>
            <a:chOff x="2249715" y="3729088"/>
            <a:chExt cx="1114623" cy="1762153"/>
          </a:xfrm>
        </p:grpSpPr>
        <p:grpSp>
          <p:nvGrpSpPr>
            <p:cNvPr id="54" name="Group 53"/>
            <p:cNvGrpSpPr/>
            <p:nvPr/>
          </p:nvGrpSpPr>
          <p:grpSpPr>
            <a:xfrm>
              <a:off x="2249715" y="3960094"/>
              <a:ext cx="879101" cy="1531147"/>
              <a:chOff x="861953" y="3634510"/>
              <a:chExt cx="879102" cy="1531147"/>
            </a:xfrm>
          </p:grpSpPr>
          <p:cxnSp>
            <p:nvCxnSpPr>
              <p:cNvPr id="57" name="Straight Connector 56"/>
              <p:cNvCxnSpPr/>
              <p:nvPr/>
            </p:nvCxnSpPr>
            <p:spPr>
              <a:xfrm flipH="1">
                <a:off x="861953" y="3634510"/>
                <a:ext cx="879102" cy="1531147"/>
              </a:xfrm>
              <a:prstGeom prst="line">
                <a:avLst/>
              </a:prstGeom>
              <a:ln w="3810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a:off x="1144094" y="4306850"/>
                <a:ext cx="268450" cy="2684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5" name="Oval 54"/>
            <p:cNvSpPr/>
            <p:nvPr/>
          </p:nvSpPr>
          <p:spPr>
            <a:xfrm>
              <a:off x="2842777" y="3729088"/>
              <a:ext cx="521561" cy="521562"/>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6" name="Picture 55" descr="latex-image-1.pdf"/>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22730" y="3837130"/>
              <a:ext cx="342900" cy="292101"/>
            </a:xfrm>
            <a:prstGeom prst="rect">
              <a:avLst/>
            </a:prstGeom>
          </p:spPr>
        </p:pic>
      </p:grpSp>
      <p:grpSp>
        <p:nvGrpSpPr>
          <p:cNvPr id="59" name="Group 58"/>
          <p:cNvGrpSpPr/>
          <p:nvPr/>
        </p:nvGrpSpPr>
        <p:grpSpPr>
          <a:xfrm>
            <a:off x="6408131" y="3648999"/>
            <a:ext cx="341003" cy="818588"/>
            <a:chOff x="6265338" y="3727275"/>
            <a:chExt cx="734823" cy="1763963"/>
          </a:xfrm>
        </p:grpSpPr>
        <p:grpSp>
          <p:nvGrpSpPr>
            <p:cNvPr id="60" name="Group 59"/>
            <p:cNvGrpSpPr/>
            <p:nvPr/>
          </p:nvGrpSpPr>
          <p:grpSpPr>
            <a:xfrm>
              <a:off x="6265338" y="3971637"/>
              <a:ext cx="488756" cy="1519601"/>
              <a:chOff x="949808" y="3562928"/>
              <a:chExt cx="488756" cy="1519602"/>
            </a:xfrm>
          </p:grpSpPr>
          <p:cxnSp>
            <p:nvCxnSpPr>
              <p:cNvPr id="63" name="Straight Connector 62"/>
              <p:cNvCxnSpPr/>
              <p:nvPr/>
            </p:nvCxnSpPr>
            <p:spPr>
              <a:xfrm flipH="1">
                <a:off x="949808" y="3562928"/>
                <a:ext cx="488756" cy="1519602"/>
              </a:xfrm>
              <a:prstGeom prst="line">
                <a:avLst/>
              </a:prstGeom>
              <a:ln w="38100" cmpd="sng">
                <a:solidFill>
                  <a:srgbClr val="285AAF"/>
                </a:solidFill>
              </a:ln>
              <a:effectLst/>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1041284" y="4249671"/>
                <a:ext cx="268450" cy="268450"/>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61" name="Oval 60"/>
            <p:cNvSpPr/>
            <p:nvPr/>
          </p:nvSpPr>
          <p:spPr>
            <a:xfrm>
              <a:off x="6478601" y="3727275"/>
              <a:ext cx="521560" cy="521562"/>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2" name="Picture 61" descr="latex-image-1.pdf"/>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64747" y="3825585"/>
              <a:ext cx="355599" cy="292099"/>
            </a:xfrm>
            <a:prstGeom prst="rect">
              <a:avLst/>
            </a:prstGeom>
          </p:spPr>
        </p:pic>
      </p:grpSp>
      <p:grpSp>
        <p:nvGrpSpPr>
          <p:cNvPr id="65" name="Group 64"/>
          <p:cNvGrpSpPr/>
          <p:nvPr/>
        </p:nvGrpSpPr>
        <p:grpSpPr>
          <a:xfrm>
            <a:off x="4439919" y="4320419"/>
            <a:ext cx="242037" cy="242037"/>
            <a:chOff x="2199865" y="4681950"/>
            <a:chExt cx="521560" cy="521561"/>
          </a:xfrm>
        </p:grpSpPr>
        <p:sp>
          <p:nvSpPr>
            <p:cNvPr id="66" name="Oval 65"/>
            <p:cNvSpPr/>
            <p:nvPr/>
          </p:nvSpPr>
          <p:spPr>
            <a:xfrm>
              <a:off x="2199865" y="4681950"/>
              <a:ext cx="521560" cy="521561"/>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7" name="Picture 66"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5028" y="4804229"/>
              <a:ext cx="304799" cy="279400"/>
            </a:xfrm>
            <a:prstGeom prst="rect">
              <a:avLst/>
            </a:prstGeom>
            <a:ln w="28575" cmpd="sng">
              <a:noFill/>
            </a:ln>
          </p:spPr>
        </p:pic>
      </p:grpSp>
      <p:grpSp>
        <p:nvGrpSpPr>
          <p:cNvPr id="86" name="Group 85"/>
          <p:cNvGrpSpPr/>
          <p:nvPr/>
        </p:nvGrpSpPr>
        <p:grpSpPr>
          <a:xfrm>
            <a:off x="6198090" y="3097050"/>
            <a:ext cx="242037" cy="242037"/>
            <a:chOff x="5933682" y="2882177"/>
            <a:chExt cx="521562" cy="521561"/>
          </a:xfrm>
        </p:grpSpPr>
        <p:sp>
          <p:nvSpPr>
            <p:cNvPr id="87" name="Oval 86"/>
            <p:cNvSpPr/>
            <p:nvPr/>
          </p:nvSpPr>
          <p:spPr>
            <a:xfrm>
              <a:off x="5933682" y="2882177"/>
              <a:ext cx="521562" cy="521561"/>
            </a:xfrm>
            <a:prstGeom prst="ellipse">
              <a:avLst/>
            </a:prstGeom>
            <a:solidFill>
              <a:srgbClr val="FFFFFF"/>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88" name="Picture 87" descr="latex-image-1.pdf"/>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58814" y="3008087"/>
              <a:ext cx="292101" cy="279400"/>
            </a:xfrm>
            <a:prstGeom prst="rect">
              <a:avLst/>
            </a:prstGeom>
          </p:spPr>
        </p:pic>
      </p:grpSp>
      <p:grpSp>
        <p:nvGrpSpPr>
          <p:cNvPr id="94" name="Group 93"/>
          <p:cNvGrpSpPr/>
          <p:nvPr/>
        </p:nvGrpSpPr>
        <p:grpSpPr>
          <a:xfrm>
            <a:off x="6297747" y="4351867"/>
            <a:ext cx="242037" cy="242037"/>
            <a:chOff x="2199865" y="4681950"/>
            <a:chExt cx="521560" cy="521561"/>
          </a:xfrm>
        </p:grpSpPr>
        <p:sp>
          <p:nvSpPr>
            <p:cNvPr id="95" name="Oval 94"/>
            <p:cNvSpPr/>
            <p:nvPr/>
          </p:nvSpPr>
          <p:spPr>
            <a:xfrm>
              <a:off x="2199865" y="4681950"/>
              <a:ext cx="521560" cy="521561"/>
            </a:xfrm>
            <a:prstGeom prst="ellipse">
              <a:avLst/>
            </a:prstGeom>
            <a:solidFill>
              <a:schemeClr val="bg1">
                <a:lumMod val="75000"/>
              </a:schemeClr>
            </a:solidFill>
            <a:ln w="28575" cmpd="sng">
              <a:solidFill>
                <a:schemeClr val="tx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96" name="Picture 95" descr="latex-image-1.pdf"/>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15028" y="4804229"/>
              <a:ext cx="304799" cy="279400"/>
            </a:xfrm>
            <a:prstGeom prst="rect">
              <a:avLst/>
            </a:prstGeom>
            <a:ln w="28575" cmpd="sng">
              <a:noFill/>
            </a:ln>
          </p:spPr>
        </p:pic>
      </p:grpSp>
      <p:sp>
        <p:nvSpPr>
          <p:cNvPr id="97" name="Right Arrow 96"/>
          <p:cNvSpPr/>
          <p:nvPr/>
        </p:nvSpPr>
        <p:spPr>
          <a:xfrm>
            <a:off x="3468094" y="3543908"/>
            <a:ext cx="471714" cy="423333"/>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Right Arrow 97"/>
          <p:cNvSpPr/>
          <p:nvPr/>
        </p:nvSpPr>
        <p:spPr>
          <a:xfrm>
            <a:off x="7178695" y="3539069"/>
            <a:ext cx="471714" cy="423333"/>
          </a:xfrm>
          <a:prstGeom prst="rightArrow">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0" name="Picture 109" descr="latex-image-1.pdf"/>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07978" y="3515595"/>
            <a:ext cx="298210" cy="503230"/>
          </a:xfrm>
          <a:prstGeom prst="rect">
            <a:avLst/>
          </a:prstGeom>
        </p:spPr>
      </p:pic>
    </p:spTree>
    <p:extLst>
      <p:ext uri="{BB962C8B-B14F-4D97-AF65-F5344CB8AC3E}">
        <p14:creationId xmlns:p14="http://schemas.microsoft.com/office/powerpoint/2010/main" val="34358185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fade">
                                      <p:cBhvr>
                                        <p:cTn id="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predictions</a:t>
            </a:r>
            <a:endParaRPr lang="en-US" dirty="0"/>
          </a:p>
        </p:txBody>
      </p:sp>
      <p:sp>
        <p:nvSpPr>
          <p:cNvPr id="5" name="Freeform 4"/>
          <p:cNvSpPr/>
          <p:nvPr/>
        </p:nvSpPr>
        <p:spPr>
          <a:xfrm>
            <a:off x="4978400" y="2316480"/>
            <a:ext cx="2966720" cy="568960"/>
          </a:xfrm>
          <a:custGeom>
            <a:avLst/>
            <a:gdLst>
              <a:gd name="connsiteX0" fmla="*/ 0 w 2966720"/>
              <a:gd name="connsiteY0" fmla="*/ 325120 h 568960"/>
              <a:gd name="connsiteX1" fmla="*/ 558800 w 2966720"/>
              <a:gd name="connsiteY1" fmla="*/ 152400 h 568960"/>
              <a:gd name="connsiteX2" fmla="*/ 1178560 w 2966720"/>
              <a:gd name="connsiteY2" fmla="*/ 0 h 568960"/>
              <a:gd name="connsiteX3" fmla="*/ 1463040 w 2966720"/>
              <a:gd name="connsiteY3" fmla="*/ 162560 h 568960"/>
              <a:gd name="connsiteX4" fmla="*/ 1778000 w 2966720"/>
              <a:gd name="connsiteY4" fmla="*/ 365760 h 568960"/>
              <a:gd name="connsiteX5" fmla="*/ 2316480 w 2966720"/>
              <a:gd name="connsiteY5" fmla="*/ 508000 h 568960"/>
              <a:gd name="connsiteX6" fmla="*/ 2661920 w 2966720"/>
              <a:gd name="connsiteY6" fmla="*/ 568960 h 568960"/>
              <a:gd name="connsiteX7" fmla="*/ 2966720 w 2966720"/>
              <a:gd name="connsiteY7" fmla="*/ 568960 h 568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66720" h="568960">
                <a:moveTo>
                  <a:pt x="0" y="325120"/>
                </a:moveTo>
                <a:lnTo>
                  <a:pt x="558800" y="152400"/>
                </a:lnTo>
                <a:lnTo>
                  <a:pt x="1178560" y="0"/>
                </a:lnTo>
                <a:lnTo>
                  <a:pt x="1463040" y="162560"/>
                </a:lnTo>
                <a:lnTo>
                  <a:pt x="1778000" y="365760"/>
                </a:lnTo>
                <a:lnTo>
                  <a:pt x="2316480" y="508000"/>
                </a:lnTo>
                <a:lnTo>
                  <a:pt x="2661920" y="568960"/>
                </a:lnTo>
                <a:lnTo>
                  <a:pt x="2966720" y="568960"/>
                </a:lnTo>
              </a:path>
            </a:pathLst>
          </a:cu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Freeform 5"/>
          <p:cNvSpPr/>
          <p:nvPr/>
        </p:nvSpPr>
        <p:spPr>
          <a:xfrm>
            <a:off x="1391920" y="1940560"/>
            <a:ext cx="2875280" cy="883920"/>
          </a:xfrm>
          <a:custGeom>
            <a:avLst/>
            <a:gdLst>
              <a:gd name="connsiteX0" fmla="*/ 0 w 2875280"/>
              <a:gd name="connsiteY0" fmla="*/ 0 h 883920"/>
              <a:gd name="connsiteX1" fmla="*/ 233680 w 2875280"/>
              <a:gd name="connsiteY1" fmla="*/ 132080 h 883920"/>
              <a:gd name="connsiteX2" fmla="*/ 538480 w 2875280"/>
              <a:gd name="connsiteY2" fmla="*/ 406400 h 883920"/>
              <a:gd name="connsiteX3" fmla="*/ 843280 w 2875280"/>
              <a:gd name="connsiteY3" fmla="*/ 508000 h 883920"/>
              <a:gd name="connsiteX4" fmla="*/ 1168400 w 2875280"/>
              <a:gd name="connsiteY4" fmla="*/ 538480 h 883920"/>
              <a:gd name="connsiteX5" fmla="*/ 1778000 w 2875280"/>
              <a:gd name="connsiteY5" fmla="*/ 477520 h 883920"/>
              <a:gd name="connsiteX6" fmla="*/ 2072640 w 2875280"/>
              <a:gd name="connsiteY6" fmla="*/ 558800 h 883920"/>
              <a:gd name="connsiteX7" fmla="*/ 2448560 w 2875280"/>
              <a:gd name="connsiteY7" fmla="*/ 650240 h 883920"/>
              <a:gd name="connsiteX8" fmla="*/ 2875280 w 2875280"/>
              <a:gd name="connsiteY8" fmla="*/ 88392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5280" h="883920">
                <a:moveTo>
                  <a:pt x="0" y="0"/>
                </a:moveTo>
                <a:lnTo>
                  <a:pt x="233680" y="132080"/>
                </a:lnTo>
                <a:lnTo>
                  <a:pt x="538480" y="406400"/>
                </a:lnTo>
                <a:lnTo>
                  <a:pt x="843280" y="508000"/>
                </a:lnTo>
                <a:lnTo>
                  <a:pt x="1168400" y="538480"/>
                </a:lnTo>
                <a:lnTo>
                  <a:pt x="1778000" y="477520"/>
                </a:lnTo>
                <a:lnTo>
                  <a:pt x="2072640" y="558800"/>
                </a:lnTo>
                <a:lnTo>
                  <a:pt x="2448560" y="650240"/>
                </a:lnTo>
                <a:lnTo>
                  <a:pt x="2875280" y="883920"/>
                </a:lnTo>
              </a:path>
            </a:pathLst>
          </a:cu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Freeform 6"/>
          <p:cNvSpPr/>
          <p:nvPr/>
        </p:nvSpPr>
        <p:spPr>
          <a:xfrm>
            <a:off x="1412240" y="1920240"/>
            <a:ext cx="2936240" cy="883920"/>
          </a:xfrm>
          <a:custGeom>
            <a:avLst/>
            <a:gdLst>
              <a:gd name="connsiteX0" fmla="*/ 0 w 2936240"/>
              <a:gd name="connsiteY0" fmla="*/ 0 h 883920"/>
              <a:gd name="connsiteX1" fmla="*/ 416560 w 2936240"/>
              <a:gd name="connsiteY1" fmla="*/ 304800 h 883920"/>
              <a:gd name="connsiteX2" fmla="*/ 904240 w 2936240"/>
              <a:gd name="connsiteY2" fmla="*/ 518160 h 883920"/>
              <a:gd name="connsiteX3" fmla="*/ 1198880 w 2936240"/>
              <a:gd name="connsiteY3" fmla="*/ 670560 h 883920"/>
              <a:gd name="connsiteX4" fmla="*/ 1767840 w 2936240"/>
              <a:gd name="connsiteY4" fmla="*/ 822960 h 883920"/>
              <a:gd name="connsiteX5" fmla="*/ 2397760 w 2936240"/>
              <a:gd name="connsiteY5" fmla="*/ 883920 h 883920"/>
              <a:gd name="connsiteX6" fmla="*/ 2936240 w 2936240"/>
              <a:gd name="connsiteY6" fmla="*/ 822960 h 883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6240" h="883920">
                <a:moveTo>
                  <a:pt x="0" y="0"/>
                </a:moveTo>
                <a:lnTo>
                  <a:pt x="416560" y="304800"/>
                </a:lnTo>
                <a:lnTo>
                  <a:pt x="904240" y="518160"/>
                </a:lnTo>
                <a:lnTo>
                  <a:pt x="1198880" y="670560"/>
                </a:lnTo>
                <a:lnTo>
                  <a:pt x="1767840" y="822960"/>
                </a:lnTo>
                <a:lnTo>
                  <a:pt x="2397760" y="883920"/>
                </a:lnTo>
                <a:lnTo>
                  <a:pt x="2936240" y="822960"/>
                </a:lnTo>
              </a:path>
            </a:pathLst>
          </a:custGeom>
          <a:ln w="5715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8" name="Freeform 7"/>
          <p:cNvSpPr/>
          <p:nvPr/>
        </p:nvSpPr>
        <p:spPr>
          <a:xfrm>
            <a:off x="4978400" y="3149600"/>
            <a:ext cx="2966720" cy="609600"/>
          </a:xfrm>
          <a:custGeom>
            <a:avLst/>
            <a:gdLst>
              <a:gd name="connsiteX0" fmla="*/ 0 w 2966720"/>
              <a:gd name="connsiteY0" fmla="*/ 0 h 609600"/>
              <a:gd name="connsiteX1" fmla="*/ 528320 w 2966720"/>
              <a:gd name="connsiteY1" fmla="*/ 284480 h 609600"/>
              <a:gd name="connsiteX2" fmla="*/ 1168400 w 2966720"/>
              <a:gd name="connsiteY2" fmla="*/ 518160 h 609600"/>
              <a:gd name="connsiteX3" fmla="*/ 1757680 w 2966720"/>
              <a:gd name="connsiteY3" fmla="*/ 609600 h 609600"/>
              <a:gd name="connsiteX4" fmla="*/ 2428240 w 2966720"/>
              <a:gd name="connsiteY4" fmla="*/ 609600 h 609600"/>
              <a:gd name="connsiteX5" fmla="*/ 2966720 w 2966720"/>
              <a:gd name="connsiteY5" fmla="*/ 508000 h 60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66720" h="609600">
                <a:moveTo>
                  <a:pt x="0" y="0"/>
                </a:moveTo>
                <a:lnTo>
                  <a:pt x="528320" y="284480"/>
                </a:lnTo>
                <a:lnTo>
                  <a:pt x="1168400" y="518160"/>
                </a:lnTo>
                <a:lnTo>
                  <a:pt x="1757680" y="609600"/>
                </a:lnTo>
                <a:lnTo>
                  <a:pt x="2428240" y="609600"/>
                </a:lnTo>
                <a:lnTo>
                  <a:pt x="2966720" y="508000"/>
                </a:lnTo>
              </a:path>
            </a:pathLst>
          </a:custGeom>
          <a:ln w="57150" cmpd="sng">
            <a:solidFill>
              <a:srgbClr val="6692DC"/>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9" name="TextBox 8"/>
          <p:cNvSpPr txBox="1"/>
          <p:nvPr/>
        </p:nvSpPr>
        <p:spPr>
          <a:xfrm>
            <a:off x="6573520" y="1879600"/>
            <a:ext cx="1457400" cy="461665"/>
          </a:xfrm>
          <a:prstGeom prst="rect">
            <a:avLst/>
          </a:prstGeom>
          <a:noFill/>
        </p:spPr>
        <p:txBody>
          <a:bodyPr wrap="none" rtlCol="0">
            <a:spAutoFit/>
          </a:bodyPr>
          <a:lstStyle/>
          <a:p>
            <a:r>
              <a:rPr lang="en-US" sz="2400" dirty="0" smtClean="0">
                <a:solidFill>
                  <a:schemeClr val="accent3"/>
                </a:solidFill>
              </a:rPr>
              <a:t>Reference</a:t>
            </a:r>
            <a:endParaRPr lang="en-US" sz="2400" dirty="0">
              <a:solidFill>
                <a:schemeClr val="accent3"/>
              </a:solidFill>
            </a:endParaRPr>
          </a:p>
        </p:txBody>
      </p:sp>
      <p:sp>
        <p:nvSpPr>
          <p:cNvPr id="10" name="TextBox 9"/>
          <p:cNvSpPr txBox="1"/>
          <p:nvPr/>
        </p:nvSpPr>
        <p:spPr>
          <a:xfrm>
            <a:off x="6573520" y="3850640"/>
            <a:ext cx="1384514" cy="461665"/>
          </a:xfrm>
          <a:prstGeom prst="rect">
            <a:avLst/>
          </a:prstGeom>
          <a:noFill/>
        </p:spPr>
        <p:txBody>
          <a:bodyPr wrap="none" rtlCol="0">
            <a:spAutoFit/>
          </a:bodyPr>
          <a:lstStyle/>
          <a:p>
            <a:r>
              <a:rPr lang="en-US" sz="2400" dirty="0" smtClean="0">
                <a:solidFill>
                  <a:schemeClr val="accent1">
                    <a:lumMod val="75000"/>
                  </a:schemeClr>
                </a:solidFill>
              </a:rPr>
              <a:t>Predicted</a:t>
            </a:r>
            <a:endParaRPr lang="en-US" sz="2400" dirty="0">
              <a:solidFill>
                <a:schemeClr val="accent1">
                  <a:lumMod val="75000"/>
                </a:schemeClr>
              </a:solidFill>
            </a:endParaRPr>
          </a:p>
        </p:txBody>
      </p:sp>
      <p:sp>
        <p:nvSpPr>
          <p:cNvPr id="11" name="TextBox 10"/>
          <p:cNvSpPr txBox="1"/>
          <p:nvPr/>
        </p:nvSpPr>
        <p:spPr>
          <a:xfrm>
            <a:off x="1127760" y="4998720"/>
            <a:ext cx="6565293" cy="461665"/>
          </a:xfrm>
          <a:prstGeom prst="rect">
            <a:avLst/>
          </a:prstGeom>
          <a:noFill/>
        </p:spPr>
        <p:txBody>
          <a:bodyPr wrap="none" rtlCol="0">
            <a:spAutoFit/>
          </a:bodyPr>
          <a:lstStyle/>
          <a:p>
            <a:r>
              <a:rPr lang="en-US" sz="2400" i="1" dirty="0" smtClean="0"/>
              <a:t>U.S. stocks end lower</a:t>
            </a:r>
            <a:r>
              <a:rPr lang="en-US" sz="2400" dirty="0"/>
              <a:t> </a:t>
            </a:r>
            <a:r>
              <a:rPr lang="en-US" sz="2400" i="1" dirty="0" smtClean="0"/>
              <a:t>as economic worries persist</a:t>
            </a:r>
            <a:endParaRPr lang="en-US" sz="2400" baseline="-25000" dirty="0"/>
          </a:p>
        </p:txBody>
      </p:sp>
      <p:sp>
        <p:nvSpPr>
          <p:cNvPr id="12" name="TextBox 11"/>
          <p:cNvSpPr txBox="1"/>
          <p:nvPr/>
        </p:nvSpPr>
        <p:spPr>
          <a:xfrm>
            <a:off x="856827" y="4993882"/>
            <a:ext cx="6901949" cy="461665"/>
          </a:xfrm>
          <a:prstGeom prst="rect">
            <a:avLst/>
          </a:prstGeom>
          <a:solidFill>
            <a:srgbClr val="FFFFFF"/>
          </a:solidFill>
        </p:spPr>
        <p:txBody>
          <a:bodyPr wrap="none" rtlCol="0">
            <a:spAutoFit/>
          </a:bodyPr>
          <a:lstStyle/>
          <a:p>
            <a:r>
              <a:rPr lang="en-US" sz="2400" dirty="0" smtClean="0"/>
              <a:t>[</a:t>
            </a:r>
            <a:r>
              <a:rPr lang="en-US" sz="2400" i="1" dirty="0" smtClean="0"/>
              <a:t>U.S. stocks end lower</a:t>
            </a:r>
            <a:r>
              <a:rPr lang="en-US" sz="2400" dirty="0" smtClean="0"/>
              <a:t>]</a:t>
            </a:r>
            <a:r>
              <a:rPr lang="en-US" sz="2400" baseline="-25000" dirty="0" smtClean="0"/>
              <a:t>2</a:t>
            </a:r>
            <a:r>
              <a:rPr lang="en-US" sz="2400" dirty="0" smtClean="0"/>
              <a:t> [</a:t>
            </a:r>
            <a:r>
              <a:rPr lang="en-US" sz="2400" i="1" dirty="0" smtClean="0"/>
              <a:t>as economic worries persist</a:t>
            </a:r>
            <a:r>
              <a:rPr lang="en-US" sz="2400" dirty="0" smtClean="0"/>
              <a:t>]</a:t>
            </a:r>
            <a:r>
              <a:rPr lang="en-US" sz="2400" baseline="-25000" dirty="0" smtClean="0"/>
              <a:t>1</a:t>
            </a:r>
            <a:endParaRPr lang="en-US" sz="2400" baseline="-25000" dirty="0"/>
          </a:p>
        </p:txBody>
      </p:sp>
    </p:spTree>
    <p:extLst>
      <p:ext uri="{BB962C8B-B14F-4D97-AF65-F5344CB8AC3E}">
        <p14:creationId xmlns:p14="http://schemas.microsoft.com/office/powerpoint/2010/main" val="402523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p:bldP spid="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guessing game</a:t>
            </a:r>
            <a:endParaRPr lang="en-US" dirty="0"/>
          </a:p>
        </p:txBody>
      </p:sp>
      <p:graphicFrame>
        <p:nvGraphicFramePr>
          <p:cNvPr id="3" name="Chart 2"/>
          <p:cNvGraphicFramePr/>
          <p:nvPr>
            <p:extLst>
              <p:ext uri="{D42A27DB-BD31-4B8C-83A1-F6EECF244321}">
                <p14:modId xmlns:p14="http://schemas.microsoft.com/office/powerpoint/2010/main" val="755728547"/>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36342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chart seriesIdx="2" categoryIdx="0" bldStep="ptInSeries"/>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chart seriesIdx="3"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Peeking at parameters</a:t>
            </a:r>
            <a:endParaRPr lang="en-US" dirty="0"/>
          </a:p>
        </p:txBody>
      </p:sp>
      <p:sp>
        <p:nvSpPr>
          <p:cNvPr id="4" name="Left Bracket 3"/>
          <p:cNvSpPr/>
          <p:nvPr/>
        </p:nvSpPr>
        <p:spPr>
          <a:xfrm>
            <a:off x="2576433" y="2749267"/>
            <a:ext cx="86143" cy="2814152"/>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Left Bracket 4"/>
          <p:cNvSpPr/>
          <p:nvPr/>
        </p:nvSpPr>
        <p:spPr>
          <a:xfrm flipH="1">
            <a:off x="7104187" y="2745989"/>
            <a:ext cx="86143" cy="2814152"/>
          </a:xfrm>
          <a:prstGeom prst="leftBracket">
            <a:avLst/>
          </a:prstGeom>
          <a:ln w="381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TextBox 5"/>
          <p:cNvSpPr txBox="1"/>
          <p:nvPr/>
        </p:nvSpPr>
        <p:spPr>
          <a:xfrm>
            <a:off x="2837483" y="1985308"/>
            <a:ext cx="1996986" cy="584776"/>
          </a:xfrm>
          <a:prstGeom prst="rect">
            <a:avLst/>
          </a:prstGeom>
          <a:noFill/>
        </p:spPr>
        <p:txBody>
          <a:bodyPr wrap="square" rtlCol="0">
            <a:spAutoFit/>
          </a:bodyPr>
          <a:lstStyle/>
          <a:p>
            <a:pPr algn="ctr"/>
            <a:r>
              <a:rPr lang="en-US" sz="3200" dirty="0" err="1" smtClean="0"/>
              <a:t>sgn</a:t>
            </a:r>
            <a:r>
              <a:rPr lang="en-US" sz="3200" dirty="0" smtClean="0"/>
              <a:t>(slope)</a:t>
            </a:r>
            <a:endParaRPr lang="en-US" sz="3200" dirty="0"/>
          </a:p>
        </p:txBody>
      </p:sp>
      <p:sp>
        <p:nvSpPr>
          <p:cNvPr id="7" name="TextBox 6"/>
          <p:cNvSpPr txBox="1"/>
          <p:nvPr/>
        </p:nvSpPr>
        <p:spPr>
          <a:xfrm>
            <a:off x="4953939" y="1985308"/>
            <a:ext cx="2109162" cy="584776"/>
          </a:xfrm>
          <a:prstGeom prst="rect">
            <a:avLst/>
          </a:prstGeom>
          <a:noFill/>
        </p:spPr>
        <p:txBody>
          <a:bodyPr wrap="square" rtlCol="0">
            <a:spAutoFit/>
          </a:bodyPr>
          <a:lstStyle/>
          <a:p>
            <a:pPr algn="ctr"/>
            <a:r>
              <a:rPr lang="en-US" sz="3200" dirty="0" smtClean="0"/>
              <a:t>abs(slope)</a:t>
            </a:r>
            <a:endParaRPr lang="en-US" sz="3200" dirty="0"/>
          </a:p>
        </p:txBody>
      </p:sp>
      <p:sp>
        <p:nvSpPr>
          <p:cNvPr id="8" name="TextBox 7"/>
          <p:cNvSpPr txBox="1"/>
          <p:nvPr/>
        </p:nvSpPr>
        <p:spPr>
          <a:xfrm>
            <a:off x="793323" y="2845526"/>
            <a:ext cx="1476034" cy="584776"/>
          </a:xfrm>
          <a:prstGeom prst="rect">
            <a:avLst/>
          </a:prstGeom>
          <a:noFill/>
        </p:spPr>
        <p:txBody>
          <a:bodyPr wrap="square" rtlCol="0">
            <a:spAutoFit/>
          </a:bodyPr>
          <a:lstStyle/>
          <a:p>
            <a:pPr algn="ctr"/>
            <a:r>
              <a:rPr lang="en-US" sz="3200" dirty="0" smtClean="0"/>
              <a:t>rise</a:t>
            </a:r>
            <a:endParaRPr lang="en-US" sz="3200" dirty="0"/>
          </a:p>
        </p:txBody>
      </p:sp>
      <p:sp>
        <p:nvSpPr>
          <p:cNvPr id="9" name="TextBox 8"/>
          <p:cNvSpPr txBox="1"/>
          <p:nvPr/>
        </p:nvSpPr>
        <p:spPr>
          <a:xfrm>
            <a:off x="783163" y="3790406"/>
            <a:ext cx="1476034" cy="584776"/>
          </a:xfrm>
          <a:prstGeom prst="rect">
            <a:avLst/>
          </a:prstGeom>
          <a:noFill/>
        </p:spPr>
        <p:txBody>
          <a:bodyPr wrap="square" rtlCol="0">
            <a:spAutoFit/>
          </a:bodyPr>
          <a:lstStyle/>
          <a:p>
            <a:pPr algn="ctr"/>
            <a:r>
              <a:rPr lang="en-US" sz="3200" dirty="0" smtClean="0"/>
              <a:t>swoon</a:t>
            </a:r>
            <a:endParaRPr lang="en-US" sz="3200" dirty="0"/>
          </a:p>
        </p:txBody>
      </p:sp>
      <p:sp>
        <p:nvSpPr>
          <p:cNvPr id="10" name="TextBox 9"/>
          <p:cNvSpPr txBox="1"/>
          <p:nvPr/>
        </p:nvSpPr>
        <p:spPr>
          <a:xfrm>
            <a:off x="640067" y="4735286"/>
            <a:ext cx="1764466" cy="584776"/>
          </a:xfrm>
          <a:prstGeom prst="rect">
            <a:avLst/>
          </a:prstGeom>
          <a:noFill/>
        </p:spPr>
        <p:txBody>
          <a:bodyPr wrap="square" rtlCol="0">
            <a:spAutoFit/>
          </a:bodyPr>
          <a:lstStyle/>
          <a:p>
            <a:pPr algn="ctr"/>
            <a:r>
              <a:rPr lang="en-US" sz="3200" dirty="0" smtClean="0"/>
              <a:t>sharply</a:t>
            </a:r>
            <a:endParaRPr lang="en-US" sz="3200" dirty="0"/>
          </a:p>
        </p:txBody>
      </p:sp>
      <p:sp>
        <p:nvSpPr>
          <p:cNvPr id="11" name="TextBox 10"/>
          <p:cNvSpPr txBox="1"/>
          <p:nvPr/>
        </p:nvSpPr>
        <p:spPr>
          <a:xfrm>
            <a:off x="3312156" y="2856649"/>
            <a:ext cx="912229" cy="584776"/>
          </a:xfrm>
          <a:prstGeom prst="rect">
            <a:avLst/>
          </a:prstGeom>
          <a:noFill/>
        </p:spPr>
        <p:txBody>
          <a:bodyPr wrap="none" rtlCol="0">
            <a:spAutoFit/>
          </a:bodyPr>
          <a:lstStyle/>
          <a:p>
            <a:r>
              <a:rPr lang="en-US" sz="3200" dirty="0" smtClean="0">
                <a:solidFill>
                  <a:schemeClr val="accent3"/>
                </a:solidFill>
              </a:rPr>
              <a:t>0.27</a:t>
            </a:r>
            <a:endParaRPr lang="en-US" sz="3200" dirty="0">
              <a:solidFill>
                <a:schemeClr val="accent3"/>
              </a:solidFill>
            </a:endParaRPr>
          </a:p>
        </p:txBody>
      </p:sp>
      <p:sp>
        <p:nvSpPr>
          <p:cNvPr id="12" name="TextBox 11"/>
          <p:cNvSpPr txBox="1"/>
          <p:nvPr/>
        </p:nvSpPr>
        <p:spPr>
          <a:xfrm>
            <a:off x="3220716" y="3791369"/>
            <a:ext cx="1037864" cy="584776"/>
          </a:xfrm>
          <a:prstGeom prst="rect">
            <a:avLst/>
          </a:prstGeom>
          <a:noFill/>
        </p:spPr>
        <p:txBody>
          <a:bodyPr wrap="none" rtlCol="0">
            <a:spAutoFit/>
          </a:bodyPr>
          <a:lstStyle/>
          <a:p>
            <a:r>
              <a:rPr lang="en-US" sz="3200" dirty="0" smtClean="0">
                <a:solidFill>
                  <a:srgbClr val="C0504D"/>
                </a:solidFill>
              </a:rPr>
              <a:t>-0.57</a:t>
            </a:r>
            <a:endParaRPr lang="en-US" sz="3200" dirty="0">
              <a:solidFill>
                <a:srgbClr val="C0504D"/>
              </a:solidFill>
            </a:endParaRPr>
          </a:p>
        </p:txBody>
      </p:sp>
      <p:sp>
        <p:nvSpPr>
          <p:cNvPr id="13" name="TextBox 12"/>
          <p:cNvSpPr txBox="1"/>
          <p:nvPr/>
        </p:nvSpPr>
        <p:spPr>
          <a:xfrm>
            <a:off x="3220716" y="4736249"/>
            <a:ext cx="1037864" cy="584776"/>
          </a:xfrm>
          <a:prstGeom prst="rect">
            <a:avLst/>
          </a:prstGeom>
          <a:noFill/>
        </p:spPr>
        <p:txBody>
          <a:bodyPr wrap="none" rtlCol="0">
            <a:spAutoFit/>
          </a:bodyPr>
          <a:lstStyle/>
          <a:p>
            <a:r>
              <a:rPr lang="en-US" sz="3200" dirty="0" smtClean="0">
                <a:solidFill>
                  <a:srgbClr val="C0504D"/>
                </a:solidFill>
              </a:rPr>
              <a:t>-0.22</a:t>
            </a:r>
            <a:endParaRPr lang="en-US" sz="3200" dirty="0">
              <a:solidFill>
                <a:srgbClr val="C0504D"/>
              </a:solidFill>
            </a:endParaRPr>
          </a:p>
        </p:txBody>
      </p:sp>
      <p:sp>
        <p:nvSpPr>
          <p:cNvPr id="14" name="TextBox 13"/>
          <p:cNvSpPr txBox="1"/>
          <p:nvPr/>
        </p:nvSpPr>
        <p:spPr>
          <a:xfrm>
            <a:off x="5449607" y="2896009"/>
            <a:ext cx="1037864" cy="584776"/>
          </a:xfrm>
          <a:prstGeom prst="rect">
            <a:avLst/>
          </a:prstGeom>
          <a:noFill/>
        </p:spPr>
        <p:txBody>
          <a:bodyPr wrap="none" rtlCol="0">
            <a:spAutoFit/>
          </a:bodyPr>
          <a:lstStyle/>
          <a:p>
            <a:r>
              <a:rPr lang="en-US" sz="3200" dirty="0" smtClean="0">
                <a:solidFill>
                  <a:srgbClr val="C0504D"/>
                </a:solidFill>
              </a:rPr>
              <a:t>-0.78</a:t>
            </a:r>
            <a:endParaRPr lang="en-US" sz="3200" dirty="0">
              <a:solidFill>
                <a:srgbClr val="C0504D"/>
              </a:solidFill>
            </a:endParaRPr>
          </a:p>
        </p:txBody>
      </p:sp>
      <p:sp>
        <p:nvSpPr>
          <p:cNvPr id="15" name="TextBox 14"/>
          <p:cNvSpPr txBox="1"/>
          <p:nvPr/>
        </p:nvSpPr>
        <p:spPr>
          <a:xfrm>
            <a:off x="5760925" y="3790089"/>
            <a:ext cx="392656" cy="584776"/>
          </a:xfrm>
          <a:prstGeom prst="rect">
            <a:avLst/>
          </a:prstGeom>
          <a:noFill/>
        </p:spPr>
        <p:txBody>
          <a:bodyPr wrap="none" rtlCol="0">
            <a:spAutoFit/>
          </a:bodyPr>
          <a:lstStyle/>
          <a:p>
            <a:r>
              <a:rPr lang="en-US" sz="3200" dirty="0"/>
              <a:t>0</a:t>
            </a:r>
          </a:p>
        </p:txBody>
      </p:sp>
      <p:sp>
        <p:nvSpPr>
          <p:cNvPr id="16" name="TextBox 15"/>
          <p:cNvSpPr txBox="1"/>
          <p:nvPr/>
        </p:nvSpPr>
        <p:spPr>
          <a:xfrm>
            <a:off x="5537405" y="4734969"/>
            <a:ext cx="912229" cy="584776"/>
          </a:xfrm>
          <a:prstGeom prst="rect">
            <a:avLst/>
          </a:prstGeom>
          <a:noFill/>
        </p:spPr>
        <p:txBody>
          <a:bodyPr wrap="none" rtlCol="0">
            <a:spAutoFit/>
          </a:bodyPr>
          <a:lstStyle/>
          <a:p>
            <a:r>
              <a:rPr lang="en-US" sz="3200" dirty="0" smtClean="0">
                <a:solidFill>
                  <a:schemeClr val="accent3"/>
                </a:solidFill>
              </a:rPr>
              <a:t>0.28</a:t>
            </a:r>
            <a:endParaRPr lang="en-US" sz="3200" dirty="0">
              <a:solidFill>
                <a:schemeClr val="accent3"/>
              </a:solidFill>
            </a:endParaRPr>
          </a:p>
        </p:txBody>
      </p:sp>
    </p:spTree>
    <p:extLst>
      <p:ext uri="{BB962C8B-B14F-4D97-AF65-F5344CB8AC3E}">
        <p14:creationId xmlns:p14="http://schemas.microsoft.com/office/powerpoint/2010/main" val="1889096277"/>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Following instructions</a:t>
            </a:r>
            <a:endParaRPr lang="en-US" dirty="0"/>
          </a:p>
        </p:txBody>
      </p:sp>
      <p:sp>
        <p:nvSpPr>
          <p:cNvPr id="3" name="Rectangle 2"/>
          <p:cNvSpPr/>
          <p:nvPr/>
        </p:nvSpPr>
        <p:spPr>
          <a:xfrm>
            <a:off x="447040" y="1223000"/>
            <a:ext cx="4572000" cy="5401479"/>
          </a:xfrm>
          <a:prstGeom prst="rect">
            <a:avLst/>
          </a:prstGeom>
        </p:spPr>
        <p:txBody>
          <a:bodyPr>
            <a:spAutoFit/>
          </a:bodyPr>
          <a:lstStyle/>
          <a:p>
            <a:pPr>
              <a:spcBef>
                <a:spcPts val="1800"/>
              </a:spcBef>
            </a:pPr>
            <a:r>
              <a:rPr lang="en-US" sz="2000" dirty="0"/>
              <a:t>…</a:t>
            </a:r>
          </a:p>
          <a:p>
            <a:pPr>
              <a:spcBef>
                <a:spcPts val="1800"/>
              </a:spcBef>
            </a:pPr>
            <a:r>
              <a:rPr lang="en-US" sz="2000" dirty="0"/>
              <a:t>and then we're going to turn north again</a:t>
            </a:r>
          </a:p>
          <a:p>
            <a:pPr>
              <a:spcBef>
                <a:spcPts val="1800"/>
              </a:spcBef>
            </a:pPr>
            <a:r>
              <a:rPr lang="en-US" sz="2000" dirty="0"/>
              <a:t>and </a:t>
            </a:r>
            <a:r>
              <a:rPr lang="en-US" sz="2000" dirty="0" err="1"/>
              <a:t>immediat</a:t>
            </a:r>
            <a:r>
              <a:rPr lang="en-US" sz="2000" dirty="0"/>
              <a:t>-- well a distance below that turning point there's a fenced meadow</a:t>
            </a:r>
          </a:p>
          <a:p>
            <a:pPr>
              <a:spcBef>
                <a:spcPts val="1800"/>
              </a:spcBef>
            </a:pPr>
            <a:r>
              <a:rPr lang="en-US" sz="2000" dirty="0"/>
              <a:t>but you should be avoiding that by quite a distance</a:t>
            </a:r>
          </a:p>
          <a:p>
            <a:pPr>
              <a:spcBef>
                <a:spcPts val="1800"/>
              </a:spcBef>
            </a:pPr>
            <a:r>
              <a:rPr lang="en-US" sz="2000" dirty="0"/>
              <a:t>okay so we've turned and we're going up north again</a:t>
            </a:r>
          </a:p>
          <a:p>
            <a:pPr>
              <a:spcBef>
                <a:spcPts val="1800"/>
              </a:spcBef>
            </a:pPr>
            <a:r>
              <a:rPr lang="en-US" sz="2000" dirty="0"/>
              <a:t>continue straight up north</a:t>
            </a:r>
          </a:p>
          <a:p>
            <a:pPr>
              <a:spcBef>
                <a:spcPts val="1800"/>
              </a:spcBef>
            </a:pPr>
            <a:r>
              <a:rPr lang="en-US" sz="2000" dirty="0"/>
              <a:t>and then we're going to turn to the west on a curvature right sort of</a:t>
            </a:r>
          </a:p>
          <a:p>
            <a:pPr>
              <a:spcBef>
                <a:spcPts val="1800"/>
              </a:spcBef>
            </a:pPr>
            <a:r>
              <a:rPr lang="en-US" sz="2000" dirty="0"/>
              <a:t>…</a:t>
            </a:r>
          </a:p>
        </p:txBody>
      </p:sp>
      <p:pic>
        <p:nvPicPr>
          <p:cNvPr id="5" name="Picture 4"/>
          <p:cNvPicPr>
            <a:picLocks noChangeAspect="1"/>
          </p:cNvPicPr>
          <p:nvPr/>
        </p:nvPicPr>
        <p:blipFill>
          <a:blip r:embed="rId3"/>
          <a:stretch>
            <a:fillRect/>
          </a:stretch>
        </p:blipFill>
        <p:spPr>
          <a:xfrm>
            <a:off x="5389058" y="1397000"/>
            <a:ext cx="3754942" cy="5196840"/>
          </a:xfrm>
          <a:prstGeom prst="rect">
            <a:avLst/>
          </a:prstGeom>
        </p:spPr>
      </p:pic>
      <p:sp>
        <p:nvSpPr>
          <p:cNvPr id="7" name="Freeform 6"/>
          <p:cNvSpPr/>
          <p:nvPr/>
        </p:nvSpPr>
        <p:spPr>
          <a:xfrm>
            <a:off x="5515011" y="2164080"/>
            <a:ext cx="3043667" cy="4155810"/>
          </a:xfrm>
          <a:custGeom>
            <a:avLst/>
            <a:gdLst>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311879 w 3062432"/>
              <a:gd name="connsiteY11" fmla="*/ 314960 h 4155810"/>
              <a:gd name="connsiteX12" fmla="*/ 966439 w 3062432"/>
              <a:gd name="connsiteY12" fmla="*/ 436880 h 4155810"/>
              <a:gd name="connsiteX13" fmla="*/ 976599 w 3062432"/>
              <a:gd name="connsiteY13" fmla="*/ 629920 h 4155810"/>
              <a:gd name="connsiteX14" fmla="*/ 844519 w 3062432"/>
              <a:gd name="connsiteY14" fmla="*/ 833120 h 4155810"/>
              <a:gd name="connsiteX15" fmla="*/ 590519 w 3062432"/>
              <a:gd name="connsiteY15" fmla="*/ 822960 h 4155810"/>
              <a:gd name="connsiteX16" fmla="*/ 468599 w 3062432"/>
              <a:gd name="connsiteY16" fmla="*/ 1087120 h 4155810"/>
              <a:gd name="connsiteX17" fmla="*/ 478759 w 3062432"/>
              <a:gd name="connsiteY17" fmla="*/ 1635760 h 4155810"/>
              <a:gd name="connsiteX18" fmla="*/ 763239 w 3062432"/>
              <a:gd name="connsiteY18" fmla="*/ 1778000 h 4155810"/>
              <a:gd name="connsiteX19" fmla="*/ 1149319 w 3062432"/>
              <a:gd name="connsiteY19" fmla="*/ 1828800 h 4155810"/>
              <a:gd name="connsiteX20" fmla="*/ 1464279 w 3062432"/>
              <a:gd name="connsiteY20" fmla="*/ 1554480 h 4155810"/>
              <a:gd name="connsiteX21" fmla="*/ 1799559 w 3062432"/>
              <a:gd name="connsiteY21" fmla="*/ 1361440 h 4155810"/>
              <a:gd name="connsiteX22" fmla="*/ 2144999 w 3062432"/>
              <a:gd name="connsiteY22" fmla="*/ 1463040 h 4155810"/>
              <a:gd name="connsiteX23" fmla="*/ 2378679 w 3062432"/>
              <a:gd name="connsiteY23" fmla="*/ 2021840 h 4155810"/>
              <a:gd name="connsiteX24" fmla="*/ 2419319 w 3062432"/>
              <a:gd name="connsiteY24" fmla="*/ 2489200 h 4155810"/>
              <a:gd name="connsiteX25" fmla="*/ 2388839 w 3062432"/>
              <a:gd name="connsiteY25" fmla="*/ 2854960 h 4155810"/>
              <a:gd name="connsiteX26" fmla="*/ 2266919 w 3062432"/>
              <a:gd name="connsiteY26" fmla="*/ 3007360 h 4155810"/>
              <a:gd name="connsiteX27" fmla="*/ 1921479 w 3062432"/>
              <a:gd name="connsiteY27" fmla="*/ 3068320 h 4155810"/>
              <a:gd name="connsiteX28" fmla="*/ 1037559 w 3062432"/>
              <a:gd name="connsiteY28" fmla="*/ 3210560 h 4155810"/>
              <a:gd name="connsiteX29" fmla="*/ 732759 w 3062432"/>
              <a:gd name="connsiteY29" fmla="*/ 3312160 h 4155810"/>
              <a:gd name="connsiteX30" fmla="*/ 671799 w 3062432"/>
              <a:gd name="connsiteY30" fmla="*/ 3515360 h 4155810"/>
              <a:gd name="connsiteX31" fmla="*/ 692119 w 3062432"/>
              <a:gd name="connsiteY31" fmla="*/ 3931920 h 4155810"/>
              <a:gd name="connsiteX32" fmla="*/ 600679 w 3062432"/>
              <a:gd name="connsiteY32" fmla="*/ 4094480 h 4155810"/>
              <a:gd name="connsiteX33" fmla="*/ 427959 w 3062432"/>
              <a:gd name="connsiteY33" fmla="*/ 4155440 h 4155810"/>
              <a:gd name="connsiteX34" fmla="*/ 194279 w 3062432"/>
              <a:gd name="connsiteY34" fmla="*/ 4114800 h 4155810"/>
              <a:gd name="connsiteX35" fmla="*/ 72359 w 3062432"/>
              <a:gd name="connsiteY35" fmla="*/ 4013200 h 4155810"/>
              <a:gd name="connsiteX36" fmla="*/ 41879 w 3062432"/>
              <a:gd name="connsiteY36" fmla="*/ 3769360 h 4155810"/>
              <a:gd name="connsiteX37" fmla="*/ 1239 w 3062432"/>
              <a:gd name="connsiteY37" fmla="*/ 3342640 h 4155810"/>
              <a:gd name="connsiteX38" fmla="*/ 92679 w 3062432"/>
              <a:gd name="connsiteY38" fmla="*/ 2956560 h 4155810"/>
              <a:gd name="connsiteX39" fmla="*/ 275559 w 3062432"/>
              <a:gd name="connsiteY39"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966439 w 3062432"/>
              <a:gd name="connsiteY13" fmla="*/ 436880 h 4155810"/>
              <a:gd name="connsiteX14" fmla="*/ 976599 w 3062432"/>
              <a:gd name="connsiteY14" fmla="*/ 629920 h 4155810"/>
              <a:gd name="connsiteX15" fmla="*/ 844519 w 3062432"/>
              <a:gd name="connsiteY15" fmla="*/ 833120 h 4155810"/>
              <a:gd name="connsiteX16" fmla="*/ 590519 w 3062432"/>
              <a:gd name="connsiteY16" fmla="*/ 822960 h 4155810"/>
              <a:gd name="connsiteX17" fmla="*/ 468599 w 3062432"/>
              <a:gd name="connsiteY17" fmla="*/ 1087120 h 4155810"/>
              <a:gd name="connsiteX18" fmla="*/ 478759 w 3062432"/>
              <a:gd name="connsiteY18" fmla="*/ 1635760 h 4155810"/>
              <a:gd name="connsiteX19" fmla="*/ 763239 w 3062432"/>
              <a:gd name="connsiteY19" fmla="*/ 1778000 h 4155810"/>
              <a:gd name="connsiteX20" fmla="*/ 1149319 w 3062432"/>
              <a:gd name="connsiteY20" fmla="*/ 1828800 h 4155810"/>
              <a:gd name="connsiteX21" fmla="*/ 1464279 w 3062432"/>
              <a:gd name="connsiteY21" fmla="*/ 1554480 h 4155810"/>
              <a:gd name="connsiteX22" fmla="*/ 1799559 w 3062432"/>
              <a:gd name="connsiteY22" fmla="*/ 1361440 h 4155810"/>
              <a:gd name="connsiteX23" fmla="*/ 2144999 w 3062432"/>
              <a:gd name="connsiteY23" fmla="*/ 1463040 h 4155810"/>
              <a:gd name="connsiteX24" fmla="*/ 2378679 w 3062432"/>
              <a:gd name="connsiteY24" fmla="*/ 2021840 h 4155810"/>
              <a:gd name="connsiteX25" fmla="*/ 2419319 w 3062432"/>
              <a:gd name="connsiteY25" fmla="*/ 2489200 h 4155810"/>
              <a:gd name="connsiteX26" fmla="*/ 2388839 w 3062432"/>
              <a:gd name="connsiteY26" fmla="*/ 2854960 h 4155810"/>
              <a:gd name="connsiteX27" fmla="*/ 2266919 w 3062432"/>
              <a:gd name="connsiteY27" fmla="*/ 3007360 h 4155810"/>
              <a:gd name="connsiteX28" fmla="*/ 1921479 w 3062432"/>
              <a:gd name="connsiteY28" fmla="*/ 3068320 h 4155810"/>
              <a:gd name="connsiteX29" fmla="*/ 1037559 w 3062432"/>
              <a:gd name="connsiteY29" fmla="*/ 3210560 h 4155810"/>
              <a:gd name="connsiteX30" fmla="*/ 732759 w 3062432"/>
              <a:gd name="connsiteY30" fmla="*/ 3312160 h 4155810"/>
              <a:gd name="connsiteX31" fmla="*/ 671799 w 3062432"/>
              <a:gd name="connsiteY31" fmla="*/ 3515360 h 4155810"/>
              <a:gd name="connsiteX32" fmla="*/ 692119 w 3062432"/>
              <a:gd name="connsiteY32" fmla="*/ 3931920 h 4155810"/>
              <a:gd name="connsiteX33" fmla="*/ 600679 w 3062432"/>
              <a:gd name="connsiteY33" fmla="*/ 4094480 h 4155810"/>
              <a:gd name="connsiteX34" fmla="*/ 427959 w 3062432"/>
              <a:gd name="connsiteY34" fmla="*/ 4155440 h 4155810"/>
              <a:gd name="connsiteX35" fmla="*/ 194279 w 3062432"/>
              <a:gd name="connsiteY35" fmla="*/ 4114800 h 4155810"/>
              <a:gd name="connsiteX36" fmla="*/ 72359 w 3062432"/>
              <a:gd name="connsiteY36" fmla="*/ 4013200 h 4155810"/>
              <a:gd name="connsiteX37" fmla="*/ 41879 w 3062432"/>
              <a:gd name="connsiteY37" fmla="*/ 3769360 h 4155810"/>
              <a:gd name="connsiteX38" fmla="*/ 1239 w 3062432"/>
              <a:gd name="connsiteY38" fmla="*/ 3342640 h 4155810"/>
              <a:gd name="connsiteX39" fmla="*/ 92679 w 3062432"/>
              <a:gd name="connsiteY39" fmla="*/ 2956560 h 4155810"/>
              <a:gd name="connsiteX40" fmla="*/ 275559 w 3062432"/>
              <a:gd name="connsiteY40"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90519 w 3062432"/>
              <a:gd name="connsiteY17" fmla="*/ 822960 h 4155810"/>
              <a:gd name="connsiteX18" fmla="*/ 468599 w 3062432"/>
              <a:gd name="connsiteY18" fmla="*/ 1087120 h 4155810"/>
              <a:gd name="connsiteX19" fmla="*/ 478759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90519 w 3062432"/>
              <a:gd name="connsiteY17" fmla="*/ 873760 h 4155810"/>
              <a:gd name="connsiteX18" fmla="*/ 468599 w 3062432"/>
              <a:gd name="connsiteY18" fmla="*/ 1087120 h 4155810"/>
              <a:gd name="connsiteX19" fmla="*/ 478759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478759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99559 w 3062432"/>
              <a:gd name="connsiteY23" fmla="*/ 1361440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74979 w 3062432"/>
              <a:gd name="connsiteY23" fmla="*/ 1373731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82439 w 3062432"/>
              <a:gd name="connsiteY0" fmla="*/ 0 h 4155810"/>
              <a:gd name="connsiteX1" fmla="*/ 2490439 w 3062432"/>
              <a:gd name="connsiteY1" fmla="*/ 81280 h 4155810"/>
              <a:gd name="connsiteX2" fmla="*/ 2652999 w 3062432"/>
              <a:gd name="connsiteY2" fmla="*/ 172720 h 4155810"/>
              <a:gd name="connsiteX3" fmla="*/ 2713959 w 3062432"/>
              <a:gd name="connsiteY3" fmla="*/ 396240 h 4155810"/>
              <a:gd name="connsiteX4" fmla="*/ 2693639 w 3062432"/>
              <a:gd name="connsiteY4" fmla="*/ 660400 h 4155810"/>
              <a:gd name="connsiteX5" fmla="*/ 2815559 w 3062432"/>
              <a:gd name="connsiteY5" fmla="*/ 924560 h 4155810"/>
              <a:gd name="connsiteX6" fmla="*/ 2998439 w 3062432"/>
              <a:gd name="connsiteY6" fmla="*/ 1107440 h 4155810"/>
              <a:gd name="connsiteX7" fmla="*/ 3059399 w 3062432"/>
              <a:gd name="connsiteY7" fmla="*/ 1432560 h 4155810"/>
              <a:gd name="connsiteX8" fmla="*/ 2917159 w 3062432"/>
              <a:gd name="connsiteY8" fmla="*/ 1605280 h 4155810"/>
              <a:gd name="connsiteX9" fmla="*/ 2612359 w 3062432"/>
              <a:gd name="connsiteY9" fmla="*/ 1473200 h 4155810"/>
              <a:gd name="connsiteX10" fmla="*/ 2368519 w 3062432"/>
              <a:gd name="connsiteY10" fmla="*/ 1209040 h 4155810"/>
              <a:gd name="connsiteX11" fmla="*/ 1758919 w 3062432"/>
              <a:gd name="connsiteY11" fmla="*/ 690880 h 4155810"/>
              <a:gd name="connsiteX12" fmla="*/ 1311879 w 3062432"/>
              <a:gd name="connsiteY12" fmla="*/ 314960 h 4155810"/>
              <a:gd name="connsiteX13" fmla="*/ 1068039 w 3062432"/>
              <a:gd name="connsiteY13" fmla="*/ 284480 h 4155810"/>
              <a:gd name="connsiteX14" fmla="*/ 966439 w 3062432"/>
              <a:gd name="connsiteY14" fmla="*/ 436880 h 4155810"/>
              <a:gd name="connsiteX15" fmla="*/ 976599 w 3062432"/>
              <a:gd name="connsiteY15" fmla="*/ 629920 h 4155810"/>
              <a:gd name="connsiteX16" fmla="*/ 844519 w 3062432"/>
              <a:gd name="connsiteY16" fmla="*/ 833120 h 4155810"/>
              <a:gd name="connsiteX17" fmla="*/ 574132 w 3062432"/>
              <a:gd name="connsiteY17" fmla="*/ 853276 h 4155810"/>
              <a:gd name="connsiteX18" fmla="*/ 468599 w 3062432"/>
              <a:gd name="connsiteY18" fmla="*/ 1087120 h 4155810"/>
              <a:gd name="connsiteX19" fmla="*/ 503340 w 3062432"/>
              <a:gd name="connsiteY19" fmla="*/ 1635760 h 4155810"/>
              <a:gd name="connsiteX20" fmla="*/ 763239 w 3062432"/>
              <a:gd name="connsiteY20" fmla="*/ 1778000 h 4155810"/>
              <a:gd name="connsiteX21" fmla="*/ 1149319 w 3062432"/>
              <a:gd name="connsiteY21" fmla="*/ 1828800 h 4155810"/>
              <a:gd name="connsiteX22" fmla="*/ 1464279 w 3062432"/>
              <a:gd name="connsiteY22" fmla="*/ 1554480 h 4155810"/>
              <a:gd name="connsiteX23" fmla="*/ 1754495 w 3062432"/>
              <a:gd name="connsiteY23" fmla="*/ 1390118 h 4155810"/>
              <a:gd name="connsiteX24" fmla="*/ 2144999 w 3062432"/>
              <a:gd name="connsiteY24" fmla="*/ 1463040 h 4155810"/>
              <a:gd name="connsiteX25" fmla="*/ 2378679 w 3062432"/>
              <a:gd name="connsiteY25" fmla="*/ 2021840 h 4155810"/>
              <a:gd name="connsiteX26" fmla="*/ 2419319 w 3062432"/>
              <a:gd name="connsiteY26" fmla="*/ 2489200 h 4155810"/>
              <a:gd name="connsiteX27" fmla="*/ 2388839 w 3062432"/>
              <a:gd name="connsiteY27" fmla="*/ 2854960 h 4155810"/>
              <a:gd name="connsiteX28" fmla="*/ 2266919 w 3062432"/>
              <a:gd name="connsiteY28" fmla="*/ 3007360 h 4155810"/>
              <a:gd name="connsiteX29" fmla="*/ 1921479 w 3062432"/>
              <a:gd name="connsiteY29" fmla="*/ 3068320 h 4155810"/>
              <a:gd name="connsiteX30" fmla="*/ 1037559 w 3062432"/>
              <a:gd name="connsiteY30" fmla="*/ 3210560 h 4155810"/>
              <a:gd name="connsiteX31" fmla="*/ 732759 w 3062432"/>
              <a:gd name="connsiteY31" fmla="*/ 3312160 h 4155810"/>
              <a:gd name="connsiteX32" fmla="*/ 671799 w 3062432"/>
              <a:gd name="connsiteY32" fmla="*/ 3515360 h 4155810"/>
              <a:gd name="connsiteX33" fmla="*/ 692119 w 3062432"/>
              <a:gd name="connsiteY33" fmla="*/ 3931920 h 4155810"/>
              <a:gd name="connsiteX34" fmla="*/ 600679 w 3062432"/>
              <a:gd name="connsiteY34" fmla="*/ 4094480 h 4155810"/>
              <a:gd name="connsiteX35" fmla="*/ 427959 w 3062432"/>
              <a:gd name="connsiteY35" fmla="*/ 4155440 h 4155810"/>
              <a:gd name="connsiteX36" fmla="*/ 194279 w 3062432"/>
              <a:gd name="connsiteY36" fmla="*/ 4114800 h 4155810"/>
              <a:gd name="connsiteX37" fmla="*/ 72359 w 3062432"/>
              <a:gd name="connsiteY37" fmla="*/ 4013200 h 4155810"/>
              <a:gd name="connsiteX38" fmla="*/ 41879 w 3062432"/>
              <a:gd name="connsiteY38" fmla="*/ 3769360 h 4155810"/>
              <a:gd name="connsiteX39" fmla="*/ 1239 w 3062432"/>
              <a:gd name="connsiteY39" fmla="*/ 3342640 h 4155810"/>
              <a:gd name="connsiteX40" fmla="*/ 92679 w 3062432"/>
              <a:gd name="connsiteY40" fmla="*/ 2956560 h 4155810"/>
              <a:gd name="connsiteX41" fmla="*/ 275559 w 3062432"/>
              <a:gd name="connsiteY41" fmla="*/ 2875280 h 4155810"/>
              <a:gd name="connsiteX0" fmla="*/ 1962749 w 3042742"/>
              <a:gd name="connsiteY0" fmla="*/ 0 h 4155810"/>
              <a:gd name="connsiteX1" fmla="*/ 2470749 w 3042742"/>
              <a:gd name="connsiteY1" fmla="*/ 81280 h 4155810"/>
              <a:gd name="connsiteX2" fmla="*/ 2633309 w 3042742"/>
              <a:gd name="connsiteY2" fmla="*/ 172720 h 4155810"/>
              <a:gd name="connsiteX3" fmla="*/ 2694269 w 3042742"/>
              <a:gd name="connsiteY3" fmla="*/ 396240 h 4155810"/>
              <a:gd name="connsiteX4" fmla="*/ 2673949 w 3042742"/>
              <a:gd name="connsiteY4" fmla="*/ 660400 h 4155810"/>
              <a:gd name="connsiteX5" fmla="*/ 2795869 w 3042742"/>
              <a:gd name="connsiteY5" fmla="*/ 924560 h 4155810"/>
              <a:gd name="connsiteX6" fmla="*/ 2978749 w 3042742"/>
              <a:gd name="connsiteY6" fmla="*/ 1107440 h 4155810"/>
              <a:gd name="connsiteX7" fmla="*/ 3039709 w 3042742"/>
              <a:gd name="connsiteY7" fmla="*/ 1432560 h 4155810"/>
              <a:gd name="connsiteX8" fmla="*/ 2897469 w 3042742"/>
              <a:gd name="connsiteY8" fmla="*/ 1605280 h 4155810"/>
              <a:gd name="connsiteX9" fmla="*/ 2592669 w 3042742"/>
              <a:gd name="connsiteY9" fmla="*/ 1473200 h 4155810"/>
              <a:gd name="connsiteX10" fmla="*/ 2348829 w 3042742"/>
              <a:gd name="connsiteY10" fmla="*/ 1209040 h 4155810"/>
              <a:gd name="connsiteX11" fmla="*/ 1739229 w 3042742"/>
              <a:gd name="connsiteY11" fmla="*/ 690880 h 4155810"/>
              <a:gd name="connsiteX12" fmla="*/ 1292189 w 3042742"/>
              <a:gd name="connsiteY12" fmla="*/ 314960 h 4155810"/>
              <a:gd name="connsiteX13" fmla="*/ 1048349 w 3042742"/>
              <a:gd name="connsiteY13" fmla="*/ 284480 h 4155810"/>
              <a:gd name="connsiteX14" fmla="*/ 946749 w 3042742"/>
              <a:gd name="connsiteY14" fmla="*/ 436880 h 4155810"/>
              <a:gd name="connsiteX15" fmla="*/ 956909 w 3042742"/>
              <a:gd name="connsiteY15" fmla="*/ 629920 h 4155810"/>
              <a:gd name="connsiteX16" fmla="*/ 824829 w 3042742"/>
              <a:gd name="connsiteY16" fmla="*/ 833120 h 4155810"/>
              <a:gd name="connsiteX17" fmla="*/ 554442 w 3042742"/>
              <a:gd name="connsiteY17" fmla="*/ 853276 h 4155810"/>
              <a:gd name="connsiteX18" fmla="*/ 448909 w 3042742"/>
              <a:gd name="connsiteY18" fmla="*/ 1087120 h 4155810"/>
              <a:gd name="connsiteX19" fmla="*/ 483650 w 3042742"/>
              <a:gd name="connsiteY19" fmla="*/ 1635760 h 4155810"/>
              <a:gd name="connsiteX20" fmla="*/ 743549 w 3042742"/>
              <a:gd name="connsiteY20" fmla="*/ 1778000 h 4155810"/>
              <a:gd name="connsiteX21" fmla="*/ 1129629 w 3042742"/>
              <a:gd name="connsiteY21" fmla="*/ 1828800 h 4155810"/>
              <a:gd name="connsiteX22" fmla="*/ 1444589 w 3042742"/>
              <a:gd name="connsiteY22" fmla="*/ 1554480 h 4155810"/>
              <a:gd name="connsiteX23" fmla="*/ 1734805 w 3042742"/>
              <a:gd name="connsiteY23" fmla="*/ 1390118 h 4155810"/>
              <a:gd name="connsiteX24" fmla="*/ 2125309 w 3042742"/>
              <a:gd name="connsiteY24" fmla="*/ 1463040 h 4155810"/>
              <a:gd name="connsiteX25" fmla="*/ 2358989 w 3042742"/>
              <a:gd name="connsiteY25" fmla="*/ 2021840 h 4155810"/>
              <a:gd name="connsiteX26" fmla="*/ 2399629 w 3042742"/>
              <a:gd name="connsiteY26" fmla="*/ 2489200 h 4155810"/>
              <a:gd name="connsiteX27" fmla="*/ 2369149 w 3042742"/>
              <a:gd name="connsiteY27" fmla="*/ 2854960 h 4155810"/>
              <a:gd name="connsiteX28" fmla="*/ 2247229 w 3042742"/>
              <a:gd name="connsiteY28" fmla="*/ 3007360 h 4155810"/>
              <a:gd name="connsiteX29" fmla="*/ 1901789 w 3042742"/>
              <a:gd name="connsiteY29" fmla="*/ 3068320 h 4155810"/>
              <a:gd name="connsiteX30" fmla="*/ 1017869 w 3042742"/>
              <a:gd name="connsiteY30" fmla="*/ 3210560 h 4155810"/>
              <a:gd name="connsiteX31" fmla="*/ 713069 w 3042742"/>
              <a:gd name="connsiteY31" fmla="*/ 3312160 h 4155810"/>
              <a:gd name="connsiteX32" fmla="*/ 652109 w 3042742"/>
              <a:gd name="connsiteY32" fmla="*/ 3515360 h 4155810"/>
              <a:gd name="connsiteX33" fmla="*/ 672429 w 3042742"/>
              <a:gd name="connsiteY33" fmla="*/ 3931920 h 4155810"/>
              <a:gd name="connsiteX34" fmla="*/ 580989 w 3042742"/>
              <a:gd name="connsiteY34" fmla="*/ 4094480 h 4155810"/>
              <a:gd name="connsiteX35" fmla="*/ 408269 w 3042742"/>
              <a:gd name="connsiteY35" fmla="*/ 4155440 h 4155810"/>
              <a:gd name="connsiteX36" fmla="*/ 174589 w 3042742"/>
              <a:gd name="connsiteY36" fmla="*/ 4114800 h 4155810"/>
              <a:gd name="connsiteX37" fmla="*/ 52669 w 3042742"/>
              <a:gd name="connsiteY37" fmla="*/ 4013200 h 4155810"/>
              <a:gd name="connsiteX38" fmla="*/ 22189 w 3042742"/>
              <a:gd name="connsiteY38" fmla="*/ 3769360 h 4155810"/>
              <a:gd name="connsiteX39" fmla="*/ 2033 w 3042742"/>
              <a:gd name="connsiteY39" fmla="*/ 3342640 h 4155810"/>
              <a:gd name="connsiteX40" fmla="*/ 72989 w 3042742"/>
              <a:gd name="connsiteY40" fmla="*/ 2956560 h 4155810"/>
              <a:gd name="connsiteX41" fmla="*/ 255869 w 3042742"/>
              <a:gd name="connsiteY41" fmla="*/ 2875280 h 4155810"/>
              <a:gd name="connsiteX0" fmla="*/ 1962749 w 3042742"/>
              <a:gd name="connsiteY0" fmla="*/ 0 h 4155810"/>
              <a:gd name="connsiteX1" fmla="*/ 2470749 w 3042742"/>
              <a:gd name="connsiteY1" fmla="*/ 81280 h 4155810"/>
              <a:gd name="connsiteX2" fmla="*/ 2633309 w 3042742"/>
              <a:gd name="connsiteY2" fmla="*/ 172720 h 4155810"/>
              <a:gd name="connsiteX3" fmla="*/ 2694269 w 3042742"/>
              <a:gd name="connsiteY3" fmla="*/ 396240 h 4155810"/>
              <a:gd name="connsiteX4" fmla="*/ 2673949 w 3042742"/>
              <a:gd name="connsiteY4" fmla="*/ 660400 h 4155810"/>
              <a:gd name="connsiteX5" fmla="*/ 2795869 w 3042742"/>
              <a:gd name="connsiteY5" fmla="*/ 924560 h 4155810"/>
              <a:gd name="connsiteX6" fmla="*/ 2978749 w 3042742"/>
              <a:gd name="connsiteY6" fmla="*/ 1107440 h 4155810"/>
              <a:gd name="connsiteX7" fmla="*/ 3039709 w 3042742"/>
              <a:gd name="connsiteY7" fmla="*/ 1432560 h 4155810"/>
              <a:gd name="connsiteX8" fmla="*/ 2897469 w 3042742"/>
              <a:gd name="connsiteY8" fmla="*/ 1605280 h 4155810"/>
              <a:gd name="connsiteX9" fmla="*/ 2592669 w 3042742"/>
              <a:gd name="connsiteY9" fmla="*/ 1473200 h 4155810"/>
              <a:gd name="connsiteX10" fmla="*/ 2348829 w 3042742"/>
              <a:gd name="connsiteY10" fmla="*/ 1209040 h 4155810"/>
              <a:gd name="connsiteX11" fmla="*/ 1739229 w 3042742"/>
              <a:gd name="connsiteY11" fmla="*/ 690880 h 4155810"/>
              <a:gd name="connsiteX12" fmla="*/ 1292189 w 3042742"/>
              <a:gd name="connsiteY12" fmla="*/ 314960 h 4155810"/>
              <a:gd name="connsiteX13" fmla="*/ 1048349 w 3042742"/>
              <a:gd name="connsiteY13" fmla="*/ 284480 h 4155810"/>
              <a:gd name="connsiteX14" fmla="*/ 946749 w 3042742"/>
              <a:gd name="connsiteY14" fmla="*/ 436880 h 4155810"/>
              <a:gd name="connsiteX15" fmla="*/ 956909 w 3042742"/>
              <a:gd name="connsiteY15" fmla="*/ 629920 h 4155810"/>
              <a:gd name="connsiteX16" fmla="*/ 824829 w 3042742"/>
              <a:gd name="connsiteY16" fmla="*/ 833120 h 4155810"/>
              <a:gd name="connsiteX17" fmla="*/ 554442 w 3042742"/>
              <a:gd name="connsiteY17" fmla="*/ 853276 h 4155810"/>
              <a:gd name="connsiteX18" fmla="*/ 448909 w 3042742"/>
              <a:gd name="connsiteY18" fmla="*/ 1087120 h 4155810"/>
              <a:gd name="connsiteX19" fmla="*/ 483650 w 3042742"/>
              <a:gd name="connsiteY19" fmla="*/ 1635760 h 4155810"/>
              <a:gd name="connsiteX20" fmla="*/ 743549 w 3042742"/>
              <a:gd name="connsiteY20" fmla="*/ 1778000 h 4155810"/>
              <a:gd name="connsiteX21" fmla="*/ 1121436 w 3042742"/>
              <a:gd name="connsiteY21" fmla="*/ 1816510 h 4155810"/>
              <a:gd name="connsiteX22" fmla="*/ 1444589 w 3042742"/>
              <a:gd name="connsiteY22" fmla="*/ 1554480 h 4155810"/>
              <a:gd name="connsiteX23" fmla="*/ 1734805 w 3042742"/>
              <a:gd name="connsiteY23" fmla="*/ 1390118 h 4155810"/>
              <a:gd name="connsiteX24" fmla="*/ 2125309 w 3042742"/>
              <a:gd name="connsiteY24" fmla="*/ 1463040 h 4155810"/>
              <a:gd name="connsiteX25" fmla="*/ 2358989 w 3042742"/>
              <a:gd name="connsiteY25" fmla="*/ 2021840 h 4155810"/>
              <a:gd name="connsiteX26" fmla="*/ 2399629 w 3042742"/>
              <a:gd name="connsiteY26" fmla="*/ 2489200 h 4155810"/>
              <a:gd name="connsiteX27" fmla="*/ 2369149 w 3042742"/>
              <a:gd name="connsiteY27" fmla="*/ 2854960 h 4155810"/>
              <a:gd name="connsiteX28" fmla="*/ 2247229 w 3042742"/>
              <a:gd name="connsiteY28" fmla="*/ 3007360 h 4155810"/>
              <a:gd name="connsiteX29" fmla="*/ 1901789 w 3042742"/>
              <a:gd name="connsiteY29" fmla="*/ 3068320 h 4155810"/>
              <a:gd name="connsiteX30" fmla="*/ 1017869 w 3042742"/>
              <a:gd name="connsiteY30" fmla="*/ 3210560 h 4155810"/>
              <a:gd name="connsiteX31" fmla="*/ 713069 w 3042742"/>
              <a:gd name="connsiteY31" fmla="*/ 3312160 h 4155810"/>
              <a:gd name="connsiteX32" fmla="*/ 652109 w 3042742"/>
              <a:gd name="connsiteY32" fmla="*/ 3515360 h 4155810"/>
              <a:gd name="connsiteX33" fmla="*/ 672429 w 3042742"/>
              <a:gd name="connsiteY33" fmla="*/ 3931920 h 4155810"/>
              <a:gd name="connsiteX34" fmla="*/ 580989 w 3042742"/>
              <a:gd name="connsiteY34" fmla="*/ 4094480 h 4155810"/>
              <a:gd name="connsiteX35" fmla="*/ 408269 w 3042742"/>
              <a:gd name="connsiteY35" fmla="*/ 4155440 h 4155810"/>
              <a:gd name="connsiteX36" fmla="*/ 174589 w 3042742"/>
              <a:gd name="connsiteY36" fmla="*/ 4114800 h 4155810"/>
              <a:gd name="connsiteX37" fmla="*/ 52669 w 3042742"/>
              <a:gd name="connsiteY37" fmla="*/ 4013200 h 4155810"/>
              <a:gd name="connsiteX38" fmla="*/ 22189 w 3042742"/>
              <a:gd name="connsiteY38" fmla="*/ 3769360 h 4155810"/>
              <a:gd name="connsiteX39" fmla="*/ 2033 w 3042742"/>
              <a:gd name="connsiteY39" fmla="*/ 3342640 h 4155810"/>
              <a:gd name="connsiteX40" fmla="*/ 72989 w 3042742"/>
              <a:gd name="connsiteY40" fmla="*/ 2956560 h 4155810"/>
              <a:gd name="connsiteX41" fmla="*/ 255869 w 3042742"/>
              <a:gd name="connsiteY41" fmla="*/ 2875280 h 4155810"/>
              <a:gd name="connsiteX0" fmla="*/ 1962749 w 3043667"/>
              <a:gd name="connsiteY0" fmla="*/ 0 h 4155810"/>
              <a:gd name="connsiteX1" fmla="*/ 2470749 w 3043667"/>
              <a:gd name="connsiteY1" fmla="*/ 81280 h 4155810"/>
              <a:gd name="connsiteX2" fmla="*/ 2633309 w 3043667"/>
              <a:gd name="connsiteY2" fmla="*/ 172720 h 4155810"/>
              <a:gd name="connsiteX3" fmla="*/ 2694269 w 3043667"/>
              <a:gd name="connsiteY3" fmla="*/ 396240 h 4155810"/>
              <a:gd name="connsiteX4" fmla="*/ 2673949 w 3043667"/>
              <a:gd name="connsiteY4" fmla="*/ 660400 h 4155810"/>
              <a:gd name="connsiteX5" fmla="*/ 2795869 w 3043667"/>
              <a:gd name="connsiteY5" fmla="*/ 924560 h 4155810"/>
              <a:gd name="connsiteX6" fmla="*/ 2978749 w 3043667"/>
              <a:gd name="connsiteY6" fmla="*/ 1107440 h 4155810"/>
              <a:gd name="connsiteX7" fmla="*/ 3039709 w 3043667"/>
              <a:gd name="connsiteY7" fmla="*/ 1432560 h 4155810"/>
              <a:gd name="connsiteX8" fmla="*/ 2881082 w 3043667"/>
              <a:gd name="connsiteY8" fmla="*/ 1597087 h 4155810"/>
              <a:gd name="connsiteX9" fmla="*/ 2592669 w 3043667"/>
              <a:gd name="connsiteY9" fmla="*/ 1473200 h 4155810"/>
              <a:gd name="connsiteX10" fmla="*/ 2348829 w 3043667"/>
              <a:gd name="connsiteY10" fmla="*/ 1209040 h 4155810"/>
              <a:gd name="connsiteX11" fmla="*/ 1739229 w 3043667"/>
              <a:gd name="connsiteY11" fmla="*/ 690880 h 4155810"/>
              <a:gd name="connsiteX12" fmla="*/ 1292189 w 3043667"/>
              <a:gd name="connsiteY12" fmla="*/ 314960 h 4155810"/>
              <a:gd name="connsiteX13" fmla="*/ 1048349 w 3043667"/>
              <a:gd name="connsiteY13" fmla="*/ 284480 h 4155810"/>
              <a:gd name="connsiteX14" fmla="*/ 946749 w 3043667"/>
              <a:gd name="connsiteY14" fmla="*/ 436880 h 4155810"/>
              <a:gd name="connsiteX15" fmla="*/ 956909 w 3043667"/>
              <a:gd name="connsiteY15" fmla="*/ 629920 h 4155810"/>
              <a:gd name="connsiteX16" fmla="*/ 824829 w 3043667"/>
              <a:gd name="connsiteY16" fmla="*/ 833120 h 4155810"/>
              <a:gd name="connsiteX17" fmla="*/ 554442 w 3043667"/>
              <a:gd name="connsiteY17" fmla="*/ 853276 h 4155810"/>
              <a:gd name="connsiteX18" fmla="*/ 448909 w 3043667"/>
              <a:gd name="connsiteY18" fmla="*/ 1087120 h 4155810"/>
              <a:gd name="connsiteX19" fmla="*/ 483650 w 3043667"/>
              <a:gd name="connsiteY19" fmla="*/ 1635760 h 4155810"/>
              <a:gd name="connsiteX20" fmla="*/ 743549 w 3043667"/>
              <a:gd name="connsiteY20" fmla="*/ 1778000 h 4155810"/>
              <a:gd name="connsiteX21" fmla="*/ 1121436 w 3043667"/>
              <a:gd name="connsiteY21" fmla="*/ 1816510 h 4155810"/>
              <a:gd name="connsiteX22" fmla="*/ 1444589 w 3043667"/>
              <a:gd name="connsiteY22" fmla="*/ 1554480 h 4155810"/>
              <a:gd name="connsiteX23" fmla="*/ 1734805 w 3043667"/>
              <a:gd name="connsiteY23" fmla="*/ 1390118 h 4155810"/>
              <a:gd name="connsiteX24" fmla="*/ 2125309 w 3043667"/>
              <a:gd name="connsiteY24" fmla="*/ 1463040 h 4155810"/>
              <a:gd name="connsiteX25" fmla="*/ 2358989 w 3043667"/>
              <a:gd name="connsiteY25" fmla="*/ 2021840 h 4155810"/>
              <a:gd name="connsiteX26" fmla="*/ 2399629 w 3043667"/>
              <a:gd name="connsiteY26" fmla="*/ 2489200 h 4155810"/>
              <a:gd name="connsiteX27" fmla="*/ 2369149 w 3043667"/>
              <a:gd name="connsiteY27" fmla="*/ 2854960 h 4155810"/>
              <a:gd name="connsiteX28" fmla="*/ 2247229 w 3043667"/>
              <a:gd name="connsiteY28" fmla="*/ 3007360 h 4155810"/>
              <a:gd name="connsiteX29" fmla="*/ 1901789 w 3043667"/>
              <a:gd name="connsiteY29" fmla="*/ 3068320 h 4155810"/>
              <a:gd name="connsiteX30" fmla="*/ 1017869 w 3043667"/>
              <a:gd name="connsiteY30" fmla="*/ 3210560 h 4155810"/>
              <a:gd name="connsiteX31" fmla="*/ 713069 w 3043667"/>
              <a:gd name="connsiteY31" fmla="*/ 3312160 h 4155810"/>
              <a:gd name="connsiteX32" fmla="*/ 652109 w 3043667"/>
              <a:gd name="connsiteY32" fmla="*/ 3515360 h 4155810"/>
              <a:gd name="connsiteX33" fmla="*/ 672429 w 3043667"/>
              <a:gd name="connsiteY33" fmla="*/ 3931920 h 4155810"/>
              <a:gd name="connsiteX34" fmla="*/ 580989 w 3043667"/>
              <a:gd name="connsiteY34" fmla="*/ 4094480 h 4155810"/>
              <a:gd name="connsiteX35" fmla="*/ 408269 w 3043667"/>
              <a:gd name="connsiteY35" fmla="*/ 4155440 h 4155810"/>
              <a:gd name="connsiteX36" fmla="*/ 174589 w 3043667"/>
              <a:gd name="connsiteY36" fmla="*/ 4114800 h 4155810"/>
              <a:gd name="connsiteX37" fmla="*/ 52669 w 3043667"/>
              <a:gd name="connsiteY37" fmla="*/ 4013200 h 4155810"/>
              <a:gd name="connsiteX38" fmla="*/ 22189 w 3043667"/>
              <a:gd name="connsiteY38" fmla="*/ 3769360 h 4155810"/>
              <a:gd name="connsiteX39" fmla="*/ 2033 w 3043667"/>
              <a:gd name="connsiteY39" fmla="*/ 3342640 h 4155810"/>
              <a:gd name="connsiteX40" fmla="*/ 72989 w 3043667"/>
              <a:gd name="connsiteY40" fmla="*/ 2956560 h 4155810"/>
              <a:gd name="connsiteX41" fmla="*/ 255869 w 3043667"/>
              <a:gd name="connsiteY41" fmla="*/ 2875280 h 4155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043667" h="4155810">
                <a:moveTo>
                  <a:pt x="1962749" y="0"/>
                </a:moveTo>
                <a:cubicBezTo>
                  <a:pt x="2160869" y="26246"/>
                  <a:pt x="2358989" y="52493"/>
                  <a:pt x="2470749" y="81280"/>
                </a:cubicBezTo>
                <a:cubicBezTo>
                  <a:pt x="2582509" y="110067"/>
                  <a:pt x="2596056" y="120227"/>
                  <a:pt x="2633309" y="172720"/>
                </a:cubicBezTo>
                <a:cubicBezTo>
                  <a:pt x="2670562" y="225213"/>
                  <a:pt x="2687496" y="314960"/>
                  <a:pt x="2694269" y="396240"/>
                </a:cubicBezTo>
                <a:cubicBezTo>
                  <a:pt x="2701042" y="477520"/>
                  <a:pt x="2657016" y="572347"/>
                  <a:pt x="2673949" y="660400"/>
                </a:cubicBezTo>
                <a:cubicBezTo>
                  <a:pt x="2690882" y="748453"/>
                  <a:pt x="2745069" y="850053"/>
                  <a:pt x="2795869" y="924560"/>
                </a:cubicBezTo>
                <a:cubicBezTo>
                  <a:pt x="2846669" y="999067"/>
                  <a:pt x="2938109" y="1022773"/>
                  <a:pt x="2978749" y="1107440"/>
                </a:cubicBezTo>
                <a:cubicBezTo>
                  <a:pt x="3019389" y="1192107"/>
                  <a:pt x="3055987" y="1350952"/>
                  <a:pt x="3039709" y="1432560"/>
                </a:cubicBezTo>
                <a:cubicBezTo>
                  <a:pt x="3023431" y="1514168"/>
                  <a:pt x="2955589" y="1590314"/>
                  <a:pt x="2881082" y="1597087"/>
                </a:cubicBezTo>
                <a:cubicBezTo>
                  <a:pt x="2806575" y="1603860"/>
                  <a:pt x="2681378" y="1537874"/>
                  <a:pt x="2592669" y="1473200"/>
                </a:cubicBezTo>
                <a:cubicBezTo>
                  <a:pt x="2503960" y="1408526"/>
                  <a:pt x="2491069" y="1339427"/>
                  <a:pt x="2348829" y="1209040"/>
                </a:cubicBezTo>
                <a:cubicBezTo>
                  <a:pt x="2206589" y="1078653"/>
                  <a:pt x="1915336" y="839893"/>
                  <a:pt x="1739229" y="690880"/>
                </a:cubicBezTo>
                <a:cubicBezTo>
                  <a:pt x="1563122" y="541867"/>
                  <a:pt x="1407336" y="382693"/>
                  <a:pt x="1292189" y="314960"/>
                </a:cubicBezTo>
                <a:cubicBezTo>
                  <a:pt x="1177042" y="247227"/>
                  <a:pt x="1105922" y="264160"/>
                  <a:pt x="1048349" y="284480"/>
                </a:cubicBezTo>
                <a:cubicBezTo>
                  <a:pt x="990776" y="304800"/>
                  <a:pt x="961989" y="379307"/>
                  <a:pt x="946749" y="436880"/>
                </a:cubicBezTo>
                <a:cubicBezTo>
                  <a:pt x="931509" y="494453"/>
                  <a:pt x="977229" y="563880"/>
                  <a:pt x="956909" y="629920"/>
                </a:cubicBezTo>
                <a:cubicBezTo>
                  <a:pt x="936589" y="695960"/>
                  <a:pt x="891907" y="795894"/>
                  <a:pt x="824829" y="833120"/>
                </a:cubicBezTo>
                <a:cubicBezTo>
                  <a:pt x="757751" y="870346"/>
                  <a:pt x="617095" y="810943"/>
                  <a:pt x="554442" y="853276"/>
                </a:cubicBezTo>
                <a:cubicBezTo>
                  <a:pt x="491789" y="895609"/>
                  <a:pt x="460708" y="956706"/>
                  <a:pt x="448909" y="1087120"/>
                </a:cubicBezTo>
                <a:cubicBezTo>
                  <a:pt x="437110" y="1217534"/>
                  <a:pt x="409962" y="1532903"/>
                  <a:pt x="483650" y="1635760"/>
                </a:cubicBezTo>
                <a:cubicBezTo>
                  <a:pt x="557338" y="1738617"/>
                  <a:pt x="637251" y="1747875"/>
                  <a:pt x="743549" y="1778000"/>
                </a:cubicBezTo>
                <a:cubicBezTo>
                  <a:pt x="849847" y="1808125"/>
                  <a:pt x="1004596" y="1853763"/>
                  <a:pt x="1121436" y="1816510"/>
                </a:cubicBezTo>
                <a:cubicBezTo>
                  <a:pt x="1238276" y="1779257"/>
                  <a:pt x="1342361" y="1625545"/>
                  <a:pt x="1444589" y="1554480"/>
                </a:cubicBezTo>
                <a:cubicBezTo>
                  <a:pt x="1546817" y="1483415"/>
                  <a:pt x="1617255" y="1405358"/>
                  <a:pt x="1734805" y="1390118"/>
                </a:cubicBezTo>
                <a:cubicBezTo>
                  <a:pt x="1852355" y="1374878"/>
                  <a:pt x="2021278" y="1357753"/>
                  <a:pt x="2125309" y="1463040"/>
                </a:cubicBezTo>
                <a:cubicBezTo>
                  <a:pt x="2229340" y="1568327"/>
                  <a:pt x="2313269" y="1850813"/>
                  <a:pt x="2358989" y="2021840"/>
                </a:cubicBezTo>
                <a:cubicBezTo>
                  <a:pt x="2404709" y="2192867"/>
                  <a:pt x="2397936" y="2350347"/>
                  <a:pt x="2399629" y="2489200"/>
                </a:cubicBezTo>
                <a:cubicBezTo>
                  <a:pt x="2401322" y="2628053"/>
                  <a:pt x="2394549" y="2768600"/>
                  <a:pt x="2369149" y="2854960"/>
                </a:cubicBezTo>
                <a:cubicBezTo>
                  <a:pt x="2343749" y="2941320"/>
                  <a:pt x="2325122" y="2971800"/>
                  <a:pt x="2247229" y="3007360"/>
                </a:cubicBezTo>
                <a:cubicBezTo>
                  <a:pt x="2169336" y="3042920"/>
                  <a:pt x="1901789" y="3068320"/>
                  <a:pt x="1901789" y="3068320"/>
                </a:cubicBezTo>
                <a:cubicBezTo>
                  <a:pt x="1696896" y="3102187"/>
                  <a:pt x="1215989" y="3169920"/>
                  <a:pt x="1017869" y="3210560"/>
                </a:cubicBezTo>
                <a:cubicBezTo>
                  <a:pt x="819749" y="3251200"/>
                  <a:pt x="774029" y="3261360"/>
                  <a:pt x="713069" y="3312160"/>
                </a:cubicBezTo>
                <a:cubicBezTo>
                  <a:pt x="652109" y="3362960"/>
                  <a:pt x="658882" y="3412067"/>
                  <a:pt x="652109" y="3515360"/>
                </a:cubicBezTo>
                <a:cubicBezTo>
                  <a:pt x="645336" y="3618653"/>
                  <a:pt x="684282" y="3835400"/>
                  <a:pt x="672429" y="3931920"/>
                </a:cubicBezTo>
                <a:cubicBezTo>
                  <a:pt x="660576" y="4028440"/>
                  <a:pt x="625016" y="4057227"/>
                  <a:pt x="580989" y="4094480"/>
                </a:cubicBezTo>
                <a:cubicBezTo>
                  <a:pt x="536962" y="4131733"/>
                  <a:pt x="476002" y="4152053"/>
                  <a:pt x="408269" y="4155440"/>
                </a:cubicBezTo>
                <a:cubicBezTo>
                  <a:pt x="340536" y="4158827"/>
                  <a:pt x="233856" y="4138507"/>
                  <a:pt x="174589" y="4114800"/>
                </a:cubicBezTo>
                <a:cubicBezTo>
                  <a:pt x="115322" y="4091093"/>
                  <a:pt x="78069" y="4070773"/>
                  <a:pt x="52669" y="4013200"/>
                </a:cubicBezTo>
                <a:cubicBezTo>
                  <a:pt x="27269" y="3955627"/>
                  <a:pt x="30628" y="3881120"/>
                  <a:pt x="22189" y="3769360"/>
                </a:cubicBezTo>
                <a:cubicBezTo>
                  <a:pt x="13750" y="3657600"/>
                  <a:pt x="-6434" y="3478107"/>
                  <a:pt x="2033" y="3342640"/>
                </a:cubicBezTo>
                <a:cubicBezTo>
                  <a:pt x="10500" y="3207173"/>
                  <a:pt x="30683" y="3034453"/>
                  <a:pt x="72989" y="2956560"/>
                </a:cubicBezTo>
                <a:cubicBezTo>
                  <a:pt x="115295" y="2878667"/>
                  <a:pt x="255869" y="2875280"/>
                  <a:pt x="255869" y="2875280"/>
                </a:cubicBezTo>
              </a:path>
            </a:pathLst>
          </a:custGeom>
          <a:ln w="57150" cmpd="sng">
            <a:solidFill>
              <a:schemeClr val="accent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4443554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Navigation results</a:t>
            </a:r>
            <a:endParaRPr lang="en-US" dirty="0"/>
          </a:p>
        </p:txBody>
      </p:sp>
      <p:graphicFrame>
        <p:nvGraphicFramePr>
          <p:cNvPr id="3" name="Chart 2"/>
          <p:cNvGraphicFramePr/>
          <p:nvPr>
            <p:extLst>
              <p:ext uri="{D42A27DB-BD31-4B8C-83A1-F6EECF244321}">
                <p14:modId xmlns:p14="http://schemas.microsoft.com/office/powerpoint/2010/main" val="2755603386"/>
              </p:ext>
            </p:extLst>
          </p:nvPr>
        </p:nvGraphicFramePr>
        <p:xfrm>
          <a:off x="1524000"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88027929"/>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Conclusions</a:t>
            </a:r>
            <a:endParaRPr lang="en-US" dirty="0"/>
          </a:p>
        </p:txBody>
      </p:sp>
      <p:sp>
        <p:nvSpPr>
          <p:cNvPr id="3" name="Content Placeholder 2"/>
          <p:cNvSpPr>
            <a:spLocks noGrp="1"/>
          </p:cNvSpPr>
          <p:nvPr>
            <p:ph idx="1"/>
          </p:nvPr>
        </p:nvSpPr>
        <p:spPr/>
        <p:txBody>
          <a:bodyPr>
            <a:normAutofit fontScale="92500"/>
          </a:bodyPr>
          <a:lstStyle/>
          <a:p>
            <a:r>
              <a:rPr lang="en-US" dirty="0" smtClean="0"/>
              <a:t>New model for predicting grounded representations of meaning in arbitrary real-valued spaces</a:t>
            </a:r>
            <a:br>
              <a:rPr lang="en-US" dirty="0" smtClean="0"/>
            </a:br>
            <a:endParaRPr lang="en-US" dirty="0"/>
          </a:p>
          <a:p>
            <a:r>
              <a:rPr lang="en-US" dirty="0" smtClean="0"/>
              <a:t>Beats strong baselines on a diverse range of tasks</a:t>
            </a:r>
            <a:r>
              <a:rPr lang="en-US" dirty="0"/>
              <a:t/>
            </a:r>
            <a:br>
              <a:rPr lang="en-US" dirty="0"/>
            </a:br>
            <a:endParaRPr lang="en-US" dirty="0" smtClean="0"/>
          </a:p>
          <a:p>
            <a:r>
              <a:rPr lang="en-US" dirty="0" smtClean="0"/>
              <a:t>Code and data available online at</a:t>
            </a:r>
            <a:br>
              <a:rPr lang="en-US" dirty="0" smtClean="0"/>
            </a:br>
            <a:r>
              <a:rPr lang="en-US" sz="2800" dirty="0" smtClean="0">
                <a:solidFill>
                  <a:srgbClr val="6692DC"/>
                </a:solidFill>
                <a:latin typeface="Consolas"/>
                <a:cs typeface="Consolas"/>
              </a:rPr>
              <a:t>http://</a:t>
            </a:r>
            <a:r>
              <a:rPr lang="en-US" sz="2800" dirty="0" err="1" smtClean="0">
                <a:solidFill>
                  <a:srgbClr val="6692DC"/>
                </a:solidFill>
                <a:latin typeface="Consolas"/>
                <a:cs typeface="Consolas"/>
              </a:rPr>
              <a:t>cs.berkeley.edu</a:t>
            </a:r>
            <a:r>
              <a:rPr lang="en-US" sz="2800" dirty="0" smtClean="0">
                <a:solidFill>
                  <a:srgbClr val="6692DC"/>
                </a:solidFill>
                <a:latin typeface="Consolas"/>
                <a:cs typeface="Consolas"/>
              </a:rPr>
              <a:t>/~</a:t>
            </a:r>
            <a:r>
              <a:rPr lang="en-US" sz="2800" dirty="0" err="1" smtClean="0">
                <a:solidFill>
                  <a:srgbClr val="6692DC"/>
                </a:solidFill>
                <a:latin typeface="Consolas"/>
                <a:cs typeface="Consolas"/>
              </a:rPr>
              <a:t>jda</a:t>
            </a:r>
            <a:endParaRPr lang="en-US" sz="2800" dirty="0" smtClean="0">
              <a:solidFill>
                <a:srgbClr val="6692DC"/>
              </a:solidFill>
              <a:latin typeface="Consolas"/>
              <a:cs typeface="Consolas"/>
            </a:endParaRPr>
          </a:p>
        </p:txBody>
      </p:sp>
    </p:spTree>
    <p:extLst>
      <p:ext uri="{BB962C8B-B14F-4D97-AF65-F5344CB8AC3E}">
        <p14:creationId xmlns:p14="http://schemas.microsoft.com/office/powerpoint/2010/main" val="292363594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grounding</a:t>
            </a:r>
            <a:endParaRPr lang="en-US" dirty="0"/>
          </a:p>
        </p:txBody>
      </p:sp>
      <p:sp>
        <p:nvSpPr>
          <p:cNvPr id="4" name="TextBox 3"/>
          <p:cNvSpPr txBox="1"/>
          <p:nvPr/>
        </p:nvSpPr>
        <p:spPr>
          <a:xfrm>
            <a:off x="1" y="1873249"/>
            <a:ext cx="9144000" cy="954107"/>
          </a:xfrm>
          <a:prstGeom prst="rect">
            <a:avLst/>
          </a:prstGeom>
          <a:noFill/>
        </p:spPr>
        <p:txBody>
          <a:bodyPr wrap="square" rtlCol="0">
            <a:spAutoFit/>
          </a:bodyPr>
          <a:lstStyle/>
          <a:p>
            <a:pPr algn="ctr"/>
            <a:r>
              <a:rPr lang="en-US" sz="2800" i="1" dirty="0" smtClean="0"/>
              <a:t>On June 26</a:t>
            </a:r>
            <a:r>
              <a:rPr lang="en-US" sz="2800" i="1" baseline="30000" dirty="0" smtClean="0"/>
              <a:t>th</a:t>
            </a:r>
            <a:r>
              <a:rPr lang="en-US" sz="2800" i="1" dirty="0" smtClean="0"/>
              <a:t>, Facebook stock rebounded</a:t>
            </a:r>
            <a:br>
              <a:rPr lang="en-US" sz="2800" i="1" dirty="0" smtClean="0"/>
            </a:br>
            <a:r>
              <a:rPr lang="en-US" sz="2800" i="1" dirty="0" smtClean="0"/>
              <a:t>after a bruising swoon</a:t>
            </a:r>
          </a:p>
        </p:txBody>
      </p:sp>
      <p:sp>
        <p:nvSpPr>
          <p:cNvPr id="3" name="TextBox 2"/>
          <p:cNvSpPr txBox="1"/>
          <p:nvPr/>
        </p:nvSpPr>
        <p:spPr>
          <a:xfrm>
            <a:off x="4032250" y="3762375"/>
            <a:ext cx="755135" cy="1569660"/>
          </a:xfrm>
          <a:prstGeom prst="rect">
            <a:avLst/>
          </a:prstGeom>
          <a:noFill/>
        </p:spPr>
        <p:txBody>
          <a:bodyPr wrap="none" rtlCol="0">
            <a:spAutoFit/>
          </a:bodyPr>
          <a:lstStyle/>
          <a:p>
            <a:r>
              <a:rPr lang="en-US" sz="9600" dirty="0" smtClean="0"/>
              <a:t>?</a:t>
            </a:r>
            <a:endParaRPr lang="en-US" sz="9600" dirty="0"/>
          </a:p>
        </p:txBody>
      </p:sp>
    </p:spTree>
    <p:extLst>
      <p:ext uri="{BB962C8B-B14F-4D97-AF65-F5344CB8AC3E}">
        <p14:creationId xmlns:p14="http://schemas.microsoft.com/office/powerpoint/2010/main" val="266275062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grounding</a:t>
            </a:r>
            <a:endParaRPr lang="en-US" dirty="0"/>
          </a:p>
        </p:txBody>
      </p:sp>
      <p:sp>
        <p:nvSpPr>
          <p:cNvPr id="4" name="TextBox 3"/>
          <p:cNvSpPr txBox="1"/>
          <p:nvPr/>
        </p:nvSpPr>
        <p:spPr>
          <a:xfrm>
            <a:off x="1" y="1873249"/>
            <a:ext cx="9144000" cy="954107"/>
          </a:xfrm>
          <a:prstGeom prst="rect">
            <a:avLst/>
          </a:prstGeom>
          <a:noFill/>
        </p:spPr>
        <p:txBody>
          <a:bodyPr wrap="square" rtlCol="0">
            <a:spAutoFit/>
          </a:bodyPr>
          <a:lstStyle/>
          <a:p>
            <a:pPr algn="ctr"/>
            <a:r>
              <a:rPr lang="en-US" sz="2800" i="1" dirty="0" smtClean="0"/>
              <a:t>On June 26</a:t>
            </a:r>
            <a:r>
              <a:rPr lang="en-US" sz="2800" i="1" baseline="30000" dirty="0" smtClean="0"/>
              <a:t>th</a:t>
            </a:r>
            <a:r>
              <a:rPr lang="en-US" sz="2800" i="1" dirty="0" smtClean="0"/>
              <a:t>, Facebook stock rebounded</a:t>
            </a:r>
            <a:br>
              <a:rPr lang="en-US" sz="2800" i="1" dirty="0" smtClean="0"/>
            </a:br>
            <a:r>
              <a:rPr lang="en-US" sz="2800" i="1" dirty="0" smtClean="0"/>
              <a:t>after a bruising swoon</a:t>
            </a:r>
          </a:p>
        </p:txBody>
      </p:sp>
      <p:sp>
        <p:nvSpPr>
          <p:cNvPr id="5" name="Freeform 4"/>
          <p:cNvSpPr/>
          <p:nvPr/>
        </p:nvSpPr>
        <p:spPr>
          <a:xfrm flipH="1">
            <a:off x="2005013" y="3440113"/>
            <a:ext cx="4857748" cy="2179848"/>
          </a:xfrm>
          <a:custGeom>
            <a:avLst/>
            <a:gdLst>
              <a:gd name="connsiteX0" fmla="*/ 0 w 5984875"/>
              <a:gd name="connsiteY0" fmla="*/ 0 h 2619585"/>
              <a:gd name="connsiteX1" fmla="*/ 127000 w 5984875"/>
              <a:gd name="connsiteY1" fmla="*/ 142875 h 2619585"/>
              <a:gd name="connsiteX2" fmla="*/ 190500 w 5984875"/>
              <a:gd name="connsiteY2" fmla="*/ 174625 h 2619585"/>
              <a:gd name="connsiteX3" fmla="*/ 254000 w 5984875"/>
              <a:gd name="connsiteY3" fmla="*/ 222250 h 2619585"/>
              <a:gd name="connsiteX4" fmla="*/ 381000 w 5984875"/>
              <a:gd name="connsiteY4" fmla="*/ 285750 h 2619585"/>
              <a:gd name="connsiteX5" fmla="*/ 492125 w 5984875"/>
              <a:gd name="connsiteY5" fmla="*/ 349250 h 2619585"/>
              <a:gd name="connsiteX6" fmla="*/ 682625 w 5984875"/>
              <a:gd name="connsiteY6" fmla="*/ 381000 h 2619585"/>
              <a:gd name="connsiteX7" fmla="*/ 762000 w 5984875"/>
              <a:gd name="connsiteY7" fmla="*/ 396875 h 2619585"/>
              <a:gd name="connsiteX8" fmla="*/ 1031875 w 5984875"/>
              <a:gd name="connsiteY8" fmla="*/ 412750 h 2619585"/>
              <a:gd name="connsiteX9" fmla="*/ 1079500 w 5984875"/>
              <a:gd name="connsiteY9" fmla="*/ 873125 h 2619585"/>
              <a:gd name="connsiteX10" fmla="*/ 1095375 w 5984875"/>
              <a:gd name="connsiteY10" fmla="*/ 1000125 h 2619585"/>
              <a:gd name="connsiteX11" fmla="*/ 1111250 w 5984875"/>
              <a:gd name="connsiteY11" fmla="*/ 1047750 h 2619585"/>
              <a:gd name="connsiteX12" fmla="*/ 1158875 w 5984875"/>
              <a:gd name="connsiteY12" fmla="*/ 1079500 h 2619585"/>
              <a:gd name="connsiteX13" fmla="*/ 1587500 w 5984875"/>
              <a:gd name="connsiteY13" fmla="*/ 1047750 h 2619585"/>
              <a:gd name="connsiteX14" fmla="*/ 1603375 w 5984875"/>
              <a:gd name="connsiteY14" fmla="*/ 1127125 h 2619585"/>
              <a:gd name="connsiteX15" fmla="*/ 1635125 w 5984875"/>
              <a:gd name="connsiteY15" fmla="*/ 1254125 h 2619585"/>
              <a:gd name="connsiteX16" fmla="*/ 1682750 w 5984875"/>
              <a:gd name="connsiteY16" fmla="*/ 1460500 h 2619585"/>
              <a:gd name="connsiteX17" fmla="*/ 1714500 w 5984875"/>
              <a:gd name="connsiteY17" fmla="*/ 1571625 h 2619585"/>
              <a:gd name="connsiteX18" fmla="*/ 1762125 w 5984875"/>
              <a:gd name="connsiteY18" fmla="*/ 1603375 h 2619585"/>
              <a:gd name="connsiteX19" fmla="*/ 1809750 w 5984875"/>
              <a:gd name="connsiteY19" fmla="*/ 1651000 h 2619585"/>
              <a:gd name="connsiteX20" fmla="*/ 1936750 w 5984875"/>
              <a:gd name="connsiteY20" fmla="*/ 1730375 h 2619585"/>
              <a:gd name="connsiteX21" fmla="*/ 1984375 w 5984875"/>
              <a:gd name="connsiteY21" fmla="*/ 1778000 h 2619585"/>
              <a:gd name="connsiteX22" fmla="*/ 2095500 w 5984875"/>
              <a:gd name="connsiteY22" fmla="*/ 1857375 h 2619585"/>
              <a:gd name="connsiteX23" fmla="*/ 2111375 w 5984875"/>
              <a:gd name="connsiteY23" fmla="*/ 2587625 h 2619585"/>
              <a:gd name="connsiteX24" fmla="*/ 2365375 w 5984875"/>
              <a:gd name="connsiteY24" fmla="*/ 2571750 h 2619585"/>
              <a:gd name="connsiteX25" fmla="*/ 3413125 w 5984875"/>
              <a:gd name="connsiteY25" fmla="*/ 2555875 h 2619585"/>
              <a:gd name="connsiteX26" fmla="*/ 3667125 w 5984875"/>
              <a:gd name="connsiteY26" fmla="*/ 2524125 h 2619585"/>
              <a:gd name="connsiteX27" fmla="*/ 4476750 w 5984875"/>
              <a:gd name="connsiteY27" fmla="*/ 2492375 h 2619585"/>
              <a:gd name="connsiteX28" fmla="*/ 4810125 w 5984875"/>
              <a:gd name="connsiteY28" fmla="*/ 2524125 h 2619585"/>
              <a:gd name="connsiteX29" fmla="*/ 4857750 w 5984875"/>
              <a:gd name="connsiteY29" fmla="*/ 2540000 h 2619585"/>
              <a:gd name="connsiteX30" fmla="*/ 5143500 w 5984875"/>
              <a:gd name="connsiteY30" fmla="*/ 2524125 h 2619585"/>
              <a:gd name="connsiteX31" fmla="*/ 5175250 w 5984875"/>
              <a:gd name="connsiteY31" fmla="*/ 2460625 h 2619585"/>
              <a:gd name="connsiteX32" fmla="*/ 5207000 w 5984875"/>
              <a:gd name="connsiteY32" fmla="*/ 2381250 h 2619585"/>
              <a:gd name="connsiteX33" fmla="*/ 5238750 w 5984875"/>
              <a:gd name="connsiteY33" fmla="*/ 2270125 h 2619585"/>
              <a:gd name="connsiteX34" fmla="*/ 5349875 w 5984875"/>
              <a:gd name="connsiteY34" fmla="*/ 2143125 h 2619585"/>
              <a:gd name="connsiteX35" fmla="*/ 5381625 w 5984875"/>
              <a:gd name="connsiteY35" fmla="*/ 2095500 h 2619585"/>
              <a:gd name="connsiteX36" fmla="*/ 5429250 w 5984875"/>
              <a:gd name="connsiteY36" fmla="*/ 2063750 h 2619585"/>
              <a:gd name="connsiteX37" fmla="*/ 5524500 w 5984875"/>
              <a:gd name="connsiteY37" fmla="*/ 1968500 h 2619585"/>
              <a:gd name="connsiteX38" fmla="*/ 5715000 w 5984875"/>
              <a:gd name="connsiteY38" fmla="*/ 1746250 h 2619585"/>
              <a:gd name="connsiteX39" fmla="*/ 5826125 w 5984875"/>
              <a:gd name="connsiteY39" fmla="*/ 1603375 h 2619585"/>
              <a:gd name="connsiteX40" fmla="*/ 5826125 w 5984875"/>
              <a:gd name="connsiteY40" fmla="*/ 1000125 h 2619585"/>
              <a:gd name="connsiteX41" fmla="*/ 5842000 w 5984875"/>
              <a:gd name="connsiteY41" fmla="*/ 555625 h 2619585"/>
              <a:gd name="connsiteX42" fmla="*/ 5905500 w 5984875"/>
              <a:gd name="connsiteY42" fmla="*/ 476250 h 2619585"/>
              <a:gd name="connsiteX43" fmla="*/ 5921375 w 5984875"/>
              <a:gd name="connsiteY43" fmla="*/ 428625 h 2619585"/>
              <a:gd name="connsiteX44" fmla="*/ 5937250 w 5984875"/>
              <a:gd name="connsiteY44" fmla="*/ 142875 h 2619585"/>
              <a:gd name="connsiteX45" fmla="*/ 5984875 w 5984875"/>
              <a:gd name="connsiteY45" fmla="*/ 127000 h 2619585"/>
              <a:gd name="connsiteX0" fmla="*/ 0 w 6894738"/>
              <a:gd name="connsiteY0" fmla="*/ 0 h 2619585"/>
              <a:gd name="connsiteX1" fmla="*/ 127000 w 6894738"/>
              <a:gd name="connsiteY1" fmla="*/ 142875 h 2619585"/>
              <a:gd name="connsiteX2" fmla="*/ 190500 w 6894738"/>
              <a:gd name="connsiteY2" fmla="*/ 174625 h 2619585"/>
              <a:gd name="connsiteX3" fmla="*/ 254000 w 6894738"/>
              <a:gd name="connsiteY3" fmla="*/ 222250 h 2619585"/>
              <a:gd name="connsiteX4" fmla="*/ 381000 w 6894738"/>
              <a:gd name="connsiteY4" fmla="*/ 285750 h 2619585"/>
              <a:gd name="connsiteX5" fmla="*/ 492125 w 6894738"/>
              <a:gd name="connsiteY5" fmla="*/ 349250 h 2619585"/>
              <a:gd name="connsiteX6" fmla="*/ 682625 w 6894738"/>
              <a:gd name="connsiteY6" fmla="*/ 381000 h 2619585"/>
              <a:gd name="connsiteX7" fmla="*/ 762000 w 6894738"/>
              <a:gd name="connsiteY7" fmla="*/ 396875 h 2619585"/>
              <a:gd name="connsiteX8" fmla="*/ 1031875 w 6894738"/>
              <a:gd name="connsiteY8" fmla="*/ 412750 h 2619585"/>
              <a:gd name="connsiteX9" fmla="*/ 1079500 w 6894738"/>
              <a:gd name="connsiteY9" fmla="*/ 873125 h 2619585"/>
              <a:gd name="connsiteX10" fmla="*/ 1095375 w 6894738"/>
              <a:gd name="connsiteY10" fmla="*/ 1000125 h 2619585"/>
              <a:gd name="connsiteX11" fmla="*/ 1111250 w 6894738"/>
              <a:gd name="connsiteY11" fmla="*/ 1047750 h 2619585"/>
              <a:gd name="connsiteX12" fmla="*/ 1158875 w 6894738"/>
              <a:gd name="connsiteY12" fmla="*/ 1079500 h 2619585"/>
              <a:gd name="connsiteX13" fmla="*/ 1587500 w 6894738"/>
              <a:gd name="connsiteY13" fmla="*/ 1047750 h 2619585"/>
              <a:gd name="connsiteX14" fmla="*/ 1603375 w 6894738"/>
              <a:gd name="connsiteY14" fmla="*/ 1127125 h 2619585"/>
              <a:gd name="connsiteX15" fmla="*/ 1635125 w 6894738"/>
              <a:gd name="connsiteY15" fmla="*/ 1254125 h 2619585"/>
              <a:gd name="connsiteX16" fmla="*/ 1682750 w 6894738"/>
              <a:gd name="connsiteY16" fmla="*/ 1460500 h 2619585"/>
              <a:gd name="connsiteX17" fmla="*/ 1714500 w 6894738"/>
              <a:gd name="connsiteY17" fmla="*/ 1571625 h 2619585"/>
              <a:gd name="connsiteX18" fmla="*/ 1762125 w 6894738"/>
              <a:gd name="connsiteY18" fmla="*/ 1603375 h 2619585"/>
              <a:gd name="connsiteX19" fmla="*/ 1809750 w 6894738"/>
              <a:gd name="connsiteY19" fmla="*/ 1651000 h 2619585"/>
              <a:gd name="connsiteX20" fmla="*/ 1936750 w 6894738"/>
              <a:gd name="connsiteY20" fmla="*/ 1730375 h 2619585"/>
              <a:gd name="connsiteX21" fmla="*/ 1984375 w 6894738"/>
              <a:gd name="connsiteY21" fmla="*/ 1778000 h 2619585"/>
              <a:gd name="connsiteX22" fmla="*/ 2095500 w 6894738"/>
              <a:gd name="connsiteY22" fmla="*/ 1857375 h 2619585"/>
              <a:gd name="connsiteX23" fmla="*/ 2111375 w 6894738"/>
              <a:gd name="connsiteY23" fmla="*/ 2587625 h 2619585"/>
              <a:gd name="connsiteX24" fmla="*/ 2365375 w 6894738"/>
              <a:gd name="connsiteY24" fmla="*/ 2571750 h 2619585"/>
              <a:gd name="connsiteX25" fmla="*/ 3413125 w 6894738"/>
              <a:gd name="connsiteY25" fmla="*/ 2555875 h 2619585"/>
              <a:gd name="connsiteX26" fmla="*/ 3667125 w 6894738"/>
              <a:gd name="connsiteY26" fmla="*/ 2524125 h 2619585"/>
              <a:gd name="connsiteX27" fmla="*/ 4476750 w 6894738"/>
              <a:gd name="connsiteY27" fmla="*/ 2492375 h 2619585"/>
              <a:gd name="connsiteX28" fmla="*/ 4810125 w 6894738"/>
              <a:gd name="connsiteY28" fmla="*/ 2524125 h 2619585"/>
              <a:gd name="connsiteX29" fmla="*/ 4857750 w 6894738"/>
              <a:gd name="connsiteY29" fmla="*/ 2540000 h 2619585"/>
              <a:gd name="connsiteX30" fmla="*/ 5143500 w 6894738"/>
              <a:gd name="connsiteY30" fmla="*/ 2524125 h 2619585"/>
              <a:gd name="connsiteX31" fmla="*/ 5175250 w 6894738"/>
              <a:gd name="connsiteY31" fmla="*/ 2460625 h 2619585"/>
              <a:gd name="connsiteX32" fmla="*/ 5207000 w 6894738"/>
              <a:gd name="connsiteY32" fmla="*/ 2381250 h 2619585"/>
              <a:gd name="connsiteX33" fmla="*/ 5238750 w 6894738"/>
              <a:gd name="connsiteY33" fmla="*/ 2270125 h 2619585"/>
              <a:gd name="connsiteX34" fmla="*/ 5349875 w 6894738"/>
              <a:gd name="connsiteY34" fmla="*/ 2143125 h 2619585"/>
              <a:gd name="connsiteX35" fmla="*/ 5381625 w 6894738"/>
              <a:gd name="connsiteY35" fmla="*/ 2095500 h 2619585"/>
              <a:gd name="connsiteX36" fmla="*/ 5429250 w 6894738"/>
              <a:gd name="connsiteY36" fmla="*/ 2063750 h 2619585"/>
              <a:gd name="connsiteX37" fmla="*/ 5524500 w 6894738"/>
              <a:gd name="connsiteY37" fmla="*/ 1968500 h 2619585"/>
              <a:gd name="connsiteX38" fmla="*/ 5715000 w 6894738"/>
              <a:gd name="connsiteY38" fmla="*/ 1746250 h 2619585"/>
              <a:gd name="connsiteX39" fmla="*/ 5826125 w 6894738"/>
              <a:gd name="connsiteY39" fmla="*/ 1603375 h 2619585"/>
              <a:gd name="connsiteX40" fmla="*/ 5826125 w 6894738"/>
              <a:gd name="connsiteY40" fmla="*/ 1000125 h 2619585"/>
              <a:gd name="connsiteX41" fmla="*/ 5842000 w 6894738"/>
              <a:gd name="connsiteY41" fmla="*/ 555625 h 2619585"/>
              <a:gd name="connsiteX42" fmla="*/ 5905500 w 6894738"/>
              <a:gd name="connsiteY42" fmla="*/ 476250 h 2619585"/>
              <a:gd name="connsiteX43" fmla="*/ 5921375 w 6894738"/>
              <a:gd name="connsiteY43" fmla="*/ 428625 h 2619585"/>
              <a:gd name="connsiteX44" fmla="*/ 5937250 w 6894738"/>
              <a:gd name="connsiteY44" fmla="*/ 142875 h 2619585"/>
              <a:gd name="connsiteX45" fmla="*/ 6894738 w 6894738"/>
              <a:gd name="connsiteY45" fmla="*/ 111125 h 2619585"/>
              <a:gd name="connsiteX0" fmla="*/ 0 w 6894738"/>
              <a:gd name="connsiteY0" fmla="*/ 0 h 2619585"/>
              <a:gd name="connsiteX1" fmla="*/ 127000 w 6894738"/>
              <a:gd name="connsiteY1" fmla="*/ 142875 h 2619585"/>
              <a:gd name="connsiteX2" fmla="*/ 190500 w 6894738"/>
              <a:gd name="connsiteY2" fmla="*/ 174625 h 2619585"/>
              <a:gd name="connsiteX3" fmla="*/ 254000 w 6894738"/>
              <a:gd name="connsiteY3" fmla="*/ 222250 h 2619585"/>
              <a:gd name="connsiteX4" fmla="*/ 381000 w 6894738"/>
              <a:gd name="connsiteY4" fmla="*/ 285750 h 2619585"/>
              <a:gd name="connsiteX5" fmla="*/ 492125 w 6894738"/>
              <a:gd name="connsiteY5" fmla="*/ 349250 h 2619585"/>
              <a:gd name="connsiteX6" fmla="*/ 682625 w 6894738"/>
              <a:gd name="connsiteY6" fmla="*/ 381000 h 2619585"/>
              <a:gd name="connsiteX7" fmla="*/ 762000 w 6894738"/>
              <a:gd name="connsiteY7" fmla="*/ 396875 h 2619585"/>
              <a:gd name="connsiteX8" fmla="*/ 1031875 w 6894738"/>
              <a:gd name="connsiteY8" fmla="*/ 412750 h 2619585"/>
              <a:gd name="connsiteX9" fmla="*/ 1079500 w 6894738"/>
              <a:gd name="connsiteY9" fmla="*/ 873125 h 2619585"/>
              <a:gd name="connsiteX10" fmla="*/ 1095375 w 6894738"/>
              <a:gd name="connsiteY10" fmla="*/ 1000125 h 2619585"/>
              <a:gd name="connsiteX11" fmla="*/ 1111250 w 6894738"/>
              <a:gd name="connsiteY11" fmla="*/ 1047750 h 2619585"/>
              <a:gd name="connsiteX12" fmla="*/ 1158875 w 6894738"/>
              <a:gd name="connsiteY12" fmla="*/ 1079500 h 2619585"/>
              <a:gd name="connsiteX13" fmla="*/ 1587500 w 6894738"/>
              <a:gd name="connsiteY13" fmla="*/ 1047750 h 2619585"/>
              <a:gd name="connsiteX14" fmla="*/ 1603375 w 6894738"/>
              <a:gd name="connsiteY14" fmla="*/ 1127125 h 2619585"/>
              <a:gd name="connsiteX15" fmla="*/ 1635125 w 6894738"/>
              <a:gd name="connsiteY15" fmla="*/ 1254125 h 2619585"/>
              <a:gd name="connsiteX16" fmla="*/ 1682750 w 6894738"/>
              <a:gd name="connsiteY16" fmla="*/ 1460500 h 2619585"/>
              <a:gd name="connsiteX17" fmla="*/ 1714500 w 6894738"/>
              <a:gd name="connsiteY17" fmla="*/ 1571625 h 2619585"/>
              <a:gd name="connsiteX18" fmla="*/ 1762125 w 6894738"/>
              <a:gd name="connsiteY18" fmla="*/ 1603375 h 2619585"/>
              <a:gd name="connsiteX19" fmla="*/ 1809750 w 6894738"/>
              <a:gd name="connsiteY19" fmla="*/ 1651000 h 2619585"/>
              <a:gd name="connsiteX20" fmla="*/ 1936750 w 6894738"/>
              <a:gd name="connsiteY20" fmla="*/ 1730375 h 2619585"/>
              <a:gd name="connsiteX21" fmla="*/ 1984375 w 6894738"/>
              <a:gd name="connsiteY21" fmla="*/ 1778000 h 2619585"/>
              <a:gd name="connsiteX22" fmla="*/ 2095500 w 6894738"/>
              <a:gd name="connsiteY22" fmla="*/ 1857375 h 2619585"/>
              <a:gd name="connsiteX23" fmla="*/ 2111375 w 6894738"/>
              <a:gd name="connsiteY23" fmla="*/ 2587625 h 2619585"/>
              <a:gd name="connsiteX24" fmla="*/ 2365375 w 6894738"/>
              <a:gd name="connsiteY24" fmla="*/ 2571750 h 2619585"/>
              <a:gd name="connsiteX25" fmla="*/ 3413125 w 6894738"/>
              <a:gd name="connsiteY25" fmla="*/ 2555875 h 2619585"/>
              <a:gd name="connsiteX26" fmla="*/ 3667125 w 6894738"/>
              <a:gd name="connsiteY26" fmla="*/ 2524125 h 2619585"/>
              <a:gd name="connsiteX27" fmla="*/ 4476750 w 6894738"/>
              <a:gd name="connsiteY27" fmla="*/ 2492375 h 2619585"/>
              <a:gd name="connsiteX28" fmla="*/ 4810125 w 6894738"/>
              <a:gd name="connsiteY28" fmla="*/ 2524125 h 2619585"/>
              <a:gd name="connsiteX29" fmla="*/ 4857750 w 6894738"/>
              <a:gd name="connsiteY29" fmla="*/ 2540000 h 2619585"/>
              <a:gd name="connsiteX30" fmla="*/ 5143500 w 6894738"/>
              <a:gd name="connsiteY30" fmla="*/ 2524125 h 2619585"/>
              <a:gd name="connsiteX31" fmla="*/ 5175250 w 6894738"/>
              <a:gd name="connsiteY31" fmla="*/ 2460625 h 2619585"/>
              <a:gd name="connsiteX32" fmla="*/ 5207000 w 6894738"/>
              <a:gd name="connsiteY32" fmla="*/ 2381250 h 2619585"/>
              <a:gd name="connsiteX33" fmla="*/ 5238750 w 6894738"/>
              <a:gd name="connsiteY33" fmla="*/ 2270125 h 2619585"/>
              <a:gd name="connsiteX34" fmla="*/ 5349875 w 6894738"/>
              <a:gd name="connsiteY34" fmla="*/ 2143125 h 2619585"/>
              <a:gd name="connsiteX35" fmla="*/ 5381625 w 6894738"/>
              <a:gd name="connsiteY35" fmla="*/ 2095500 h 2619585"/>
              <a:gd name="connsiteX36" fmla="*/ 5429250 w 6894738"/>
              <a:gd name="connsiteY36" fmla="*/ 2063750 h 2619585"/>
              <a:gd name="connsiteX37" fmla="*/ 5524500 w 6894738"/>
              <a:gd name="connsiteY37" fmla="*/ 1968500 h 2619585"/>
              <a:gd name="connsiteX38" fmla="*/ 5715000 w 6894738"/>
              <a:gd name="connsiteY38" fmla="*/ 1746250 h 2619585"/>
              <a:gd name="connsiteX39" fmla="*/ 5826125 w 6894738"/>
              <a:gd name="connsiteY39" fmla="*/ 1603375 h 2619585"/>
              <a:gd name="connsiteX40" fmla="*/ 5826125 w 6894738"/>
              <a:gd name="connsiteY40" fmla="*/ 1000125 h 2619585"/>
              <a:gd name="connsiteX41" fmla="*/ 5842000 w 6894738"/>
              <a:gd name="connsiteY41" fmla="*/ 555625 h 2619585"/>
              <a:gd name="connsiteX42" fmla="*/ 5905500 w 6894738"/>
              <a:gd name="connsiteY42" fmla="*/ 476250 h 2619585"/>
              <a:gd name="connsiteX43" fmla="*/ 5921375 w 6894738"/>
              <a:gd name="connsiteY43" fmla="*/ 428625 h 2619585"/>
              <a:gd name="connsiteX44" fmla="*/ 6321415 w 6894738"/>
              <a:gd name="connsiteY44" fmla="*/ 238125 h 2619585"/>
              <a:gd name="connsiteX45" fmla="*/ 6894738 w 6894738"/>
              <a:gd name="connsiteY45" fmla="*/ 111125 h 2619585"/>
              <a:gd name="connsiteX0" fmla="*/ 0 w 6894738"/>
              <a:gd name="connsiteY0" fmla="*/ 0 h 2575698"/>
              <a:gd name="connsiteX1" fmla="*/ 127000 w 6894738"/>
              <a:gd name="connsiteY1" fmla="*/ 142875 h 2575698"/>
              <a:gd name="connsiteX2" fmla="*/ 190500 w 6894738"/>
              <a:gd name="connsiteY2" fmla="*/ 174625 h 2575698"/>
              <a:gd name="connsiteX3" fmla="*/ 254000 w 6894738"/>
              <a:gd name="connsiteY3" fmla="*/ 222250 h 2575698"/>
              <a:gd name="connsiteX4" fmla="*/ 381000 w 6894738"/>
              <a:gd name="connsiteY4" fmla="*/ 285750 h 2575698"/>
              <a:gd name="connsiteX5" fmla="*/ 492125 w 6894738"/>
              <a:gd name="connsiteY5" fmla="*/ 349250 h 2575698"/>
              <a:gd name="connsiteX6" fmla="*/ 682625 w 6894738"/>
              <a:gd name="connsiteY6" fmla="*/ 381000 h 2575698"/>
              <a:gd name="connsiteX7" fmla="*/ 762000 w 6894738"/>
              <a:gd name="connsiteY7" fmla="*/ 396875 h 2575698"/>
              <a:gd name="connsiteX8" fmla="*/ 1031875 w 6894738"/>
              <a:gd name="connsiteY8" fmla="*/ 412750 h 2575698"/>
              <a:gd name="connsiteX9" fmla="*/ 1079500 w 6894738"/>
              <a:gd name="connsiteY9" fmla="*/ 873125 h 2575698"/>
              <a:gd name="connsiteX10" fmla="*/ 1095375 w 6894738"/>
              <a:gd name="connsiteY10" fmla="*/ 1000125 h 2575698"/>
              <a:gd name="connsiteX11" fmla="*/ 1111250 w 6894738"/>
              <a:gd name="connsiteY11" fmla="*/ 1047750 h 2575698"/>
              <a:gd name="connsiteX12" fmla="*/ 1158875 w 6894738"/>
              <a:gd name="connsiteY12" fmla="*/ 1079500 h 2575698"/>
              <a:gd name="connsiteX13" fmla="*/ 1587500 w 6894738"/>
              <a:gd name="connsiteY13" fmla="*/ 1047750 h 2575698"/>
              <a:gd name="connsiteX14" fmla="*/ 1603375 w 6894738"/>
              <a:gd name="connsiteY14" fmla="*/ 1127125 h 2575698"/>
              <a:gd name="connsiteX15" fmla="*/ 1635125 w 6894738"/>
              <a:gd name="connsiteY15" fmla="*/ 1254125 h 2575698"/>
              <a:gd name="connsiteX16" fmla="*/ 1682750 w 6894738"/>
              <a:gd name="connsiteY16" fmla="*/ 1460500 h 2575698"/>
              <a:gd name="connsiteX17" fmla="*/ 1714500 w 6894738"/>
              <a:gd name="connsiteY17" fmla="*/ 1571625 h 2575698"/>
              <a:gd name="connsiteX18" fmla="*/ 1762125 w 6894738"/>
              <a:gd name="connsiteY18" fmla="*/ 1603375 h 2575698"/>
              <a:gd name="connsiteX19" fmla="*/ 1809750 w 6894738"/>
              <a:gd name="connsiteY19" fmla="*/ 1651000 h 2575698"/>
              <a:gd name="connsiteX20" fmla="*/ 1936750 w 6894738"/>
              <a:gd name="connsiteY20" fmla="*/ 1730375 h 2575698"/>
              <a:gd name="connsiteX21" fmla="*/ 1984375 w 6894738"/>
              <a:gd name="connsiteY21" fmla="*/ 1778000 h 2575698"/>
              <a:gd name="connsiteX22" fmla="*/ 2095500 w 6894738"/>
              <a:gd name="connsiteY22" fmla="*/ 1857375 h 2575698"/>
              <a:gd name="connsiteX23" fmla="*/ 2333785 w 6894738"/>
              <a:gd name="connsiteY23" fmla="*/ 2476500 h 2575698"/>
              <a:gd name="connsiteX24" fmla="*/ 2365375 w 6894738"/>
              <a:gd name="connsiteY24" fmla="*/ 2571750 h 2575698"/>
              <a:gd name="connsiteX25" fmla="*/ 3413125 w 6894738"/>
              <a:gd name="connsiteY25" fmla="*/ 2555875 h 2575698"/>
              <a:gd name="connsiteX26" fmla="*/ 3667125 w 6894738"/>
              <a:gd name="connsiteY26" fmla="*/ 2524125 h 2575698"/>
              <a:gd name="connsiteX27" fmla="*/ 4476750 w 6894738"/>
              <a:gd name="connsiteY27" fmla="*/ 2492375 h 2575698"/>
              <a:gd name="connsiteX28" fmla="*/ 4810125 w 6894738"/>
              <a:gd name="connsiteY28" fmla="*/ 2524125 h 2575698"/>
              <a:gd name="connsiteX29" fmla="*/ 4857750 w 6894738"/>
              <a:gd name="connsiteY29" fmla="*/ 2540000 h 2575698"/>
              <a:gd name="connsiteX30" fmla="*/ 5143500 w 6894738"/>
              <a:gd name="connsiteY30" fmla="*/ 2524125 h 2575698"/>
              <a:gd name="connsiteX31" fmla="*/ 5175250 w 6894738"/>
              <a:gd name="connsiteY31" fmla="*/ 2460625 h 2575698"/>
              <a:gd name="connsiteX32" fmla="*/ 5207000 w 6894738"/>
              <a:gd name="connsiteY32" fmla="*/ 2381250 h 2575698"/>
              <a:gd name="connsiteX33" fmla="*/ 5238750 w 6894738"/>
              <a:gd name="connsiteY33" fmla="*/ 2270125 h 2575698"/>
              <a:gd name="connsiteX34" fmla="*/ 5349875 w 6894738"/>
              <a:gd name="connsiteY34" fmla="*/ 2143125 h 2575698"/>
              <a:gd name="connsiteX35" fmla="*/ 5381625 w 6894738"/>
              <a:gd name="connsiteY35" fmla="*/ 2095500 h 2575698"/>
              <a:gd name="connsiteX36" fmla="*/ 5429250 w 6894738"/>
              <a:gd name="connsiteY36" fmla="*/ 2063750 h 2575698"/>
              <a:gd name="connsiteX37" fmla="*/ 5524500 w 6894738"/>
              <a:gd name="connsiteY37" fmla="*/ 1968500 h 2575698"/>
              <a:gd name="connsiteX38" fmla="*/ 5715000 w 6894738"/>
              <a:gd name="connsiteY38" fmla="*/ 1746250 h 2575698"/>
              <a:gd name="connsiteX39" fmla="*/ 5826125 w 6894738"/>
              <a:gd name="connsiteY39" fmla="*/ 1603375 h 2575698"/>
              <a:gd name="connsiteX40" fmla="*/ 5826125 w 6894738"/>
              <a:gd name="connsiteY40" fmla="*/ 1000125 h 2575698"/>
              <a:gd name="connsiteX41" fmla="*/ 5842000 w 6894738"/>
              <a:gd name="connsiteY41" fmla="*/ 555625 h 2575698"/>
              <a:gd name="connsiteX42" fmla="*/ 5905500 w 6894738"/>
              <a:gd name="connsiteY42" fmla="*/ 476250 h 2575698"/>
              <a:gd name="connsiteX43" fmla="*/ 5921375 w 6894738"/>
              <a:gd name="connsiteY43" fmla="*/ 428625 h 2575698"/>
              <a:gd name="connsiteX44" fmla="*/ 6321415 w 6894738"/>
              <a:gd name="connsiteY44" fmla="*/ 238125 h 2575698"/>
              <a:gd name="connsiteX45" fmla="*/ 6894738 w 6894738"/>
              <a:gd name="connsiteY45" fmla="*/ 111125 h 2575698"/>
              <a:gd name="connsiteX0" fmla="*/ 0 w 6894738"/>
              <a:gd name="connsiteY0" fmla="*/ 0 h 2556026"/>
              <a:gd name="connsiteX1" fmla="*/ 127000 w 6894738"/>
              <a:gd name="connsiteY1" fmla="*/ 142875 h 2556026"/>
              <a:gd name="connsiteX2" fmla="*/ 190500 w 6894738"/>
              <a:gd name="connsiteY2" fmla="*/ 174625 h 2556026"/>
              <a:gd name="connsiteX3" fmla="*/ 254000 w 6894738"/>
              <a:gd name="connsiteY3" fmla="*/ 222250 h 2556026"/>
              <a:gd name="connsiteX4" fmla="*/ 381000 w 6894738"/>
              <a:gd name="connsiteY4" fmla="*/ 285750 h 2556026"/>
              <a:gd name="connsiteX5" fmla="*/ 492125 w 6894738"/>
              <a:gd name="connsiteY5" fmla="*/ 349250 h 2556026"/>
              <a:gd name="connsiteX6" fmla="*/ 682625 w 6894738"/>
              <a:gd name="connsiteY6" fmla="*/ 381000 h 2556026"/>
              <a:gd name="connsiteX7" fmla="*/ 762000 w 6894738"/>
              <a:gd name="connsiteY7" fmla="*/ 396875 h 2556026"/>
              <a:gd name="connsiteX8" fmla="*/ 1031875 w 6894738"/>
              <a:gd name="connsiteY8" fmla="*/ 412750 h 2556026"/>
              <a:gd name="connsiteX9" fmla="*/ 1079500 w 6894738"/>
              <a:gd name="connsiteY9" fmla="*/ 873125 h 2556026"/>
              <a:gd name="connsiteX10" fmla="*/ 1095375 w 6894738"/>
              <a:gd name="connsiteY10" fmla="*/ 1000125 h 2556026"/>
              <a:gd name="connsiteX11" fmla="*/ 1111250 w 6894738"/>
              <a:gd name="connsiteY11" fmla="*/ 1047750 h 2556026"/>
              <a:gd name="connsiteX12" fmla="*/ 1158875 w 6894738"/>
              <a:gd name="connsiteY12" fmla="*/ 1079500 h 2556026"/>
              <a:gd name="connsiteX13" fmla="*/ 1587500 w 6894738"/>
              <a:gd name="connsiteY13" fmla="*/ 1047750 h 2556026"/>
              <a:gd name="connsiteX14" fmla="*/ 1603375 w 6894738"/>
              <a:gd name="connsiteY14" fmla="*/ 1127125 h 2556026"/>
              <a:gd name="connsiteX15" fmla="*/ 1635125 w 6894738"/>
              <a:gd name="connsiteY15" fmla="*/ 1254125 h 2556026"/>
              <a:gd name="connsiteX16" fmla="*/ 1682750 w 6894738"/>
              <a:gd name="connsiteY16" fmla="*/ 1460500 h 2556026"/>
              <a:gd name="connsiteX17" fmla="*/ 1714500 w 6894738"/>
              <a:gd name="connsiteY17" fmla="*/ 1571625 h 2556026"/>
              <a:gd name="connsiteX18" fmla="*/ 1762125 w 6894738"/>
              <a:gd name="connsiteY18" fmla="*/ 1603375 h 2556026"/>
              <a:gd name="connsiteX19" fmla="*/ 1809750 w 6894738"/>
              <a:gd name="connsiteY19" fmla="*/ 1651000 h 2556026"/>
              <a:gd name="connsiteX20" fmla="*/ 1936750 w 6894738"/>
              <a:gd name="connsiteY20" fmla="*/ 1730375 h 2556026"/>
              <a:gd name="connsiteX21" fmla="*/ 1984375 w 6894738"/>
              <a:gd name="connsiteY21" fmla="*/ 1778000 h 2556026"/>
              <a:gd name="connsiteX22" fmla="*/ 2095500 w 6894738"/>
              <a:gd name="connsiteY22" fmla="*/ 1857375 h 2556026"/>
              <a:gd name="connsiteX23" fmla="*/ 2333785 w 6894738"/>
              <a:gd name="connsiteY23" fmla="*/ 2476500 h 2556026"/>
              <a:gd name="connsiteX24" fmla="*/ 3032607 w 6894738"/>
              <a:gd name="connsiteY24" fmla="*/ 2413000 h 2556026"/>
              <a:gd name="connsiteX25" fmla="*/ 3413125 w 6894738"/>
              <a:gd name="connsiteY25" fmla="*/ 2555875 h 2556026"/>
              <a:gd name="connsiteX26" fmla="*/ 3667125 w 6894738"/>
              <a:gd name="connsiteY26" fmla="*/ 2524125 h 2556026"/>
              <a:gd name="connsiteX27" fmla="*/ 4476750 w 6894738"/>
              <a:gd name="connsiteY27" fmla="*/ 2492375 h 2556026"/>
              <a:gd name="connsiteX28" fmla="*/ 4810125 w 6894738"/>
              <a:gd name="connsiteY28" fmla="*/ 2524125 h 2556026"/>
              <a:gd name="connsiteX29" fmla="*/ 4857750 w 6894738"/>
              <a:gd name="connsiteY29" fmla="*/ 2540000 h 2556026"/>
              <a:gd name="connsiteX30" fmla="*/ 5143500 w 6894738"/>
              <a:gd name="connsiteY30" fmla="*/ 2524125 h 2556026"/>
              <a:gd name="connsiteX31" fmla="*/ 5175250 w 6894738"/>
              <a:gd name="connsiteY31" fmla="*/ 2460625 h 2556026"/>
              <a:gd name="connsiteX32" fmla="*/ 5207000 w 6894738"/>
              <a:gd name="connsiteY32" fmla="*/ 2381250 h 2556026"/>
              <a:gd name="connsiteX33" fmla="*/ 5238750 w 6894738"/>
              <a:gd name="connsiteY33" fmla="*/ 2270125 h 2556026"/>
              <a:gd name="connsiteX34" fmla="*/ 5349875 w 6894738"/>
              <a:gd name="connsiteY34" fmla="*/ 2143125 h 2556026"/>
              <a:gd name="connsiteX35" fmla="*/ 5381625 w 6894738"/>
              <a:gd name="connsiteY35" fmla="*/ 2095500 h 2556026"/>
              <a:gd name="connsiteX36" fmla="*/ 5429250 w 6894738"/>
              <a:gd name="connsiteY36" fmla="*/ 2063750 h 2556026"/>
              <a:gd name="connsiteX37" fmla="*/ 5524500 w 6894738"/>
              <a:gd name="connsiteY37" fmla="*/ 1968500 h 2556026"/>
              <a:gd name="connsiteX38" fmla="*/ 5715000 w 6894738"/>
              <a:gd name="connsiteY38" fmla="*/ 1746250 h 2556026"/>
              <a:gd name="connsiteX39" fmla="*/ 5826125 w 6894738"/>
              <a:gd name="connsiteY39" fmla="*/ 1603375 h 2556026"/>
              <a:gd name="connsiteX40" fmla="*/ 5826125 w 6894738"/>
              <a:gd name="connsiteY40" fmla="*/ 1000125 h 2556026"/>
              <a:gd name="connsiteX41" fmla="*/ 5842000 w 6894738"/>
              <a:gd name="connsiteY41" fmla="*/ 555625 h 2556026"/>
              <a:gd name="connsiteX42" fmla="*/ 5905500 w 6894738"/>
              <a:gd name="connsiteY42" fmla="*/ 476250 h 2556026"/>
              <a:gd name="connsiteX43" fmla="*/ 5921375 w 6894738"/>
              <a:gd name="connsiteY43" fmla="*/ 428625 h 2556026"/>
              <a:gd name="connsiteX44" fmla="*/ 6321415 w 6894738"/>
              <a:gd name="connsiteY44" fmla="*/ 238125 h 2556026"/>
              <a:gd name="connsiteX45" fmla="*/ 6894738 w 6894738"/>
              <a:gd name="connsiteY45" fmla="*/ 111125 h 255602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667125 w 6894738"/>
              <a:gd name="connsiteY26" fmla="*/ 2524125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797438 w 6894738"/>
              <a:gd name="connsiteY40" fmla="*/ 1345864 h 2556086"/>
              <a:gd name="connsiteX41" fmla="*/ 5826125 w 6894738"/>
              <a:gd name="connsiteY41" fmla="*/ 1000125 h 2556086"/>
              <a:gd name="connsiteX42" fmla="*/ 5842000 w 6894738"/>
              <a:gd name="connsiteY42" fmla="*/ 555625 h 2556086"/>
              <a:gd name="connsiteX43" fmla="*/ 5905500 w 6894738"/>
              <a:gd name="connsiteY43" fmla="*/ 476250 h 2556086"/>
              <a:gd name="connsiteX44" fmla="*/ 5921375 w 6894738"/>
              <a:gd name="connsiteY44" fmla="*/ 428625 h 2556086"/>
              <a:gd name="connsiteX45" fmla="*/ 6321415 w 6894738"/>
              <a:gd name="connsiteY45" fmla="*/ 238125 h 2556086"/>
              <a:gd name="connsiteX46" fmla="*/ 6894738 w 6894738"/>
              <a:gd name="connsiteY46"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735997 w 6894738"/>
              <a:gd name="connsiteY39" fmla="*/ 1603375 h 2556086"/>
              <a:gd name="connsiteX40" fmla="*/ 5797438 w 6894738"/>
              <a:gd name="connsiteY40" fmla="*/ 1345864 h 2556086"/>
              <a:gd name="connsiteX41" fmla="*/ 5826125 w 6894738"/>
              <a:gd name="connsiteY41" fmla="*/ 1000125 h 2556086"/>
              <a:gd name="connsiteX42" fmla="*/ 5842000 w 6894738"/>
              <a:gd name="connsiteY42" fmla="*/ 555625 h 2556086"/>
              <a:gd name="connsiteX43" fmla="*/ 5905500 w 6894738"/>
              <a:gd name="connsiteY43" fmla="*/ 476250 h 2556086"/>
              <a:gd name="connsiteX44" fmla="*/ 5921375 w 6894738"/>
              <a:gd name="connsiteY44" fmla="*/ 428625 h 2556086"/>
              <a:gd name="connsiteX45" fmla="*/ 6321415 w 6894738"/>
              <a:gd name="connsiteY45" fmla="*/ 238125 h 2556086"/>
              <a:gd name="connsiteX46" fmla="*/ 6894738 w 6894738"/>
              <a:gd name="connsiteY46" fmla="*/ 111125 h 2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94738" h="2556086">
                <a:moveTo>
                  <a:pt x="0" y="0"/>
                </a:moveTo>
                <a:cubicBezTo>
                  <a:pt x="32701" y="40877"/>
                  <a:pt x="83270" y="110078"/>
                  <a:pt x="127000" y="142875"/>
                </a:cubicBezTo>
                <a:cubicBezTo>
                  <a:pt x="145932" y="157074"/>
                  <a:pt x="170432" y="162083"/>
                  <a:pt x="190500" y="174625"/>
                </a:cubicBezTo>
                <a:cubicBezTo>
                  <a:pt x="212937" y="188648"/>
                  <a:pt x="231146" y="208918"/>
                  <a:pt x="254000" y="222250"/>
                </a:cubicBezTo>
                <a:cubicBezTo>
                  <a:pt x="294883" y="246098"/>
                  <a:pt x="341619" y="259496"/>
                  <a:pt x="381000" y="285750"/>
                </a:cubicBezTo>
                <a:cubicBezTo>
                  <a:pt x="420478" y="312069"/>
                  <a:pt x="446088" y="331986"/>
                  <a:pt x="492125" y="349250"/>
                </a:cubicBezTo>
                <a:cubicBezTo>
                  <a:pt x="547645" y="370070"/>
                  <a:pt x="630511" y="372983"/>
                  <a:pt x="682625" y="381000"/>
                </a:cubicBezTo>
                <a:cubicBezTo>
                  <a:pt x="709294" y="385103"/>
                  <a:pt x="735128" y="394432"/>
                  <a:pt x="762000" y="396875"/>
                </a:cubicBezTo>
                <a:cubicBezTo>
                  <a:pt x="851744" y="405034"/>
                  <a:pt x="941917" y="407458"/>
                  <a:pt x="1031875" y="412750"/>
                </a:cubicBezTo>
                <a:cubicBezTo>
                  <a:pt x="1124597" y="598195"/>
                  <a:pt x="1052819" y="432883"/>
                  <a:pt x="1079500" y="873125"/>
                </a:cubicBezTo>
                <a:cubicBezTo>
                  <a:pt x="1082081" y="915710"/>
                  <a:pt x="1087743" y="958150"/>
                  <a:pt x="1095375" y="1000125"/>
                </a:cubicBezTo>
                <a:cubicBezTo>
                  <a:pt x="1098368" y="1016589"/>
                  <a:pt x="1100797" y="1034683"/>
                  <a:pt x="1111250" y="1047750"/>
                </a:cubicBezTo>
                <a:cubicBezTo>
                  <a:pt x="1123169" y="1062648"/>
                  <a:pt x="1143000" y="1068917"/>
                  <a:pt x="1158875" y="1079500"/>
                </a:cubicBezTo>
                <a:cubicBezTo>
                  <a:pt x="1459483" y="1019378"/>
                  <a:pt x="1316333" y="1025153"/>
                  <a:pt x="1587500" y="1047750"/>
                </a:cubicBezTo>
                <a:cubicBezTo>
                  <a:pt x="1592792" y="1074208"/>
                  <a:pt x="1597308" y="1100834"/>
                  <a:pt x="1603375" y="1127125"/>
                </a:cubicBezTo>
                <a:cubicBezTo>
                  <a:pt x="1613187" y="1169644"/>
                  <a:pt x="1626567" y="1211336"/>
                  <a:pt x="1635125" y="1254125"/>
                </a:cubicBezTo>
                <a:cubicBezTo>
                  <a:pt x="1659558" y="1376289"/>
                  <a:pt x="1644456" y="1307323"/>
                  <a:pt x="1682750" y="1460500"/>
                </a:cubicBezTo>
                <a:cubicBezTo>
                  <a:pt x="1683787" y="1464649"/>
                  <a:pt x="1706218" y="1561273"/>
                  <a:pt x="1714500" y="1571625"/>
                </a:cubicBezTo>
                <a:cubicBezTo>
                  <a:pt x="1726419" y="1586523"/>
                  <a:pt x="1747468" y="1591161"/>
                  <a:pt x="1762125" y="1603375"/>
                </a:cubicBezTo>
                <a:cubicBezTo>
                  <a:pt x="1779372" y="1617748"/>
                  <a:pt x="1791789" y="1637530"/>
                  <a:pt x="1809750" y="1651000"/>
                </a:cubicBezTo>
                <a:cubicBezTo>
                  <a:pt x="1840731" y="1674236"/>
                  <a:pt x="1903492" y="1702660"/>
                  <a:pt x="1936750" y="1730375"/>
                </a:cubicBezTo>
                <a:cubicBezTo>
                  <a:pt x="1953997" y="1744748"/>
                  <a:pt x="1967329" y="1763389"/>
                  <a:pt x="1984375" y="1778000"/>
                </a:cubicBezTo>
                <a:cubicBezTo>
                  <a:pt x="2018834" y="1807536"/>
                  <a:pt x="2057809" y="1832247"/>
                  <a:pt x="2095500" y="1857375"/>
                </a:cubicBezTo>
                <a:cubicBezTo>
                  <a:pt x="2100792" y="2100792"/>
                  <a:pt x="2379793" y="2145771"/>
                  <a:pt x="2535977" y="2238375"/>
                </a:cubicBezTo>
                <a:cubicBezTo>
                  <a:pt x="2692161" y="2330979"/>
                  <a:pt x="2886416" y="2360083"/>
                  <a:pt x="3032607" y="2413000"/>
                </a:cubicBezTo>
                <a:cubicBezTo>
                  <a:pt x="3178798" y="2465917"/>
                  <a:pt x="3063875" y="2561167"/>
                  <a:pt x="3413125" y="2555875"/>
                </a:cubicBezTo>
                <a:cubicBezTo>
                  <a:pt x="3497792" y="2545292"/>
                  <a:pt x="3684970" y="2299049"/>
                  <a:pt x="3768221" y="2317750"/>
                </a:cubicBezTo>
                <a:cubicBezTo>
                  <a:pt x="4657043" y="2517410"/>
                  <a:pt x="4303099" y="2457979"/>
                  <a:pt x="4476750" y="2492375"/>
                </a:cubicBezTo>
                <a:cubicBezTo>
                  <a:pt x="4650401" y="2526771"/>
                  <a:pt x="4690915" y="2494322"/>
                  <a:pt x="4810125" y="2524125"/>
                </a:cubicBezTo>
                <a:cubicBezTo>
                  <a:pt x="4826359" y="2528184"/>
                  <a:pt x="4841875" y="2534708"/>
                  <a:pt x="4857750" y="2540000"/>
                </a:cubicBezTo>
                <a:cubicBezTo>
                  <a:pt x="4953000" y="2534708"/>
                  <a:pt x="5050951" y="2547262"/>
                  <a:pt x="5143500" y="2524125"/>
                </a:cubicBezTo>
                <a:cubicBezTo>
                  <a:pt x="5166458" y="2518385"/>
                  <a:pt x="5165639" y="2482250"/>
                  <a:pt x="5175250" y="2460625"/>
                </a:cubicBezTo>
                <a:cubicBezTo>
                  <a:pt x="5186824" y="2434585"/>
                  <a:pt x="5197989" y="2408284"/>
                  <a:pt x="5207000" y="2381250"/>
                </a:cubicBezTo>
                <a:cubicBezTo>
                  <a:pt x="5213850" y="2360699"/>
                  <a:pt x="5226010" y="2293057"/>
                  <a:pt x="5238750" y="2270125"/>
                </a:cubicBezTo>
                <a:cubicBezTo>
                  <a:pt x="5293223" y="2172074"/>
                  <a:pt x="5280305" y="2189505"/>
                  <a:pt x="5349875" y="2143125"/>
                </a:cubicBezTo>
                <a:cubicBezTo>
                  <a:pt x="5360458" y="2127250"/>
                  <a:pt x="5368134" y="2108991"/>
                  <a:pt x="5381625" y="2095500"/>
                </a:cubicBezTo>
                <a:cubicBezTo>
                  <a:pt x="5395116" y="2082009"/>
                  <a:pt x="5417036" y="2078407"/>
                  <a:pt x="5429250" y="2063750"/>
                </a:cubicBezTo>
                <a:cubicBezTo>
                  <a:pt x="5519964" y="1954893"/>
                  <a:pt x="5391452" y="2035024"/>
                  <a:pt x="5524500" y="1968500"/>
                </a:cubicBezTo>
                <a:cubicBezTo>
                  <a:pt x="5780705" y="1626893"/>
                  <a:pt x="5679751" y="1807104"/>
                  <a:pt x="5715000" y="1746250"/>
                </a:cubicBezTo>
                <a:cubicBezTo>
                  <a:pt x="5750249" y="1685396"/>
                  <a:pt x="5722257" y="1670106"/>
                  <a:pt x="5735997" y="1603375"/>
                </a:cubicBezTo>
                <a:cubicBezTo>
                  <a:pt x="5749737" y="1536644"/>
                  <a:pt x="5797438" y="1446406"/>
                  <a:pt x="5797438" y="1345864"/>
                </a:cubicBezTo>
                <a:cubicBezTo>
                  <a:pt x="5797438" y="1245322"/>
                  <a:pt x="5818698" y="1131832"/>
                  <a:pt x="5826125" y="1000125"/>
                </a:cubicBezTo>
                <a:cubicBezTo>
                  <a:pt x="5833552" y="868419"/>
                  <a:pt x="5832752" y="703597"/>
                  <a:pt x="5842000" y="555625"/>
                </a:cubicBezTo>
                <a:cubicBezTo>
                  <a:pt x="5846665" y="480980"/>
                  <a:pt x="5848887" y="495121"/>
                  <a:pt x="5905500" y="476250"/>
                </a:cubicBezTo>
                <a:cubicBezTo>
                  <a:pt x="5910792" y="460375"/>
                  <a:pt x="5852056" y="468312"/>
                  <a:pt x="5921375" y="428625"/>
                </a:cubicBezTo>
                <a:cubicBezTo>
                  <a:pt x="5990694" y="388938"/>
                  <a:pt x="6159188" y="291042"/>
                  <a:pt x="6321415" y="238125"/>
                </a:cubicBezTo>
                <a:cubicBezTo>
                  <a:pt x="6483642" y="185208"/>
                  <a:pt x="6894738" y="111125"/>
                  <a:pt x="6894738" y="111125"/>
                </a:cubicBezTo>
              </a:path>
            </a:pathLst>
          </a:custGeom>
          <a:ln w="76200"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13708747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Perceptual grounding</a:t>
            </a:r>
            <a:endParaRPr lang="en-US" dirty="0"/>
          </a:p>
        </p:txBody>
      </p:sp>
      <p:sp>
        <p:nvSpPr>
          <p:cNvPr id="4" name="TextBox 3"/>
          <p:cNvSpPr txBox="1"/>
          <p:nvPr/>
        </p:nvSpPr>
        <p:spPr>
          <a:xfrm>
            <a:off x="1" y="1873249"/>
            <a:ext cx="9144000" cy="954107"/>
          </a:xfrm>
          <a:prstGeom prst="rect">
            <a:avLst/>
          </a:prstGeom>
          <a:noFill/>
        </p:spPr>
        <p:txBody>
          <a:bodyPr wrap="square" rtlCol="0">
            <a:spAutoFit/>
          </a:bodyPr>
          <a:lstStyle/>
          <a:p>
            <a:pPr algn="ctr"/>
            <a:r>
              <a:rPr lang="en-US" sz="2800" i="1" dirty="0" smtClean="0"/>
              <a:t>On June 26</a:t>
            </a:r>
            <a:r>
              <a:rPr lang="en-US" sz="2800" i="1" baseline="30000" dirty="0" smtClean="0"/>
              <a:t>th</a:t>
            </a:r>
            <a:r>
              <a:rPr lang="en-US" sz="2800" i="1" dirty="0" smtClean="0"/>
              <a:t>, Facebook stock rebounded</a:t>
            </a:r>
            <a:br>
              <a:rPr lang="en-US" sz="2800" i="1" dirty="0" smtClean="0"/>
            </a:br>
            <a:r>
              <a:rPr lang="en-US" sz="2800" i="1" dirty="0" smtClean="0"/>
              <a:t>after a bruising swoon</a:t>
            </a:r>
          </a:p>
        </p:txBody>
      </p:sp>
      <p:sp>
        <p:nvSpPr>
          <p:cNvPr id="13" name="TextBox 12"/>
          <p:cNvSpPr txBox="1"/>
          <p:nvPr/>
        </p:nvSpPr>
        <p:spPr>
          <a:xfrm>
            <a:off x="0" y="3162601"/>
            <a:ext cx="9144000" cy="2677656"/>
          </a:xfrm>
          <a:prstGeom prst="rect">
            <a:avLst/>
          </a:prstGeom>
          <a:noFill/>
        </p:spPr>
        <p:txBody>
          <a:bodyPr wrap="square" rtlCol="0">
            <a:spAutoFit/>
          </a:bodyPr>
          <a:lstStyle/>
          <a:p>
            <a:pPr>
              <a:tabLst>
                <a:tab pos="4051300" algn="r"/>
              </a:tabLst>
            </a:pPr>
            <a:r>
              <a:rPr lang="en-US" sz="2800" dirty="0" smtClean="0"/>
              <a:t>	A </a:t>
            </a:r>
            <a:r>
              <a:rPr lang="en-US" sz="2800" i="1" dirty="0" smtClean="0"/>
              <a:t>after </a:t>
            </a:r>
            <a:r>
              <a:rPr lang="en-US" sz="2800" dirty="0" smtClean="0"/>
              <a:t>B	</a:t>
            </a:r>
            <a:r>
              <a:rPr lang="en-US" sz="2800" dirty="0" smtClean="0">
                <a:latin typeface="Wingdings"/>
                <a:ea typeface="Wingdings"/>
                <a:cs typeface="Wingdings"/>
                <a:sym typeface="Wingdings"/>
              </a:rPr>
              <a:t></a:t>
            </a:r>
            <a:r>
              <a:rPr lang="en-US" sz="2800" dirty="0">
                <a:sym typeface="Wingdings"/>
              </a:rPr>
              <a:t>	</a:t>
            </a:r>
            <a:r>
              <a:rPr lang="en-US" sz="2800" dirty="0" smtClean="0">
                <a:sym typeface="Wingdings"/>
              </a:rPr>
              <a:t>A, B</a:t>
            </a:r>
          </a:p>
          <a:p>
            <a:pPr>
              <a:tabLst>
                <a:tab pos="4051300" algn="r"/>
              </a:tabLst>
            </a:pPr>
            <a:r>
              <a:rPr lang="en-US" sz="2800" dirty="0" smtClean="0">
                <a:sym typeface="Wingdings"/>
              </a:rPr>
              <a:t>	 A </a:t>
            </a:r>
            <a:r>
              <a:rPr lang="en-US" sz="2800" i="1" dirty="0" smtClean="0">
                <a:sym typeface="Wingdings"/>
              </a:rPr>
              <a:t>before </a:t>
            </a:r>
            <a:r>
              <a:rPr lang="en-US" sz="2800" dirty="0" smtClean="0">
                <a:sym typeface="Wingdings"/>
              </a:rPr>
              <a:t>B	</a:t>
            </a:r>
            <a:r>
              <a:rPr lang="en-US" sz="2800" dirty="0" smtClean="0">
                <a:latin typeface="Wingdings"/>
                <a:ea typeface="Wingdings"/>
                <a:cs typeface="Wingdings"/>
                <a:sym typeface="Wingdings"/>
              </a:rPr>
              <a:t></a:t>
            </a:r>
            <a:r>
              <a:rPr lang="en-US" sz="2800" dirty="0">
                <a:sym typeface="Wingdings"/>
              </a:rPr>
              <a:t>	</a:t>
            </a:r>
            <a:r>
              <a:rPr lang="en-US" sz="2800" dirty="0" smtClean="0">
                <a:sym typeface="Wingdings"/>
              </a:rPr>
              <a:t>B, A</a:t>
            </a:r>
          </a:p>
          <a:p>
            <a:pPr>
              <a:tabLst>
                <a:tab pos="4051300" algn="r"/>
              </a:tabLst>
            </a:pPr>
            <a:r>
              <a:rPr lang="en-US" sz="2800" dirty="0" smtClean="0">
                <a:sym typeface="Wingdings"/>
              </a:rPr>
              <a:t>	 </a:t>
            </a:r>
            <a:r>
              <a:rPr lang="en-US" sz="2800" i="1" dirty="0" smtClean="0">
                <a:sym typeface="Wingdings"/>
              </a:rPr>
              <a:t>rebounded</a:t>
            </a:r>
            <a:r>
              <a:rPr lang="en-US" sz="2800" dirty="0" smtClean="0">
                <a:sym typeface="Wingdings"/>
              </a:rPr>
              <a:t>	</a:t>
            </a:r>
            <a:r>
              <a:rPr lang="en-US" sz="2800" dirty="0" smtClean="0">
                <a:latin typeface="Wingdings"/>
                <a:ea typeface="Wingdings"/>
                <a:cs typeface="Wingdings"/>
                <a:sym typeface="Wingdings"/>
              </a:rPr>
              <a:t></a:t>
            </a:r>
            <a:r>
              <a:rPr lang="en-US" sz="2800" dirty="0">
                <a:sym typeface="Wingdings"/>
              </a:rPr>
              <a:t>	</a:t>
            </a:r>
            <a:r>
              <a:rPr lang="en-US" sz="2800" dirty="0" smtClean="0">
                <a:sym typeface="Wingdings"/>
              </a:rPr>
              <a:t>{ </a:t>
            </a:r>
            <a:r>
              <a:rPr lang="en-US" sz="2800" dirty="0" err="1" smtClean="0">
                <a:sym typeface="Wingdings"/>
              </a:rPr>
              <a:t>sgn</a:t>
            </a:r>
            <a:r>
              <a:rPr lang="en-US" sz="2800" dirty="0" smtClean="0">
                <a:sym typeface="Wingdings"/>
              </a:rPr>
              <a:t>(slope) = +1 }</a:t>
            </a:r>
          </a:p>
          <a:p>
            <a:pPr>
              <a:tabLst>
                <a:tab pos="4051300" algn="r"/>
              </a:tabLst>
            </a:pPr>
            <a:r>
              <a:rPr lang="en-US" sz="2800" dirty="0" smtClean="0">
                <a:sym typeface="Wingdings"/>
              </a:rPr>
              <a:t>	 </a:t>
            </a:r>
            <a:r>
              <a:rPr lang="en-US" sz="2800" i="1" dirty="0" smtClean="0">
                <a:sym typeface="Wingdings"/>
              </a:rPr>
              <a:t>bruising</a:t>
            </a:r>
            <a:r>
              <a:rPr lang="en-US" sz="2800" dirty="0" smtClean="0">
                <a:sym typeface="Wingdings"/>
              </a:rPr>
              <a:t>	</a:t>
            </a:r>
            <a:r>
              <a:rPr lang="en-US" sz="2800" dirty="0" smtClean="0">
                <a:latin typeface="Wingdings"/>
                <a:ea typeface="Wingdings"/>
                <a:cs typeface="Wingdings"/>
                <a:sym typeface="Wingdings"/>
              </a:rPr>
              <a:t></a:t>
            </a:r>
            <a:r>
              <a:rPr lang="en-US" sz="2800" dirty="0">
                <a:sym typeface="Wingdings"/>
              </a:rPr>
              <a:t>	</a:t>
            </a:r>
            <a:r>
              <a:rPr lang="en-US" sz="2800" dirty="0" smtClean="0">
                <a:sym typeface="Wingdings"/>
              </a:rPr>
              <a:t>{ </a:t>
            </a:r>
            <a:r>
              <a:rPr lang="en-US" sz="2800" dirty="0" err="1" smtClean="0">
                <a:sym typeface="Wingdings"/>
              </a:rPr>
              <a:t>sgn</a:t>
            </a:r>
            <a:r>
              <a:rPr lang="en-US" sz="2800" dirty="0" smtClean="0">
                <a:sym typeface="Wingdings"/>
              </a:rPr>
              <a:t>(slope) = -1,</a:t>
            </a:r>
          </a:p>
          <a:p>
            <a:pPr>
              <a:tabLst>
                <a:tab pos="4051300" algn="r"/>
              </a:tabLst>
            </a:pPr>
            <a:r>
              <a:rPr lang="en-US" sz="2800" dirty="0">
                <a:sym typeface="Wingdings"/>
              </a:rPr>
              <a:t>	</a:t>
            </a:r>
            <a:r>
              <a:rPr lang="en-US" sz="2800" dirty="0" smtClean="0">
                <a:sym typeface="Wingdings"/>
              </a:rPr>
              <a:t>		  abs(slope) = +2.3 }</a:t>
            </a:r>
          </a:p>
          <a:p>
            <a:pPr algn="ctr"/>
            <a:endParaRPr lang="en-US" sz="2800" dirty="0" smtClean="0"/>
          </a:p>
        </p:txBody>
      </p:sp>
    </p:spTree>
    <p:extLst>
      <p:ext uri="{BB962C8B-B14F-4D97-AF65-F5344CB8AC3E}">
        <p14:creationId xmlns:p14="http://schemas.microsoft.com/office/powerpoint/2010/main" val="15274790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Continuous spaces everywhere</a:t>
            </a:r>
            <a:endParaRPr lang="en-US" dirty="0"/>
          </a:p>
        </p:txBody>
      </p:sp>
      <p:sp>
        <p:nvSpPr>
          <p:cNvPr id="3" name="Content Placeholder 2"/>
          <p:cNvSpPr>
            <a:spLocks noGrp="1"/>
          </p:cNvSpPr>
          <p:nvPr>
            <p:ph idx="1"/>
          </p:nvPr>
        </p:nvSpPr>
        <p:spPr>
          <a:xfrm>
            <a:off x="811161" y="1868178"/>
            <a:ext cx="7529872" cy="4108361"/>
          </a:xfrm>
        </p:spPr>
        <p:txBody>
          <a:bodyPr>
            <a:normAutofit/>
          </a:bodyPr>
          <a:lstStyle/>
          <a:p>
            <a:pPr marL="3175" indent="0" algn="ctr">
              <a:buNone/>
            </a:pPr>
            <a:r>
              <a:rPr lang="en-US" sz="2800" i="1" dirty="0" smtClean="0"/>
              <a:t>On June 26</a:t>
            </a:r>
            <a:r>
              <a:rPr lang="en-US" sz="2800" i="1" baseline="30000" dirty="0" smtClean="0"/>
              <a:t>th</a:t>
            </a:r>
            <a:r>
              <a:rPr lang="en-US" sz="2800" i="1" dirty="0" smtClean="0"/>
              <a:t>, Facebook stock rebounded</a:t>
            </a:r>
            <a:br>
              <a:rPr lang="en-US" sz="2800" i="1" dirty="0" smtClean="0"/>
            </a:br>
            <a:r>
              <a:rPr lang="en-US" sz="2800" i="1" dirty="0" smtClean="0"/>
              <a:t>after a bruising swoon</a:t>
            </a:r>
          </a:p>
          <a:p>
            <a:pPr marL="3175" indent="0" algn="ctr">
              <a:buNone/>
            </a:pPr>
            <a:endParaRPr lang="en-US" sz="1600" i="1" dirty="0"/>
          </a:p>
          <a:p>
            <a:pPr marL="3175" indent="0" algn="ctr">
              <a:buNone/>
            </a:pPr>
            <a:r>
              <a:rPr lang="en-US" sz="2800" i="1" dirty="0" smtClean="0"/>
              <a:t>A deep red sunset</a:t>
            </a:r>
          </a:p>
          <a:p>
            <a:pPr marL="3175" indent="0" algn="ctr">
              <a:buNone/>
            </a:pPr>
            <a:endParaRPr lang="en-US" sz="1600" i="1" dirty="0"/>
          </a:p>
          <a:p>
            <a:pPr marL="3175" indent="0" algn="ctr">
              <a:buNone/>
            </a:pPr>
            <a:r>
              <a:rPr lang="en-US" sz="2800" i="1" dirty="0" smtClean="0"/>
              <a:t>Keep a little to the left of the post</a:t>
            </a:r>
          </a:p>
          <a:p>
            <a:pPr marL="3175" indent="0" algn="ctr">
              <a:buNone/>
            </a:pPr>
            <a:endParaRPr lang="en-US" sz="1600" i="1" dirty="0"/>
          </a:p>
          <a:p>
            <a:pPr marL="3175" indent="0" algn="ctr">
              <a:buNone/>
            </a:pPr>
            <a:r>
              <a:rPr lang="en-US" sz="2800" i="1" dirty="0" smtClean="0"/>
              <a:t>Beat the eggs gently, until they form stiff peaks</a:t>
            </a:r>
          </a:p>
        </p:txBody>
      </p:sp>
    </p:spTree>
    <p:extLst>
      <p:ext uri="{BB962C8B-B14F-4D97-AF65-F5344CB8AC3E}">
        <p14:creationId xmlns:p14="http://schemas.microsoft.com/office/powerpoint/2010/main" val="2636291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Three tasks</a:t>
            </a:r>
            <a:endParaRPr lang="en-US" dirty="0"/>
          </a:p>
        </p:txBody>
      </p:sp>
      <p:sp>
        <p:nvSpPr>
          <p:cNvPr id="4" name="TextBox 3"/>
          <p:cNvSpPr txBox="1"/>
          <p:nvPr/>
        </p:nvSpPr>
        <p:spPr>
          <a:xfrm>
            <a:off x="1412875" y="2270125"/>
            <a:ext cx="1073531" cy="584776"/>
          </a:xfrm>
          <a:prstGeom prst="rect">
            <a:avLst/>
          </a:prstGeom>
          <a:noFill/>
        </p:spPr>
        <p:txBody>
          <a:bodyPr wrap="none" rtlCol="0">
            <a:spAutoFit/>
          </a:bodyPr>
          <a:lstStyle/>
          <a:p>
            <a:r>
              <a:rPr lang="en-US" sz="3200" dirty="0" smtClean="0"/>
              <a:t>Color</a:t>
            </a:r>
            <a:endParaRPr lang="en-US" sz="3200" dirty="0"/>
          </a:p>
        </p:txBody>
      </p:sp>
      <p:sp>
        <p:nvSpPr>
          <p:cNvPr id="5" name="TextBox 4"/>
          <p:cNvSpPr txBox="1"/>
          <p:nvPr/>
        </p:nvSpPr>
        <p:spPr>
          <a:xfrm>
            <a:off x="3541664" y="2263775"/>
            <a:ext cx="2070198" cy="584776"/>
          </a:xfrm>
          <a:prstGeom prst="rect">
            <a:avLst/>
          </a:prstGeom>
          <a:noFill/>
        </p:spPr>
        <p:txBody>
          <a:bodyPr wrap="none" rtlCol="0">
            <a:spAutoFit/>
          </a:bodyPr>
          <a:lstStyle/>
          <a:p>
            <a:r>
              <a:rPr lang="en-US" sz="3200" dirty="0" smtClean="0"/>
              <a:t>Time series</a:t>
            </a:r>
            <a:endParaRPr lang="en-US" sz="3200" dirty="0"/>
          </a:p>
        </p:txBody>
      </p:sp>
      <p:sp>
        <p:nvSpPr>
          <p:cNvPr id="6" name="TextBox 5"/>
          <p:cNvSpPr txBox="1"/>
          <p:nvPr/>
        </p:nvSpPr>
        <p:spPr>
          <a:xfrm>
            <a:off x="6184900" y="2263775"/>
            <a:ext cx="1976022" cy="584776"/>
          </a:xfrm>
          <a:prstGeom prst="rect">
            <a:avLst/>
          </a:prstGeom>
          <a:noFill/>
        </p:spPr>
        <p:txBody>
          <a:bodyPr wrap="none" rtlCol="0">
            <a:spAutoFit/>
          </a:bodyPr>
          <a:lstStyle/>
          <a:p>
            <a:r>
              <a:rPr lang="en-US" sz="3200" dirty="0" smtClean="0"/>
              <a:t>Navigation</a:t>
            </a:r>
            <a:endParaRPr lang="en-US" sz="3200" dirty="0"/>
          </a:p>
        </p:txBody>
      </p:sp>
      <p:sp>
        <p:nvSpPr>
          <p:cNvPr id="7" name="Rectangle 6"/>
          <p:cNvSpPr/>
          <p:nvPr/>
        </p:nvSpPr>
        <p:spPr>
          <a:xfrm>
            <a:off x="1317625" y="3683000"/>
            <a:ext cx="1285875" cy="1285875"/>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917950" y="3676650"/>
            <a:ext cx="1285875" cy="128587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Freeform 7"/>
          <p:cNvSpPr/>
          <p:nvPr/>
        </p:nvSpPr>
        <p:spPr>
          <a:xfrm flipH="1">
            <a:off x="3931920" y="3809999"/>
            <a:ext cx="1249680" cy="1031875"/>
          </a:xfrm>
          <a:custGeom>
            <a:avLst/>
            <a:gdLst>
              <a:gd name="connsiteX0" fmla="*/ 0 w 5984875"/>
              <a:gd name="connsiteY0" fmla="*/ 0 h 2619585"/>
              <a:gd name="connsiteX1" fmla="*/ 127000 w 5984875"/>
              <a:gd name="connsiteY1" fmla="*/ 142875 h 2619585"/>
              <a:gd name="connsiteX2" fmla="*/ 190500 w 5984875"/>
              <a:gd name="connsiteY2" fmla="*/ 174625 h 2619585"/>
              <a:gd name="connsiteX3" fmla="*/ 254000 w 5984875"/>
              <a:gd name="connsiteY3" fmla="*/ 222250 h 2619585"/>
              <a:gd name="connsiteX4" fmla="*/ 381000 w 5984875"/>
              <a:gd name="connsiteY4" fmla="*/ 285750 h 2619585"/>
              <a:gd name="connsiteX5" fmla="*/ 492125 w 5984875"/>
              <a:gd name="connsiteY5" fmla="*/ 349250 h 2619585"/>
              <a:gd name="connsiteX6" fmla="*/ 682625 w 5984875"/>
              <a:gd name="connsiteY6" fmla="*/ 381000 h 2619585"/>
              <a:gd name="connsiteX7" fmla="*/ 762000 w 5984875"/>
              <a:gd name="connsiteY7" fmla="*/ 396875 h 2619585"/>
              <a:gd name="connsiteX8" fmla="*/ 1031875 w 5984875"/>
              <a:gd name="connsiteY8" fmla="*/ 412750 h 2619585"/>
              <a:gd name="connsiteX9" fmla="*/ 1079500 w 5984875"/>
              <a:gd name="connsiteY9" fmla="*/ 873125 h 2619585"/>
              <a:gd name="connsiteX10" fmla="*/ 1095375 w 5984875"/>
              <a:gd name="connsiteY10" fmla="*/ 1000125 h 2619585"/>
              <a:gd name="connsiteX11" fmla="*/ 1111250 w 5984875"/>
              <a:gd name="connsiteY11" fmla="*/ 1047750 h 2619585"/>
              <a:gd name="connsiteX12" fmla="*/ 1158875 w 5984875"/>
              <a:gd name="connsiteY12" fmla="*/ 1079500 h 2619585"/>
              <a:gd name="connsiteX13" fmla="*/ 1587500 w 5984875"/>
              <a:gd name="connsiteY13" fmla="*/ 1047750 h 2619585"/>
              <a:gd name="connsiteX14" fmla="*/ 1603375 w 5984875"/>
              <a:gd name="connsiteY14" fmla="*/ 1127125 h 2619585"/>
              <a:gd name="connsiteX15" fmla="*/ 1635125 w 5984875"/>
              <a:gd name="connsiteY15" fmla="*/ 1254125 h 2619585"/>
              <a:gd name="connsiteX16" fmla="*/ 1682750 w 5984875"/>
              <a:gd name="connsiteY16" fmla="*/ 1460500 h 2619585"/>
              <a:gd name="connsiteX17" fmla="*/ 1714500 w 5984875"/>
              <a:gd name="connsiteY17" fmla="*/ 1571625 h 2619585"/>
              <a:gd name="connsiteX18" fmla="*/ 1762125 w 5984875"/>
              <a:gd name="connsiteY18" fmla="*/ 1603375 h 2619585"/>
              <a:gd name="connsiteX19" fmla="*/ 1809750 w 5984875"/>
              <a:gd name="connsiteY19" fmla="*/ 1651000 h 2619585"/>
              <a:gd name="connsiteX20" fmla="*/ 1936750 w 5984875"/>
              <a:gd name="connsiteY20" fmla="*/ 1730375 h 2619585"/>
              <a:gd name="connsiteX21" fmla="*/ 1984375 w 5984875"/>
              <a:gd name="connsiteY21" fmla="*/ 1778000 h 2619585"/>
              <a:gd name="connsiteX22" fmla="*/ 2095500 w 5984875"/>
              <a:gd name="connsiteY22" fmla="*/ 1857375 h 2619585"/>
              <a:gd name="connsiteX23" fmla="*/ 2111375 w 5984875"/>
              <a:gd name="connsiteY23" fmla="*/ 2587625 h 2619585"/>
              <a:gd name="connsiteX24" fmla="*/ 2365375 w 5984875"/>
              <a:gd name="connsiteY24" fmla="*/ 2571750 h 2619585"/>
              <a:gd name="connsiteX25" fmla="*/ 3413125 w 5984875"/>
              <a:gd name="connsiteY25" fmla="*/ 2555875 h 2619585"/>
              <a:gd name="connsiteX26" fmla="*/ 3667125 w 5984875"/>
              <a:gd name="connsiteY26" fmla="*/ 2524125 h 2619585"/>
              <a:gd name="connsiteX27" fmla="*/ 4476750 w 5984875"/>
              <a:gd name="connsiteY27" fmla="*/ 2492375 h 2619585"/>
              <a:gd name="connsiteX28" fmla="*/ 4810125 w 5984875"/>
              <a:gd name="connsiteY28" fmla="*/ 2524125 h 2619585"/>
              <a:gd name="connsiteX29" fmla="*/ 4857750 w 5984875"/>
              <a:gd name="connsiteY29" fmla="*/ 2540000 h 2619585"/>
              <a:gd name="connsiteX30" fmla="*/ 5143500 w 5984875"/>
              <a:gd name="connsiteY30" fmla="*/ 2524125 h 2619585"/>
              <a:gd name="connsiteX31" fmla="*/ 5175250 w 5984875"/>
              <a:gd name="connsiteY31" fmla="*/ 2460625 h 2619585"/>
              <a:gd name="connsiteX32" fmla="*/ 5207000 w 5984875"/>
              <a:gd name="connsiteY32" fmla="*/ 2381250 h 2619585"/>
              <a:gd name="connsiteX33" fmla="*/ 5238750 w 5984875"/>
              <a:gd name="connsiteY33" fmla="*/ 2270125 h 2619585"/>
              <a:gd name="connsiteX34" fmla="*/ 5349875 w 5984875"/>
              <a:gd name="connsiteY34" fmla="*/ 2143125 h 2619585"/>
              <a:gd name="connsiteX35" fmla="*/ 5381625 w 5984875"/>
              <a:gd name="connsiteY35" fmla="*/ 2095500 h 2619585"/>
              <a:gd name="connsiteX36" fmla="*/ 5429250 w 5984875"/>
              <a:gd name="connsiteY36" fmla="*/ 2063750 h 2619585"/>
              <a:gd name="connsiteX37" fmla="*/ 5524500 w 5984875"/>
              <a:gd name="connsiteY37" fmla="*/ 1968500 h 2619585"/>
              <a:gd name="connsiteX38" fmla="*/ 5715000 w 5984875"/>
              <a:gd name="connsiteY38" fmla="*/ 1746250 h 2619585"/>
              <a:gd name="connsiteX39" fmla="*/ 5826125 w 5984875"/>
              <a:gd name="connsiteY39" fmla="*/ 1603375 h 2619585"/>
              <a:gd name="connsiteX40" fmla="*/ 5826125 w 5984875"/>
              <a:gd name="connsiteY40" fmla="*/ 1000125 h 2619585"/>
              <a:gd name="connsiteX41" fmla="*/ 5842000 w 5984875"/>
              <a:gd name="connsiteY41" fmla="*/ 555625 h 2619585"/>
              <a:gd name="connsiteX42" fmla="*/ 5905500 w 5984875"/>
              <a:gd name="connsiteY42" fmla="*/ 476250 h 2619585"/>
              <a:gd name="connsiteX43" fmla="*/ 5921375 w 5984875"/>
              <a:gd name="connsiteY43" fmla="*/ 428625 h 2619585"/>
              <a:gd name="connsiteX44" fmla="*/ 5937250 w 5984875"/>
              <a:gd name="connsiteY44" fmla="*/ 142875 h 2619585"/>
              <a:gd name="connsiteX45" fmla="*/ 5984875 w 5984875"/>
              <a:gd name="connsiteY45" fmla="*/ 127000 h 2619585"/>
              <a:gd name="connsiteX0" fmla="*/ 0 w 6894738"/>
              <a:gd name="connsiteY0" fmla="*/ 0 h 2619585"/>
              <a:gd name="connsiteX1" fmla="*/ 127000 w 6894738"/>
              <a:gd name="connsiteY1" fmla="*/ 142875 h 2619585"/>
              <a:gd name="connsiteX2" fmla="*/ 190500 w 6894738"/>
              <a:gd name="connsiteY2" fmla="*/ 174625 h 2619585"/>
              <a:gd name="connsiteX3" fmla="*/ 254000 w 6894738"/>
              <a:gd name="connsiteY3" fmla="*/ 222250 h 2619585"/>
              <a:gd name="connsiteX4" fmla="*/ 381000 w 6894738"/>
              <a:gd name="connsiteY4" fmla="*/ 285750 h 2619585"/>
              <a:gd name="connsiteX5" fmla="*/ 492125 w 6894738"/>
              <a:gd name="connsiteY5" fmla="*/ 349250 h 2619585"/>
              <a:gd name="connsiteX6" fmla="*/ 682625 w 6894738"/>
              <a:gd name="connsiteY6" fmla="*/ 381000 h 2619585"/>
              <a:gd name="connsiteX7" fmla="*/ 762000 w 6894738"/>
              <a:gd name="connsiteY7" fmla="*/ 396875 h 2619585"/>
              <a:gd name="connsiteX8" fmla="*/ 1031875 w 6894738"/>
              <a:gd name="connsiteY8" fmla="*/ 412750 h 2619585"/>
              <a:gd name="connsiteX9" fmla="*/ 1079500 w 6894738"/>
              <a:gd name="connsiteY9" fmla="*/ 873125 h 2619585"/>
              <a:gd name="connsiteX10" fmla="*/ 1095375 w 6894738"/>
              <a:gd name="connsiteY10" fmla="*/ 1000125 h 2619585"/>
              <a:gd name="connsiteX11" fmla="*/ 1111250 w 6894738"/>
              <a:gd name="connsiteY11" fmla="*/ 1047750 h 2619585"/>
              <a:gd name="connsiteX12" fmla="*/ 1158875 w 6894738"/>
              <a:gd name="connsiteY12" fmla="*/ 1079500 h 2619585"/>
              <a:gd name="connsiteX13" fmla="*/ 1587500 w 6894738"/>
              <a:gd name="connsiteY13" fmla="*/ 1047750 h 2619585"/>
              <a:gd name="connsiteX14" fmla="*/ 1603375 w 6894738"/>
              <a:gd name="connsiteY14" fmla="*/ 1127125 h 2619585"/>
              <a:gd name="connsiteX15" fmla="*/ 1635125 w 6894738"/>
              <a:gd name="connsiteY15" fmla="*/ 1254125 h 2619585"/>
              <a:gd name="connsiteX16" fmla="*/ 1682750 w 6894738"/>
              <a:gd name="connsiteY16" fmla="*/ 1460500 h 2619585"/>
              <a:gd name="connsiteX17" fmla="*/ 1714500 w 6894738"/>
              <a:gd name="connsiteY17" fmla="*/ 1571625 h 2619585"/>
              <a:gd name="connsiteX18" fmla="*/ 1762125 w 6894738"/>
              <a:gd name="connsiteY18" fmla="*/ 1603375 h 2619585"/>
              <a:gd name="connsiteX19" fmla="*/ 1809750 w 6894738"/>
              <a:gd name="connsiteY19" fmla="*/ 1651000 h 2619585"/>
              <a:gd name="connsiteX20" fmla="*/ 1936750 w 6894738"/>
              <a:gd name="connsiteY20" fmla="*/ 1730375 h 2619585"/>
              <a:gd name="connsiteX21" fmla="*/ 1984375 w 6894738"/>
              <a:gd name="connsiteY21" fmla="*/ 1778000 h 2619585"/>
              <a:gd name="connsiteX22" fmla="*/ 2095500 w 6894738"/>
              <a:gd name="connsiteY22" fmla="*/ 1857375 h 2619585"/>
              <a:gd name="connsiteX23" fmla="*/ 2111375 w 6894738"/>
              <a:gd name="connsiteY23" fmla="*/ 2587625 h 2619585"/>
              <a:gd name="connsiteX24" fmla="*/ 2365375 w 6894738"/>
              <a:gd name="connsiteY24" fmla="*/ 2571750 h 2619585"/>
              <a:gd name="connsiteX25" fmla="*/ 3413125 w 6894738"/>
              <a:gd name="connsiteY25" fmla="*/ 2555875 h 2619585"/>
              <a:gd name="connsiteX26" fmla="*/ 3667125 w 6894738"/>
              <a:gd name="connsiteY26" fmla="*/ 2524125 h 2619585"/>
              <a:gd name="connsiteX27" fmla="*/ 4476750 w 6894738"/>
              <a:gd name="connsiteY27" fmla="*/ 2492375 h 2619585"/>
              <a:gd name="connsiteX28" fmla="*/ 4810125 w 6894738"/>
              <a:gd name="connsiteY28" fmla="*/ 2524125 h 2619585"/>
              <a:gd name="connsiteX29" fmla="*/ 4857750 w 6894738"/>
              <a:gd name="connsiteY29" fmla="*/ 2540000 h 2619585"/>
              <a:gd name="connsiteX30" fmla="*/ 5143500 w 6894738"/>
              <a:gd name="connsiteY30" fmla="*/ 2524125 h 2619585"/>
              <a:gd name="connsiteX31" fmla="*/ 5175250 w 6894738"/>
              <a:gd name="connsiteY31" fmla="*/ 2460625 h 2619585"/>
              <a:gd name="connsiteX32" fmla="*/ 5207000 w 6894738"/>
              <a:gd name="connsiteY32" fmla="*/ 2381250 h 2619585"/>
              <a:gd name="connsiteX33" fmla="*/ 5238750 w 6894738"/>
              <a:gd name="connsiteY33" fmla="*/ 2270125 h 2619585"/>
              <a:gd name="connsiteX34" fmla="*/ 5349875 w 6894738"/>
              <a:gd name="connsiteY34" fmla="*/ 2143125 h 2619585"/>
              <a:gd name="connsiteX35" fmla="*/ 5381625 w 6894738"/>
              <a:gd name="connsiteY35" fmla="*/ 2095500 h 2619585"/>
              <a:gd name="connsiteX36" fmla="*/ 5429250 w 6894738"/>
              <a:gd name="connsiteY36" fmla="*/ 2063750 h 2619585"/>
              <a:gd name="connsiteX37" fmla="*/ 5524500 w 6894738"/>
              <a:gd name="connsiteY37" fmla="*/ 1968500 h 2619585"/>
              <a:gd name="connsiteX38" fmla="*/ 5715000 w 6894738"/>
              <a:gd name="connsiteY38" fmla="*/ 1746250 h 2619585"/>
              <a:gd name="connsiteX39" fmla="*/ 5826125 w 6894738"/>
              <a:gd name="connsiteY39" fmla="*/ 1603375 h 2619585"/>
              <a:gd name="connsiteX40" fmla="*/ 5826125 w 6894738"/>
              <a:gd name="connsiteY40" fmla="*/ 1000125 h 2619585"/>
              <a:gd name="connsiteX41" fmla="*/ 5842000 w 6894738"/>
              <a:gd name="connsiteY41" fmla="*/ 555625 h 2619585"/>
              <a:gd name="connsiteX42" fmla="*/ 5905500 w 6894738"/>
              <a:gd name="connsiteY42" fmla="*/ 476250 h 2619585"/>
              <a:gd name="connsiteX43" fmla="*/ 5921375 w 6894738"/>
              <a:gd name="connsiteY43" fmla="*/ 428625 h 2619585"/>
              <a:gd name="connsiteX44" fmla="*/ 5937250 w 6894738"/>
              <a:gd name="connsiteY44" fmla="*/ 142875 h 2619585"/>
              <a:gd name="connsiteX45" fmla="*/ 6894738 w 6894738"/>
              <a:gd name="connsiteY45" fmla="*/ 111125 h 2619585"/>
              <a:gd name="connsiteX0" fmla="*/ 0 w 6894738"/>
              <a:gd name="connsiteY0" fmla="*/ 0 h 2619585"/>
              <a:gd name="connsiteX1" fmla="*/ 127000 w 6894738"/>
              <a:gd name="connsiteY1" fmla="*/ 142875 h 2619585"/>
              <a:gd name="connsiteX2" fmla="*/ 190500 w 6894738"/>
              <a:gd name="connsiteY2" fmla="*/ 174625 h 2619585"/>
              <a:gd name="connsiteX3" fmla="*/ 254000 w 6894738"/>
              <a:gd name="connsiteY3" fmla="*/ 222250 h 2619585"/>
              <a:gd name="connsiteX4" fmla="*/ 381000 w 6894738"/>
              <a:gd name="connsiteY4" fmla="*/ 285750 h 2619585"/>
              <a:gd name="connsiteX5" fmla="*/ 492125 w 6894738"/>
              <a:gd name="connsiteY5" fmla="*/ 349250 h 2619585"/>
              <a:gd name="connsiteX6" fmla="*/ 682625 w 6894738"/>
              <a:gd name="connsiteY6" fmla="*/ 381000 h 2619585"/>
              <a:gd name="connsiteX7" fmla="*/ 762000 w 6894738"/>
              <a:gd name="connsiteY7" fmla="*/ 396875 h 2619585"/>
              <a:gd name="connsiteX8" fmla="*/ 1031875 w 6894738"/>
              <a:gd name="connsiteY8" fmla="*/ 412750 h 2619585"/>
              <a:gd name="connsiteX9" fmla="*/ 1079500 w 6894738"/>
              <a:gd name="connsiteY9" fmla="*/ 873125 h 2619585"/>
              <a:gd name="connsiteX10" fmla="*/ 1095375 w 6894738"/>
              <a:gd name="connsiteY10" fmla="*/ 1000125 h 2619585"/>
              <a:gd name="connsiteX11" fmla="*/ 1111250 w 6894738"/>
              <a:gd name="connsiteY11" fmla="*/ 1047750 h 2619585"/>
              <a:gd name="connsiteX12" fmla="*/ 1158875 w 6894738"/>
              <a:gd name="connsiteY12" fmla="*/ 1079500 h 2619585"/>
              <a:gd name="connsiteX13" fmla="*/ 1587500 w 6894738"/>
              <a:gd name="connsiteY13" fmla="*/ 1047750 h 2619585"/>
              <a:gd name="connsiteX14" fmla="*/ 1603375 w 6894738"/>
              <a:gd name="connsiteY14" fmla="*/ 1127125 h 2619585"/>
              <a:gd name="connsiteX15" fmla="*/ 1635125 w 6894738"/>
              <a:gd name="connsiteY15" fmla="*/ 1254125 h 2619585"/>
              <a:gd name="connsiteX16" fmla="*/ 1682750 w 6894738"/>
              <a:gd name="connsiteY16" fmla="*/ 1460500 h 2619585"/>
              <a:gd name="connsiteX17" fmla="*/ 1714500 w 6894738"/>
              <a:gd name="connsiteY17" fmla="*/ 1571625 h 2619585"/>
              <a:gd name="connsiteX18" fmla="*/ 1762125 w 6894738"/>
              <a:gd name="connsiteY18" fmla="*/ 1603375 h 2619585"/>
              <a:gd name="connsiteX19" fmla="*/ 1809750 w 6894738"/>
              <a:gd name="connsiteY19" fmla="*/ 1651000 h 2619585"/>
              <a:gd name="connsiteX20" fmla="*/ 1936750 w 6894738"/>
              <a:gd name="connsiteY20" fmla="*/ 1730375 h 2619585"/>
              <a:gd name="connsiteX21" fmla="*/ 1984375 w 6894738"/>
              <a:gd name="connsiteY21" fmla="*/ 1778000 h 2619585"/>
              <a:gd name="connsiteX22" fmla="*/ 2095500 w 6894738"/>
              <a:gd name="connsiteY22" fmla="*/ 1857375 h 2619585"/>
              <a:gd name="connsiteX23" fmla="*/ 2111375 w 6894738"/>
              <a:gd name="connsiteY23" fmla="*/ 2587625 h 2619585"/>
              <a:gd name="connsiteX24" fmla="*/ 2365375 w 6894738"/>
              <a:gd name="connsiteY24" fmla="*/ 2571750 h 2619585"/>
              <a:gd name="connsiteX25" fmla="*/ 3413125 w 6894738"/>
              <a:gd name="connsiteY25" fmla="*/ 2555875 h 2619585"/>
              <a:gd name="connsiteX26" fmla="*/ 3667125 w 6894738"/>
              <a:gd name="connsiteY26" fmla="*/ 2524125 h 2619585"/>
              <a:gd name="connsiteX27" fmla="*/ 4476750 w 6894738"/>
              <a:gd name="connsiteY27" fmla="*/ 2492375 h 2619585"/>
              <a:gd name="connsiteX28" fmla="*/ 4810125 w 6894738"/>
              <a:gd name="connsiteY28" fmla="*/ 2524125 h 2619585"/>
              <a:gd name="connsiteX29" fmla="*/ 4857750 w 6894738"/>
              <a:gd name="connsiteY29" fmla="*/ 2540000 h 2619585"/>
              <a:gd name="connsiteX30" fmla="*/ 5143500 w 6894738"/>
              <a:gd name="connsiteY30" fmla="*/ 2524125 h 2619585"/>
              <a:gd name="connsiteX31" fmla="*/ 5175250 w 6894738"/>
              <a:gd name="connsiteY31" fmla="*/ 2460625 h 2619585"/>
              <a:gd name="connsiteX32" fmla="*/ 5207000 w 6894738"/>
              <a:gd name="connsiteY32" fmla="*/ 2381250 h 2619585"/>
              <a:gd name="connsiteX33" fmla="*/ 5238750 w 6894738"/>
              <a:gd name="connsiteY33" fmla="*/ 2270125 h 2619585"/>
              <a:gd name="connsiteX34" fmla="*/ 5349875 w 6894738"/>
              <a:gd name="connsiteY34" fmla="*/ 2143125 h 2619585"/>
              <a:gd name="connsiteX35" fmla="*/ 5381625 w 6894738"/>
              <a:gd name="connsiteY35" fmla="*/ 2095500 h 2619585"/>
              <a:gd name="connsiteX36" fmla="*/ 5429250 w 6894738"/>
              <a:gd name="connsiteY36" fmla="*/ 2063750 h 2619585"/>
              <a:gd name="connsiteX37" fmla="*/ 5524500 w 6894738"/>
              <a:gd name="connsiteY37" fmla="*/ 1968500 h 2619585"/>
              <a:gd name="connsiteX38" fmla="*/ 5715000 w 6894738"/>
              <a:gd name="connsiteY38" fmla="*/ 1746250 h 2619585"/>
              <a:gd name="connsiteX39" fmla="*/ 5826125 w 6894738"/>
              <a:gd name="connsiteY39" fmla="*/ 1603375 h 2619585"/>
              <a:gd name="connsiteX40" fmla="*/ 5826125 w 6894738"/>
              <a:gd name="connsiteY40" fmla="*/ 1000125 h 2619585"/>
              <a:gd name="connsiteX41" fmla="*/ 5842000 w 6894738"/>
              <a:gd name="connsiteY41" fmla="*/ 555625 h 2619585"/>
              <a:gd name="connsiteX42" fmla="*/ 5905500 w 6894738"/>
              <a:gd name="connsiteY42" fmla="*/ 476250 h 2619585"/>
              <a:gd name="connsiteX43" fmla="*/ 5921375 w 6894738"/>
              <a:gd name="connsiteY43" fmla="*/ 428625 h 2619585"/>
              <a:gd name="connsiteX44" fmla="*/ 6321415 w 6894738"/>
              <a:gd name="connsiteY44" fmla="*/ 238125 h 2619585"/>
              <a:gd name="connsiteX45" fmla="*/ 6894738 w 6894738"/>
              <a:gd name="connsiteY45" fmla="*/ 111125 h 2619585"/>
              <a:gd name="connsiteX0" fmla="*/ 0 w 6894738"/>
              <a:gd name="connsiteY0" fmla="*/ 0 h 2575698"/>
              <a:gd name="connsiteX1" fmla="*/ 127000 w 6894738"/>
              <a:gd name="connsiteY1" fmla="*/ 142875 h 2575698"/>
              <a:gd name="connsiteX2" fmla="*/ 190500 w 6894738"/>
              <a:gd name="connsiteY2" fmla="*/ 174625 h 2575698"/>
              <a:gd name="connsiteX3" fmla="*/ 254000 w 6894738"/>
              <a:gd name="connsiteY3" fmla="*/ 222250 h 2575698"/>
              <a:gd name="connsiteX4" fmla="*/ 381000 w 6894738"/>
              <a:gd name="connsiteY4" fmla="*/ 285750 h 2575698"/>
              <a:gd name="connsiteX5" fmla="*/ 492125 w 6894738"/>
              <a:gd name="connsiteY5" fmla="*/ 349250 h 2575698"/>
              <a:gd name="connsiteX6" fmla="*/ 682625 w 6894738"/>
              <a:gd name="connsiteY6" fmla="*/ 381000 h 2575698"/>
              <a:gd name="connsiteX7" fmla="*/ 762000 w 6894738"/>
              <a:gd name="connsiteY7" fmla="*/ 396875 h 2575698"/>
              <a:gd name="connsiteX8" fmla="*/ 1031875 w 6894738"/>
              <a:gd name="connsiteY8" fmla="*/ 412750 h 2575698"/>
              <a:gd name="connsiteX9" fmla="*/ 1079500 w 6894738"/>
              <a:gd name="connsiteY9" fmla="*/ 873125 h 2575698"/>
              <a:gd name="connsiteX10" fmla="*/ 1095375 w 6894738"/>
              <a:gd name="connsiteY10" fmla="*/ 1000125 h 2575698"/>
              <a:gd name="connsiteX11" fmla="*/ 1111250 w 6894738"/>
              <a:gd name="connsiteY11" fmla="*/ 1047750 h 2575698"/>
              <a:gd name="connsiteX12" fmla="*/ 1158875 w 6894738"/>
              <a:gd name="connsiteY12" fmla="*/ 1079500 h 2575698"/>
              <a:gd name="connsiteX13" fmla="*/ 1587500 w 6894738"/>
              <a:gd name="connsiteY13" fmla="*/ 1047750 h 2575698"/>
              <a:gd name="connsiteX14" fmla="*/ 1603375 w 6894738"/>
              <a:gd name="connsiteY14" fmla="*/ 1127125 h 2575698"/>
              <a:gd name="connsiteX15" fmla="*/ 1635125 w 6894738"/>
              <a:gd name="connsiteY15" fmla="*/ 1254125 h 2575698"/>
              <a:gd name="connsiteX16" fmla="*/ 1682750 w 6894738"/>
              <a:gd name="connsiteY16" fmla="*/ 1460500 h 2575698"/>
              <a:gd name="connsiteX17" fmla="*/ 1714500 w 6894738"/>
              <a:gd name="connsiteY17" fmla="*/ 1571625 h 2575698"/>
              <a:gd name="connsiteX18" fmla="*/ 1762125 w 6894738"/>
              <a:gd name="connsiteY18" fmla="*/ 1603375 h 2575698"/>
              <a:gd name="connsiteX19" fmla="*/ 1809750 w 6894738"/>
              <a:gd name="connsiteY19" fmla="*/ 1651000 h 2575698"/>
              <a:gd name="connsiteX20" fmla="*/ 1936750 w 6894738"/>
              <a:gd name="connsiteY20" fmla="*/ 1730375 h 2575698"/>
              <a:gd name="connsiteX21" fmla="*/ 1984375 w 6894738"/>
              <a:gd name="connsiteY21" fmla="*/ 1778000 h 2575698"/>
              <a:gd name="connsiteX22" fmla="*/ 2095500 w 6894738"/>
              <a:gd name="connsiteY22" fmla="*/ 1857375 h 2575698"/>
              <a:gd name="connsiteX23" fmla="*/ 2333785 w 6894738"/>
              <a:gd name="connsiteY23" fmla="*/ 2476500 h 2575698"/>
              <a:gd name="connsiteX24" fmla="*/ 2365375 w 6894738"/>
              <a:gd name="connsiteY24" fmla="*/ 2571750 h 2575698"/>
              <a:gd name="connsiteX25" fmla="*/ 3413125 w 6894738"/>
              <a:gd name="connsiteY25" fmla="*/ 2555875 h 2575698"/>
              <a:gd name="connsiteX26" fmla="*/ 3667125 w 6894738"/>
              <a:gd name="connsiteY26" fmla="*/ 2524125 h 2575698"/>
              <a:gd name="connsiteX27" fmla="*/ 4476750 w 6894738"/>
              <a:gd name="connsiteY27" fmla="*/ 2492375 h 2575698"/>
              <a:gd name="connsiteX28" fmla="*/ 4810125 w 6894738"/>
              <a:gd name="connsiteY28" fmla="*/ 2524125 h 2575698"/>
              <a:gd name="connsiteX29" fmla="*/ 4857750 w 6894738"/>
              <a:gd name="connsiteY29" fmla="*/ 2540000 h 2575698"/>
              <a:gd name="connsiteX30" fmla="*/ 5143500 w 6894738"/>
              <a:gd name="connsiteY30" fmla="*/ 2524125 h 2575698"/>
              <a:gd name="connsiteX31" fmla="*/ 5175250 w 6894738"/>
              <a:gd name="connsiteY31" fmla="*/ 2460625 h 2575698"/>
              <a:gd name="connsiteX32" fmla="*/ 5207000 w 6894738"/>
              <a:gd name="connsiteY32" fmla="*/ 2381250 h 2575698"/>
              <a:gd name="connsiteX33" fmla="*/ 5238750 w 6894738"/>
              <a:gd name="connsiteY33" fmla="*/ 2270125 h 2575698"/>
              <a:gd name="connsiteX34" fmla="*/ 5349875 w 6894738"/>
              <a:gd name="connsiteY34" fmla="*/ 2143125 h 2575698"/>
              <a:gd name="connsiteX35" fmla="*/ 5381625 w 6894738"/>
              <a:gd name="connsiteY35" fmla="*/ 2095500 h 2575698"/>
              <a:gd name="connsiteX36" fmla="*/ 5429250 w 6894738"/>
              <a:gd name="connsiteY36" fmla="*/ 2063750 h 2575698"/>
              <a:gd name="connsiteX37" fmla="*/ 5524500 w 6894738"/>
              <a:gd name="connsiteY37" fmla="*/ 1968500 h 2575698"/>
              <a:gd name="connsiteX38" fmla="*/ 5715000 w 6894738"/>
              <a:gd name="connsiteY38" fmla="*/ 1746250 h 2575698"/>
              <a:gd name="connsiteX39" fmla="*/ 5826125 w 6894738"/>
              <a:gd name="connsiteY39" fmla="*/ 1603375 h 2575698"/>
              <a:gd name="connsiteX40" fmla="*/ 5826125 w 6894738"/>
              <a:gd name="connsiteY40" fmla="*/ 1000125 h 2575698"/>
              <a:gd name="connsiteX41" fmla="*/ 5842000 w 6894738"/>
              <a:gd name="connsiteY41" fmla="*/ 555625 h 2575698"/>
              <a:gd name="connsiteX42" fmla="*/ 5905500 w 6894738"/>
              <a:gd name="connsiteY42" fmla="*/ 476250 h 2575698"/>
              <a:gd name="connsiteX43" fmla="*/ 5921375 w 6894738"/>
              <a:gd name="connsiteY43" fmla="*/ 428625 h 2575698"/>
              <a:gd name="connsiteX44" fmla="*/ 6321415 w 6894738"/>
              <a:gd name="connsiteY44" fmla="*/ 238125 h 2575698"/>
              <a:gd name="connsiteX45" fmla="*/ 6894738 w 6894738"/>
              <a:gd name="connsiteY45" fmla="*/ 111125 h 2575698"/>
              <a:gd name="connsiteX0" fmla="*/ 0 w 6894738"/>
              <a:gd name="connsiteY0" fmla="*/ 0 h 2556026"/>
              <a:gd name="connsiteX1" fmla="*/ 127000 w 6894738"/>
              <a:gd name="connsiteY1" fmla="*/ 142875 h 2556026"/>
              <a:gd name="connsiteX2" fmla="*/ 190500 w 6894738"/>
              <a:gd name="connsiteY2" fmla="*/ 174625 h 2556026"/>
              <a:gd name="connsiteX3" fmla="*/ 254000 w 6894738"/>
              <a:gd name="connsiteY3" fmla="*/ 222250 h 2556026"/>
              <a:gd name="connsiteX4" fmla="*/ 381000 w 6894738"/>
              <a:gd name="connsiteY4" fmla="*/ 285750 h 2556026"/>
              <a:gd name="connsiteX5" fmla="*/ 492125 w 6894738"/>
              <a:gd name="connsiteY5" fmla="*/ 349250 h 2556026"/>
              <a:gd name="connsiteX6" fmla="*/ 682625 w 6894738"/>
              <a:gd name="connsiteY6" fmla="*/ 381000 h 2556026"/>
              <a:gd name="connsiteX7" fmla="*/ 762000 w 6894738"/>
              <a:gd name="connsiteY7" fmla="*/ 396875 h 2556026"/>
              <a:gd name="connsiteX8" fmla="*/ 1031875 w 6894738"/>
              <a:gd name="connsiteY8" fmla="*/ 412750 h 2556026"/>
              <a:gd name="connsiteX9" fmla="*/ 1079500 w 6894738"/>
              <a:gd name="connsiteY9" fmla="*/ 873125 h 2556026"/>
              <a:gd name="connsiteX10" fmla="*/ 1095375 w 6894738"/>
              <a:gd name="connsiteY10" fmla="*/ 1000125 h 2556026"/>
              <a:gd name="connsiteX11" fmla="*/ 1111250 w 6894738"/>
              <a:gd name="connsiteY11" fmla="*/ 1047750 h 2556026"/>
              <a:gd name="connsiteX12" fmla="*/ 1158875 w 6894738"/>
              <a:gd name="connsiteY12" fmla="*/ 1079500 h 2556026"/>
              <a:gd name="connsiteX13" fmla="*/ 1587500 w 6894738"/>
              <a:gd name="connsiteY13" fmla="*/ 1047750 h 2556026"/>
              <a:gd name="connsiteX14" fmla="*/ 1603375 w 6894738"/>
              <a:gd name="connsiteY14" fmla="*/ 1127125 h 2556026"/>
              <a:gd name="connsiteX15" fmla="*/ 1635125 w 6894738"/>
              <a:gd name="connsiteY15" fmla="*/ 1254125 h 2556026"/>
              <a:gd name="connsiteX16" fmla="*/ 1682750 w 6894738"/>
              <a:gd name="connsiteY16" fmla="*/ 1460500 h 2556026"/>
              <a:gd name="connsiteX17" fmla="*/ 1714500 w 6894738"/>
              <a:gd name="connsiteY17" fmla="*/ 1571625 h 2556026"/>
              <a:gd name="connsiteX18" fmla="*/ 1762125 w 6894738"/>
              <a:gd name="connsiteY18" fmla="*/ 1603375 h 2556026"/>
              <a:gd name="connsiteX19" fmla="*/ 1809750 w 6894738"/>
              <a:gd name="connsiteY19" fmla="*/ 1651000 h 2556026"/>
              <a:gd name="connsiteX20" fmla="*/ 1936750 w 6894738"/>
              <a:gd name="connsiteY20" fmla="*/ 1730375 h 2556026"/>
              <a:gd name="connsiteX21" fmla="*/ 1984375 w 6894738"/>
              <a:gd name="connsiteY21" fmla="*/ 1778000 h 2556026"/>
              <a:gd name="connsiteX22" fmla="*/ 2095500 w 6894738"/>
              <a:gd name="connsiteY22" fmla="*/ 1857375 h 2556026"/>
              <a:gd name="connsiteX23" fmla="*/ 2333785 w 6894738"/>
              <a:gd name="connsiteY23" fmla="*/ 2476500 h 2556026"/>
              <a:gd name="connsiteX24" fmla="*/ 3032607 w 6894738"/>
              <a:gd name="connsiteY24" fmla="*/ 2413000 h 2556026"/>
              <a:gd name="connsiteX25" fmla="*/ 3413125 w 6894738"/>
              <a:gd name="connsiteY25" fmla="*/ 2555875 h 2556026"/>
              <a:gd name="connsiteX26" fmla="*/ 3667125 w 6894738"/>
              <a:gd name="connsiteY26" fmla="*/ 2524125 h 2556026"/>
              <a:gd name="connsiteX27" fmla="*/ 4476750 w 6894738"/>
              <a:gd name="connsiteY27" fmla="*/ 2492375 h 2556026"/>
              <a:gd name="connsiteX28" fmla="*/ 4810125 w 6894738"/>
              <a:gd name="connsiteY28" fmla="*/ 2524125 h 2556026"/>
              <a:gd name="connsiteX29" fmla="*/ 4857750 w 6894738"/>
              <a:gd name="connsiteY29" fmla="*/ 2540000 h 2556026"/>
              <a:gd name="connsiteX30" fmla="*/ 5143500 w 6894738"/>
              <a:gd name="connsiteY30" fmla="*/ 2524125 h 2556026"/>
              <a:gd name="connsiteX31" fmla="*/ 5175250 w 6894738"/>
              <a:gd name="connsiteY31" fmla="*/ 2460625 h 2556026"/>
              <a:gd name="connsiteX32" fmla="*/ 5207000 w 6894738"/>
              <a:gd name="connsiteY32" fmla="*/ 2381250 h 2556026"/>
              <a:gd name="connsiteX33" fmla="*/ 5238750 w 6894738"/>
              <a:gd name="connsiteY33" fmla="*/ 2270125 h 2556026"/>
              <a:gd name="connsiteX34" fmla="*/ 5349875 w 6894738"/>
              <a:gd name="connsiteY34" fmla="*/ 2143125 h 2556026"/>
              <a:gd name="connsiteX35" fmla="*/ 5381625 w 6894738"/>
              <a:gd name="connsiteY35" fmla="*/ 2095500 h 2556026"/>
              <a:gd name="connsiteX36" fmla="*/ 5429250 w 6894738"/>
              <a:gd name="connsiteY36" fmla="*/ 2063750 h 2556026"/>
              <a:gd name="connsiteX37" fmla="*/ 5524500 w 6894738"/>
              <a:gd name="connsiteY37" fmla="*/ 1968500 h 2556026"/>
              <a:gd name="connsiteX38" fmla="*/ 5715000 w 6894738"/>
              <a:gd name="connsiteY38" fmla="*/ 1746250 h 2556026"/>
              <a:gd name="connsiteX39" fmla="*/ 5826125 w 6894738"/>
              <a:gd name="connsiteY39" fmla="*/ 1603375 h 2556026"/>
              <a:gd name="connsiteX40" fmla="*/ 5826125 w 6894738"/>
              <a:gd name="connsiteY40" fmla="*/ 1000125 h 2556026"/>
              <a:gd name="connsiteX41" fmla="*/ 5842000 w 6894738"/>
              <a:gd name="connsiteY41" fmla="*/ 555625 h 2556026"/>
              <a:gd name="connsiteX42" fmla="*/ 5905500 w 6894738"/>
              <a:gd name="connsiteY42" fmla="*/ 476250 h 2556026"/>
              <a:gd name="connsiteX43" fmla="*/ 5921375 w 6894738"/>
              <a:gd name="connsiteY43" fmla="*/ 428625 h 2556026"/>
              <a:gd name="connsiteX44" fmla="*/ 6321415 w 6894738"/>
              <a:gd name="connsiteY44" fmla="*/ 238125 h 2556026"/>
              <a:gd name="connsiteX45" fmla="*/ 6894738 w 6894738"/>
              <a:gd name="connsiteY45" fmla="*/ 111125 h 255602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667125 w 6894738"/>
              <a:gd name="connsiteY26" fmla="*/ 2524125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826125 w 6894738"/>
              <a:gd name="connsiteY40" fmla="*/ 1000125 h 2556086"/>
              <a:gd name="connsiteX41" fmla="*/ 5842000 w 6894738"/>
              <a:gd name="connsiteY41" fmla="*/ 555625 h 2556086"/>
              <a:gd name="connsiteX42" fmla="*/ 5905500 w 6894738"/>
              <a:gd name="connsiteY42" fmla="*/ 476250 h 2556086"/>
              <a:gd name="connsiteX43" fmla="*/ 5921375 w 6894738"/>
              <a:gd name="connsiteY43" fmla="*/ 428625 h 2556086"/>
              <a:gd name="connsiteX44" fmla="*/ 6321415 w 6894738"/>
              <a:gd name="connsiteY44" fmla="*/ 238125 h 2556086"/>
              <a:gd name="connsiteX45" fmla="*/ 6894738 w 6894738"/>
              <a:gd name="connsiteY45"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826125 w 6894738"/>
              <a:gd name="connsiteY39" fmla="*/ 1603375 h 2556086"/>
              <a:gd name="connsiteX40" fmla="*/ 5797438 w 6894738"/>
              <a:gd name="connsiteY40" fmla="*/ 1345864 h 2556086"/>
              <a:gd name="connsiteX41" fmla="*/ 5826125 w 6894738"/>
              <a:gd name="connsiteY41" fmla="*/ 1000125 h 2556086"/>
              <a:gd name="connsiteX42" fmla="*/ 5842000 w 6894738"/>
              <a:gd name="connsiteY42" fmla="*/ 555625 h 2556086"/>
              <a:gd name="connsiteX43" fmla="*/ 5905500 w 6894738"/>
              <a:gd name="connsiteY43" fmla="*/ 476250 h 2556086"/>
              <a:gd name="connsiteX44" fmla="*/ 5921375 w 6894738"/>
              <a:gd name="connsiteY44" fmla="*/ 428625 h 2556086"/>
              <a:gd name="connsiteX45" fmla="*/ 6321415 w 6894738"/>
              <a:gd name="connsiteY45" fmla="*/ 238125 h 2556086"/>
              <a:gd name="connsiteX46" fmla="*/ 6894738 w 6894738"/>
              <a:gd name="connsiteY46" fmla="*/ 111125 h 2556086"/>
              <a:gd name="connsiteX0" fmla="*/ 0 w 6894738"/>
              <a:gd name="connsiteY0" fmla="*/ 0 h 2556086"/>
              <a:gd name="connsiteX1" fmla="*/ 127000 w 6894738"/>
              <a:gd name="connsiteY1" fmla="*/ 142875 h 2556086"/>
              <a:gd name="connsiteX2" fmla="*/ 190500 w 6894738"/>
              <a:gd name="connsiteY2" fmla="*/ 174625 h 2556086"/>
              <a:gd name="connsiteX3" fmla="*/ 254000 w 6894738"/>
              <a:gd name="connsiteY3" fmla="*/ 222250 h 2556086"/>
              <a:gd name="connsiteX4" fmla="*/ 381000 w 6894738"/>
              <a:gd name="connsiteY4" fmla="*/ 285750 h 2556086"/>
              <a:gd name="connsiteX5" fmla="*/ 492125 w 6894738"/>
              <a:gd name="connsiteY5" fmla="*/ 349250 h 2556086"/>
              <a:gd name="connsiteX6" fmla="*/ 682625 w 6894738"/>
              <a:gd name="connsiteY6" fmla="*/ 381000 h 2556086"/>
              <a:gd name="connsiteX7" fmla="*/ 762000 w 6894738"/>
              <a:gd name="connsiteY7" fmla="*/ 396875 h 2556086"/>
              <a:gd name="connsiteX8" fmla="*/ 1031875 w 6894738"/>
              <a:gd name="connsiteY8" fmla="*/ 412750 h 2556086"/>
              <a:gd name="connsiteX9" fmla="*/ 1079500 w 6894738"/>
              <a:gd name="connsiteY9" fmla="*/ 873125 h 2556086"/>
              <a:gd name="connsiteX10" fmla="*/ 1095375 w 6894738"/>
              <a:gd name="connsiteY10" fmla="*/ 1000125 h 2556086"/>
              <a:gd name="connsiteX11" fmla="*/ 1111250 w 6894738"/>
              <a:gd name="connsiteY11" fmla="*/ 1047750 h 2556086"/>
              <a:gd name="connsiteX12" fmla="*/ 1158875 w 6894738"/>
              <a:gd name="connsiteY12" fmla="*/ 1079500 h 2556086"/>
              <a:gd name="connsiteX13" fmla="*/ 1587500 w 6894738"/>
              <a:gd name="connsiteY13" fmla="*/ 1047750 h 2556086"/>
              <a:gd name="connsiteX14" fmla="*/ 1603375 w 6894738"/>
              <a:gd name="connsiteY14" fmla="*/ 1127125 h 2556086"/>
              <a:gd name="connsiteX15" fmla="*/ 1635125 w 6894738"/>
              <a:gd name="connsiteY15" fmla="*/ 1254125 h 2556086"/>
              <a:gd name="connsiteX16" fmla="*/ 1682750 w 6894738"/>
              <a:gd name="connsiteY16" fmla="*/ 1460500 h 2556086"/>
              <a:gd name="connsiteX17" fmla="*/ 1714500 w 6894738"/>
              <a:gd name="connsiteY17" fmla="*/ 1571625 h 2556086"/>
              <a:gd name="connsiteX18" fmla="*/ 1762125 w 6894738"/>
              <a:gd name="connsiteY18" fmla="*/ 1603375 h 2556086"/>
              <a:gd name="connsiteX19" fmla="*/ 1809750 w 6894738"/>
              <a:gd name="connsiteY19" fmla="*/ 1651000 h 2556086"/>
              <a:gd name="connsiteX20" fmla="*/ 1936750 w 6894738"/>
              <a:gd name="connsiteY20" fmla="*/ 1730375 h 2556086"/>
              <a:gd name="connsiteX21" fmla="*/ 1984375 w 6894738"/>
              <a:gd name="connsiteY21" fmla="*/ 1778000 h 2556086"/>
              <a:gd name="connsiteX22" fmla="*/ 2095500 w 6894738"/>
              <a:gd name="connsiteY22" fmla="*/ 1857375 h 2556086"/>
              <a:gd name="connsiteX23" fmla="*/ 2535977 w 6894738"/>
              <a:gd name="connsiteY23" fmla="*/ 2238375 h 2556086"/>
              <a:gd name="connsiteX24" fmla="*/ 3032607 w 6894738"/>
              <a:gd name="connsiteY24" fmla="*/ 2413000 h 2556086"/>
              <a:gd name="connsiteX25" fmla="*/ 3413125 w 6894738"/>
              <a:gd name="connsiteY25" fmla="*/ 2555875 h 2556086"/>
              <a:gd name="connsiteX26" fmla="*/ 3768221 w 6894738"/>
              <a:gd name="connsiteY26" fmla="*/ 2317750 h 2556086"/>
              <a:gd name="connsiteX27" fmla="*/ 4476750 w 6894738"/>
              <a:gd name="connsiteY27" fmla="*/ 2492375 h 2556086"/>
              <a:gd name="connsiteX28" fmla="*/ 4810125 w 6894738"/>
              <a:gd name="connsiteY28" fmla="*/ 2524125 h 2556086"/>
              <a:gd name="connsiteX29" fmla="*/ 4857750 w 6894738"/>
              <a:gd name="connsiteY29" fmla="*/ 2540000 h 2556086"/>
              <a:gd name="connsiteX30" fmla="*/ 5143500 w 6894738"/>
              <a:gd name="connsiteY30" fmla="*/ 2524125 h 2556086"/>
              <a:gd name="connsiteX31" fmla="*/ 5175250 w 6894738"/>
              <a:gd name="connsiteY31" fmla="*/ 2460625 h 2556086"/>
              <a:gd name="connsiteX32" fmla="*/ 5207000 w 6894738"/>
              <a:gd name="connsiteY32" fmla="*/ 2381250 h 2556086"/>
              <a:gd name="connsiteX33" fmla="*/ 5238750 w 6894738"/>
              <a:gd name="connsiteY33" fmla="*/ 2270125 h 2556086"/>
              <a:gd name="connsiteX34" fmla="*/ 5349875 w 6894738"/>
              <a:gd name="connsiteY34" fmla="*/ 2143125 h 2556086"/>
              <a:gd name="connsiteX35" fmla="*/ 5381625 w 6894738"/>
              <a:gd name="connsiteY35" fmla="*/ 2095500 h 2556086"/>
              <a:gd name="connsiteX36" fmla="*/ 5429250 w 6894738"/>
              <a:gd name="connsiteY36" fmla="*/ 2063750 h 2556086"/>
              <a:gd name="connsiteX37" fmla="*/ 5524500 w 6894738"/>
              <a:gd name="connsiteY37" fmla="*/ 1968500 h 2556086"/>
              <a:gd name="connsiteX38" fmla="*/ 5715000 w 6894738"/>
              <a:gd name="connsiteY38" fmla="*/ 1746250 h 2556086"/>
              <a:gd name="connsiteX39" fmla="*/ 5735997 w 6894738"/>
              <a:gd name="connsiteY39" fmla="*/ 1603375 h 2556086"/>
              <a:gd name="connsiteX40" fmla="*/ 5797438 w 6894738"/>
              <a:gd name="connsiteY40" fmla="*/ 1345864 h 2556086"/>
              <a:gd name="connsiteX41" fmla="*/ 5826125 w 6894738"/>
              <a:gd name="connsiteY41" fmla="*/ 1000125 h 2556086"/>
              <a:gd name="connsiteX42" fmla="*/ 5842000 w 6894738"/>
              <a:gd name="connsiteY42" fmla="*/ 555625 h 2556086"/>
              <a:gd name="connsiteX43" fmla="*/ 5905500 w 6894738"/>
              <a:gd name="connsiteY43" fmla="*/ 476250 h 2556086"/>
              <a:gd name="connsiteX44" fmla="*/ 5921375 w 6894738"/>
              <a:gd name="connsiteY44" fmla="*/ 428625 h 2556086"/>
              <a:gd name="connsiteX45" fmla="*/ 6321415 w 6894738"/>
              <a:gd name="connsiteY45" fmla="*/ 238125 h 2556086"/>
              <a:gd name="connsiteX46" fmla="*/ 6894738 w 6894738"/>
              <a:gd name="connsiteY46" fmla="*/ 111125 h 255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6894738" h="2556086">
                <a:moveTo>
                  <a:pt x="0" y="0"/>
                </a:moveTo>
                <a:cubicBezTo>
                  <a:pt x="32701" y="40877"/>
                  <a:pt x="83270" y="110078"/>
                  <a:pt x="127000" y="142875"/>
                </a:cubicBezTo>
                <a:cubicBezTo>
                  <a:pt x="145932" y="157074"/>
                  <a:pt x="170432" y="162083"/>
                  <a:pt x="190500" y="174625"/>
                </a:cubicBezTo>
                <a:cubicBezTo>
                  <a:pt x="212937" y="188648"/>
                  <a:pt x="231146" y="208918"/>
                  <a:pt x="254000" y="222250"/>
                </a:cubicBezTo>
                <a:cubicBezTo>
                  <a:pt x="294883" y="246098"/>
                  <a:pt x="341619" y="259496"/>
                  <a:pt x="381000" y="285750"/>
                </a:cubicBezTo>
                <a:cubicBezTo>
                  <a:pt x="420478" y="312069"/>
                  <a:pt x="446088" y="331986"/>
                  <a:pt x="492125" y="349250"/>
                </a:cubicBezTo>
                <a:cubicBezTo>
                  <a:pt x="547645" y="370070"/>
                  <a:pt x="630511" y="372983"/>
                  <a:pt x="682625" y="381000"/>
                </a:cubicBezTo>
                <a:cubicBezTo>
                  <a:pt x="709294" y="385103"/>
                  <a:pt x="735128" y="394432"/>
                  <a:pt x="762000" y="396875"/>
                </a:cubicBezTo>
                <a:cubicBezTo>
                  <a:pt x="851744" y="405034"/>
                  <a:pt x="941917" y="407458"/>
                  <a:pt x="1031875" y="412750"/>
                </a:cubicBezTo>
                <a:cubicBezTo>
                  <a:pt x="1124597" y="598195"/>
                  <a:pt x="1052819" y="432883"/>
                  <a:pt x="1079500" y="873125"/>
                </a:cubicBezTo>
                <a:cubicBezTo>
                  <a:pt x="1082081" y="915710"/>
                  <a:pt x="1087743" y="958150"/>
                  <a:pt x="1095375" y="1000125"/>
                </a:cubicBezTo>
                <a:cubicBezTo>
                  <a:pt x="1098368" y="1016589"/>
                  <a:pt x="1100797" y="1034683"/>
                  <a:pt x="1111250" y="1047750"/>
                </a:cubicBezTo>
                <a:cubicBezTo>
                  <a:pt x="1123169" y="1062648"/>
                  <a:pt x="1143000" y="1068917"/>
                  <a:pt x="1158875" y="1079500"/>
                </a:cubicBezTo>
                <a:cubicBezTo>
                  <a:pt x="1459483" y="1019378"/>
                  <a:pt x="1316333" y="1025153"/>
                  <a:pt x="1587500" y="1047750"/>
                </a:cubicBezTo>
                <a:cubicBezTo>
                  <a:pt x="1592792" y="1074208"/>
                  <a:pt x="1597308" y="1100834"/>
                  <a:pt x="1603375" y="1127125"/>
                </a:cubicBezTo>
                <a:cubicBezTo>
                  <a:pt x="1613187" y="1169644"/>
                  <a:pt x="1626567" y="1211336"/>
                  <a:pt x="1635125" y="1254125"/>
                </a:cubicBezTo>
                <a:cubicBezTo>
                  <a:pt x="1659558" y="1376289"/>
                  <a:pt x="1644456" y="1307323"/>
                  <a:pt x="1682750" y="1460500"/>
                </a:cubicBezTo>
                <a:cubicBezTo>
                  <a:pt x="1683787" y="1464649"/>
                  <a:pt x="1706218" y="1561273"/>
                  <a:pt x="1714500" y="1571625"/>
                </a:cubicBezTo>
                <a:cubicBezTo>
                  <a:pt x="1726419" y="1586523"/>
                  <a:pt x="1747468" y="1591161"/>
                  <a:pt x="1762125" y="1603375"/>
                </a:cubicBezTo>
                <a:cubicBezTo>
                  <a:pt x="1779372" y="1617748"/>
                  <a:pt x="1791789" y="1637530"/>
                  <a:pt x="1809750" y="1651000"/>
                </a:cubicBezTo>
                <a:cubicBezTo>
                  <a:pt x="1840731" y="1674236"/>
                  <a:pt x="1903492" y="1702660"/>
                  <a:pt x="1936750" y="1730375"/>
                </a:cubicBezTo>
                <a:cubicBezTo>
                  <a:pt x="1953997" y="1744748"/>
                  <a:pt x="1967329" y="1763389"/>
                  <a:pt x="1984375" y="1778000"/>
                </a:cubicBezTo>
                <a:cubicBezTo>
                  <a:pt x="2018834" y="1807536"/>
                  <a:pt x="2057809" y="1832247"/>
                  <a:pt x="2095500" y="1857375"/>
                </a:cubicBezTo>
                <a:cubicBezTo>
                  <a:pt x="2100792" y="2100792"/>
                  <a:pt x="2379793" y="2145771"/>
                  <a:pt x="2535977" y="2238375"/>
                </a:cubicBezTo>
                <a:cubicBezTo>
                  <a:pt x="2692161" y="2330979"/>
                  <a:pt x="2886416" y="2360083"/>
                  <a:pt x="3032607" y="2413000"/>
                </a:cubicBezTo>
                <a:cubicBezTo>
                  <a:pt x="3178798" y="2465917"/>
                  <a:pt x="3063875" y="2561167"/>
                  <a:pt x="3413125" y="2555875"/>
                </a:cubicBezTo>
                <a:cubicBezTo>
                  <a:pt x="3497792" y="2545292"/>
                  <a:pt x="3684970" y="2299049"/>
                  <a:pt x="3768221" y="2317750"/>
                </a:cubicBezTo>
                <a:cubicBezTo>
                  <a:pt x="4657043" y="2517410"/>
                  <a:pt x="4303099" y="2457979"/>
                  <a:pt x="4476750" y="2492375"/>
                </a:cubicBezTo>
                <a:cubicBezTo>
                  <a:pt x="4650401" y="2526771"/>
                  <a:pt x="4690915" y="2494322"/>
                  <a:pt x="4810125" y="2524125"/>
                </a:cubicBezTo>
                <a:cubicBezTo>
                  <a:pt x="4826359" y="2528184"/>
                  <a:pt x="4841875" y="2534708"/>
                  <a:pt x="4857750" y="2540000"/>
                </a:cubicBezTo>
                <a:cubicBezTo>
                  <a:pt x="4953000" y="2534708"/>
                  <a:pt x="5050951" y="2547262"/>
                  <a:pt x="5143500" y="2524125"/>
                </a:cubicBezTo>
                <a:cubicBezTo>
                  <a:pt x="5166458" y="2518385"/>
                  <a:pt x="5165639" y="2482250"/>
                  <a:pt x="5175250" y="2460625"/>
                </a:cubicBezTo>
                <a:cubicBezTo>
                  <a:pt x="5186824" y="2434585"/>
                  <a:pt x="5197989" y="2408284"/>
                  <a:pt x="5207000" y="2381250"/>
                </a:cubicBezTo>
                <a:cubicBezTo>
                  <a:pt x="5213850" y="2360699"/>
                  <a:pt x="5226010" y="2293057"/>
                  <a:pt x="5238750" y="2270125"/>
                </a:cubicBezTo>
                <a:cubicBezTo>
                  <a:pt x="5293223" y="2172074"/>
                  <a:pt x="5280305" y="2189505"/>
                  <a:pt x="5349875" y="2143125"/>
                </a:cubicBezTo>
                <a:cubicBezTo>
                  <a:pt x="5360458" y="2127250"/>
                  <a:pt x="5368134" y="2108991"/>
                  <a:pt x="5381625" y="2095500"/>
                </a:cubicBezTo>
                <a:cubicBezTo>
                  <a:pt x="5395116" y="2082009"/>
                  <a:pt x="5417036" y="2078407"/>
                  <a:pt x="5429250" y="2063750"/>
                </a:cubicBezTo>
                <a:cubicBezTo>
                  <a:pt x="5519964" y="1954893"/>
                  <a:pt x="5391452" y="2035024"/>
                  <a:pt x="5524500" y="1968500"/>
                </a:cubicBezTo>
                <a:cubicBezTo>
                  <a:pt x="5780705" y="1626893"/>
                  <a:pt x="5679751" y="1807104"/>
                  <a:pt x="5715000" y="1746250"/>
                </a:cubicBezTo>
                <a:cubicBezTo>
                  <a:pt x="5750249" y="1685396"/>
                  <a:pt x="5722257" y="1670106"/>
                  <a:pt x="5735997" y="1603375"/>
                </a:cubicBezTo>
                <a:cubicBezTo>
                  <a:pt x="5749737" y="1536644"/>
                  <a:pt x="5797438" y="1446406"/>
                  <a:pt x="5797438" y="1345864"/>
                </a:cubicBezTo>
                <a:cubicBezTo>
                  <a:pt x="5797438" y="1245322"/>
                  <a:pt x="5818698" y="1131832"/>
                  <a:pt x="5826125" y="1000125"/>
                </a:cubicBezTo>
                <a:cubicBezTo>
                  <a:pt x="5833552" y="868419"/>
                  <a:pt x="5832752" y="703597"/>
                  <a:pt x="5842000" y="555625"/>
                </a:cubicBezTo>
                <a:cubicBezTo>
                  <a:pt x="5846665" y="480980"/>
                  <a:pt x="5848887" y="495121"/>
                  <a:pt x="5905500" y="476250"/>
                </a:cubicBezTo>
                <a:cubicBezTo>
                  <a:pt x="5910792" y="460375"/>
                  <a:pt x="5852056" y="468312"/>
                  <a:pt x="5921375" y="428625"/>
                </a:cubicBezTo>
                <a:cubicBezTo>
                  <a:pt x="5990694" y="388938"/>
                  <a:pt x="6159188" y="291042"/>
                  <a:pt x="6321415" y="238125"/>
                </a:cubicBezTo>
                <a:cubicBezTo>
                  <a:pt x="6483642" y="185208"/>
                  <a:pt x="6894738" y="111125"/>
                  <a:pt x="6894738" y="111125"/>
                </a:cubicBezTo>
              </a:path>
            </a:pathLst>
          </a:custGeom>
          <a:ln w="38100" cmpd="sng">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Rectangle 11"/>
          <p:cNvSpPr/>
          <p:nvPr/>
        </p:nvSpPr>
        <p:spPr>
          <a:xfrm>
            <a:off x="6546850" y="3678238"/>
            <a:ext cx="1285875" cy="1285875"/>
          </a:xfrm>
          <a:prstGeom prst="rect">
            <a:avLst/>
          </a:prstGeom>
          <a:solidFill>
            <a:schemeClr val="bg1">
              <a:lumMod val="8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13"/>
          <p:cNvSpPr/>
          <p:nvPr/>
        </p:nvSpPr>
        <p:spPr>
          <a:xfrm>
            <a:off x="6683375" y="3810000"/>
            <a:ext cx="873125" cy="968375"/>
          </a:xfrm>
          <a:custGeom>
            <a:avLst/>
            <a:gdLst>
              <a:gd name="connsiteX0" fmla="*/ 31750 w 841375"/>
              <a:gd name="connsiteY0" fmla="*/ 1127125 h 1127125"/>
              <a:gd name="connsiteX1" fmla="*/ 79375 w 841375"/>
              <a:gd name="connsiteY1" fmla="*/ 0 h 1127125"/>
              <a:gd name="connsiteX2" fmla="*/ 571500 w 841375"/>
              <a:gd name="connsiteY2" fmla="*/ 158750 h 1127125"/>
              <a:gd name="connsiteX3" fmla="*/ 254000 w 841375"/>
              <a:gd name="connsiteY3" fmla="*/ 349250 h 1127125"/>
              <a:gd name="connsiteX4" fmla="*/ 476250 w 841375"/>
              <a:gd name="connsiteY4" fmla="*/ 650875 h 1127125"/>
              <a:gd name="connsiteX5" fmla="*/ 730250 w 841375"/>
              <a:gd name="connsiteY5" fmla="*/ 523875 h 1127125"/>
              <a:gd name="connsiteX6" fmla="*/ 841375 w 841375"/>
              <a:gd name="connsiteY6" fmla="*/ 809625 h 1127125"/>
              <a:gd name="connsiteX7" fmla="*/ 650875 w 841375"/>
              <a:gd name="connsiteY7" fmla="*/ 1047750 h 1127125"/>
              <a:gd name="connsiteX8" fmla="*/ 333375 w 841375"/>
              <a:gd name="connsiteY8" fmla="*/ 873125 h 1127125"/>
              <a:gd name="connsiteX9" fmla="*/ 31750 w 841375"/>
              <a:gd name="connsiteY9" fmla="*/ 952500 h 1127125"/>
              <a:gd name="connsiteX10" fmla="*/ 0 w 841375"/>
              <a:gd name="connsiteY10" fmla="*/ 1047750 h 1127125"/>
              <a:gd name="connsiteX0" fmla="*/ 31750 w 841375"/>
              <a:gd name="connsiteY0" fmla="*/ 1127125 h 1127125"/>
              <a:gd name="connsiteX1" fmla="*/ 79375 w 841375"/>
              <a:gd name="connsiteY1" fmla="*/ 0 h 1127125"/>
              <a:gd name="connsiteX2" fmla="*/ 571500 w 841375"/>
              <a:gd name="connsiteY2" fmla="*/ 158750 h 1127125"/>
              <a:gd name="connsiteX3" fmla="*/ 254000 w 841375"/>
              <a:gd name="connsiteY3" fmla="*/ 349250 h 1127125"/>
              <a:gd name="connsiteX4" fmla="*/ 476250 w 841375"/>
              <a:gd name="connsiteY4" fmla="*/ 650875 h 1127125"/>
              <a:gd name="connsiteX5" fmla="*/ 730250 w 841375"/>
              <a:gd name="connsiteY5" fmla="*/ 523875 h 1127125"/>
              <a:gd name="connsiteX6" fmla="*/ 841375 w 841375"/>
              <a:gd name="connsiteY6" fmla="*/ 809625 h 1127125"/>
              <a:gd name="connsiteX7" fmla="*/ 650875 w 841375"/>
              <a:gd name="connsiteY7" fmla="*/ 1047750 h 1127125"/>
              <a:gd name="connsiteX8" fmla="*/ 333375 w 841375"/>
              <a:gd name="connsiteY8" fmla="*/ 873125 h 1127125"/>
              <a:gd name="connsiteX9" fmla="*/ 142875 w 841375"/>
              <a:gd name="connsiteY9" fmla="*/ 841375 h 1127125"/>
              <a:gd name="connsiteX10" fmla="*/ 0 w 841375"/>
              <a:gd name="connsiteY10" fmla="*/ 1047750 h 1127125"/>
              <a:gd name="connsiteX0" fmla="*/ 0 w 809625"/>
              <a:gd name="connsiteY0" fmla="*/ 1127125 h 1127125"/>
              <a:gd name="connsiteX1" fmla="*/ 47625 w 809625"/>
              <a:gd name="connsiteY1" fmla="*/ 0 h 1127125"/>
              <a:gd name="connsiteX2" fmla="*/ 539750 w 809625"/>
              <a:gd name="connsiteY2" fmla="*/ 158750 h 1127125"/>
              <a:gd name="connsiteX3" fmla="*/ 222250 w 809625"/>
              <a:gd name="connsiteY3" fmla="*/ 349250 h 1127125"/>
              <a:gd name="connsiteX4" fmla="*/ 444500 w 809625"/>
              <a:gd name="connsiteY4" fmla="*/ 650875 h 1127125"/>
              <a:gd name="connsiteX5" fmla="*/ 698500 w 809625"/>
              <a:gd name="connsiteY5" fmla="*/ 523875 h 1127125"/>
              <a:gd name="connsiteX6" fmla="*/ 809625 w 809625"/>
              <a:gd name="connsiteY6" fmla="*/ 809625 h 1127125"/>
              <a:gd name="connsiteX7" fmla="*/ 619125 w 809625"/>
              <a:gd name="connsiteY7" fmla="*/ 1047750 h 1127125"/>
              <a:gd name="connsiteX8" fmla="*/ 301625 w 809625"/>
              <a:gd name="connsiteY8" fmla="*/ 873125 h 1127125"/>
              <a:gd name="connsiteX9" fmla="*/ 111125 w 809625"/>
              <a:gd name="connsiteY9" fmla="*/ 841375 h 1127125"/>
              <a:gd name="connsiteX10" fmla="*/ 190500 w 809625"/>
              <a:gd name="connsiteY10" fmla="*/ 650875 h 1127125"/>
              <a:gd name="connsiteX0" fmla="*/ 0 w 873125"/>
              <a:gd name="connsiteY0" fmla="*/ 285750 h 1047750"/>
              <a:gd name="connsiteX1" fmla="*/ 111125 w 873125"/>
              <a:gd name="connsiteY1" fmla="*/ 0 h 1047750"/>
              <a:gd name="connsiteX2" fmla="*/ 603250 w 873125"/>
              <a:gd name="connsiteY2" fmla="*/ 158750 h 1047750"/>
              <a:gd name="connsiteX3" fmla="*/ 285750 w 873125"/>
              <a:gd name="connsiteY3" fmla="*/ 349250 h 1047750"/>
              <a:gd name="connsiteX4" fmla="*/ 508000 w 873125"/>
              <a:gd name="connsiteY4" fmla="*/ 650875 h 1047750"/>
              <a:gd name="connsiteX5" fmla="*/ 762000 w 873125"/>
              <a:gd name="connsiteY5" fmla="*/ 523875 h 1047750"/>
              <a:gd name="connsiteX6" fmla="*/ 873125 w 873125"/>
              <a:gd name="connsiteY6" fmla="*/ 809625 h 1047750"/>
              <a:gd name="connsiteX7" fmla="*/ 682625 w 873125"/>
              <a:gd name="connsiteY7" fmla="*/ 1047750 h 1047750"/>
              <a:gd name="connsiteX8" fmla="*/ 365125 w 873125"/>
              <a:gd name="connsiteY8" fmla="*/ 873125 h 1047750"/>
              <a:gd name="connsiteX9" fmla="*/ 174625 w 873125"/>
              <a:gd name="connsiteY9" fmla="*/ 841375 h 1047750"/>
              <a:gd name="connsiteX10" fmla="*/ 254000 w 873125"/>
              <a:gd name="connsiteY10" fmla="*/ 650875 h 1047750"/>
              <a:gd name="connsiteX0" fmla="*/ 0 w 873125"/>
              <a:gd name="connsiteY0" fmla="*/ 206375 h 968375"/>
              <a:gd name="connsiteX1" fmla="*/ 127000 w 873125"/>
              <a:gd name="connsiteY1" fmla="*/ 0 h 968375"/>
              <a:gd name="connsiteX2" fmla="*/ 603250 w 873125"/>
              <a:gd name="connsiteY2" fmla="*/ 79375 h 968375"/>
              <a:gd name="connsiteX3" fmla="*/ 285750 w 873125"/>
              <a:gd name="connsiteY3" fmla="*/ 269875 h 968375"/>
              <a:gd name="connsiteX4" fmla="*/ 508000 w 873125"/>
              <a:gd name="connsiteY4" fmla="*/ 571500 h 968375"/>
              <a:gd name="connsiteX5" fmla="*/ 762000 w 873125"/>
              <a:gd name="connsiteY5" fmla="*/ 444500 h 968375"/>
              <a:gd name="connsiteX6" fmla="*/ 873125 w 873125"/>
              <a:gd name="connsiteY6" fmla="*/ 730250 h 968375"/>
              <a:gd name="connsiteX7" fmla="*/ 682625 w 873125"/>
              <a:gd name="connsiteY7" fmla="*/ 968375 h 968375"/>
              <a:gd name="connsiteX8" fmla="*/ 365125 w 873125"/>
              <a:gd name="connsiteY8" fmla="*/ 793750 h 968375"/>
              <a:gd name="connsiteX9" fmla="*/ 174625 w 873125"/>
              <a:gd name="connsiteY9" fmla="*/ 762000 h 968375"/>
              <a:gd name="connsiteX10" fmla="*/ 254000 w 873125"/>
              <a:gd name="connsiteY10" fmla="*/ 571500 h 968375"/>
              <a:gd name="connsiteX0" fmla="*/ 0 w 873125"/>
              <a:gd name="connsiteY0" fmla="*/ 206375 h 968375"/>
              <a:gd name="connsiteX1" fmla="*/ 127000 w 873125"/>
              <a:gd name="connsiteY1" fmla="*/ 0 h 968375"/>
              <a:gd name="connsiteX2" fmla="*/ 603250 w 873125"/>
              <a:gd name="connsiteY2" fmla="*/ 79375 h 968375"/>
              <a:gd name="connsiteX3" fmla="*/ 285750 w 873125"/>
              <a:gd name="connsiteY3" fmla="*/ 269875 h 968375"/>
              <a:gd name="connsiteX4" fmla="*/ 508000 w 873125"/>
              <a:gd name="connsiteY4" fmla="*/ 571500 h 968375"/>
              <a:gd name="connsiteX5" fmla="*/ 762000 w 873125"/>
              <a:gd name="connsiteY5" fmla="*/ 444500 h 968375"/>
              <a:gd name="connsiteX6" fmla="*/ 873125 w 873125"/>
              <a:gd name="connsiteY6" fmla="*/ 730250 h 968375"/>
              <a:gd name="connsiteX7" fmla="*/ 682625 w 873125"/>
              <a:gd name="connsiteY7" fmla="*/ 968375 h 968375"/>
              <a:gd name="connsiteX8" fmla="*/ 365125 w 873125"/>
              <a:gd name="connsiteY8" fmla="*/ 793750 h 968375"/>
              <a:gd name="connsiteX9" fmla="*/ 174625 w 873125"/>
              <a:gd name="connsiteY9" fmla="*/ 762000 h 968375"/>
              <a:gd name="connsiteX10" fmla="*/ 15875 w 873125"/>
              <a:gd name="connsiteY10" fmla="*/ 968375 h 968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3125" h="968375">
                <a:moveTo>
                  <a:pt x="0" y="206375"/>
                </a:moveTo>
                <a:lnTo>
                  <a:pt x="127000" y="0"/>
                </a:lnTo>
                <a:lnTo>
                  <a:pt x="603250" y="79375"/>
                </a:lnTo>
                <a:lnTo>
                  <a:pt x="285750" y="269875"/>
                </a:lnTo>
                <a:lnTo>
                  <a:pt x="508000" y="571500"/>
                </a:lnTo>
                <a:lnTo>
                  <a:pt x="762000" y="444500"/>
                </a:lnTo>
                <a:lnTo>
                  <a:pt x="873125" y="730250"/>
                </a:lnTo>
                <a:lnTo>
                  <a:pt x="682625" y="968375"/>
                </a:lnTo>
                <a:lnTo>
                  <a:pt x="365125" y="793750"/>
                </a:lnTo>
                <a:lnTo>
                  <a:pt x="174625" y="762000"/>
                </a:lnTo>
                <a:lnTo>
                  <a:pt x="15875" y="968375"/>
                </a:lnTo>
              </a:path>
            </a:pathLst>
          </a:custGeom>
          <a:ln w="38100" cmpd="sng">
            <a:solidFill>
              <a:srgbClr val="333333"/>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Multiply 14"/>
          <p:cNvSpPr/>
          <p:nvPr/>
        </p:nvSpPr>
        <p:spPr>
          <a:xfrm>
            <a:off x="6572250" y="4587875"/>
            <a:ext cx="381000" cy="412750"/>
          </a:xfrm>
          <a:prstGeom prst="mathMultiply">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7159625" y="4000500"/>
            <a:ext cx="222250" cy="22225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7232650" y="4502150"/>
            <a:ext cx="133350" cy="13335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descr="colorspace_pastel_blue.png"/>
          <p:cNvPicPr>
            <a:picLocks noChangeAspect="1"/>
          </p:cNvPicPr>
          <p:nvPr/>
        </p:nvPicPr>
        <p:blipFill rotWithShape="1">
          <a:blip r:embed="rId3">
            <a:extLst>
              <a:ext uri="{28A0092B-C50C-407E-A947-70E740481C1C}">
                <a14:useLocalDpi xmlns:a14="http://schemas.microsoft.com/office/drawing/2010/main" val="0"/>
              </a:ext>
            </a:extLst>
          </a:blip>
          <a:srcRect r="11585"/>
          <a:stretch/>
        </p:blipFill>
        <p:spPr>
          <a:xfrm>
            <a:off x="1331696" y="3687549"/>
            <a:ext cx="1269109" cy="1271499"/>
          </a:xfrm>
          <a:prstGeom prst="rect">
            <a:avLst/>
          </a:prstGeom>
        </p:spPr>
      </p:pic>
      <p:sp>
        <p:nvSpPr>
          <p:cNvPr id="3" name="Donut 2"/>
          <p:cNvSpPr/>
          <p:nvPr/>
        </p:nvSpPr>
        <p:spPr>
          <a:xfrm>
            <a:off x="2007809" y="3713240"/>
            <a:ext cx="266095" cy="266095"/>
          </a:xfrm>
          <a:prstGeom prst="donut">
            <a:avLst/>
          </a:prstGeom>
          <a:solidFill>
            <a:srgbClr val="FFFFFF"/>
          </a:solidFill>
          <a:ln>
            <a:solidFill>
              <a:srgbClr val="333333"/>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3093207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9" grpId="0" animBg="1"/>
      <p:bldP spid="8" grpId="0" animBg="1"/>
      <p:bldP spid="12" grpId="0" animBg="1"/>
      <p:bldP spid="14" grpId="0" animBg="1"/>
      <p:bldP spid="15" grpId="0" animBg="1"/>
      <p:bldP spid="16" grpId="0" animBg="1"/>
      <p:bldP spid="17"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Predicting colors</a:t>
            </a:r>
            <a:endParaRPr lang="en-US" dirty="0"/>
          </a:p>
        </p:txBody>
      </p:sp>
      <p:pic>
        <p:nvPicPr>
          <p:cNvPr id="6" name="Picture 5" descr="colorspace_bl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875" y="1787525"/>
            <a:ext cx="3026922" cy="2681287"/>
          </a:xfrm>
          <a:prstGeom prst="rect">
            <a:avLst/>
          </a:prstGeom>
        </p:spPr>
      </p:pic>
      <p:pic>
        <p:nvPicPr>
          <p:cNvPr id="7" name="Picture 6" descr="colorspace_dark_pastel_bl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875" y="1787525"/>
            <a:ext cx="3026922" cy="2681287"/>
          </a:xfrm>
          <a:prstGeom prst="rect">
            <a:avLst/>
          </a:prstGeom>
        </p:spPr>
      </p:pic>
      <p:pic>
        <p:nvPicPr>
          <p:cNvPr id="8" name="Picture 7" descr="colorspace_pastel_blu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302" y="1788594"/>
            <a:ext cx="3026922" cy="2681287"/>
          </a:xfrm>
          <a:prstGeom prst="rect">
            <a:avLst/>
          </a:prstGeom>
        </p:spPr>
      </p:pic>
      <p:sp>
        <p:nvSpPr>
          <p:cNvPr id="9" name="Rectangle 8"/>
          <p:cNvSpPr/>
          <p:nvPr/>
        </p:nvSpPr>
        <p:spPr>
          <a:xfrm>
            <a:off x="5520837" y="1793875"/>
            <a:ext cx="2667000" cy="2667000"/>
          </a:xfrm>
          <a:prstGeom prst="rect">
            <a:avLst/>
          </a:prstGeom>
          <a:solidFill>
            <a:srgbClr val="2200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5520610" y="1794161"/>
            <a:ext cx="2667000" cy="2667000"/>
          </a:xfrm>
          <a:prstGeom prst="rect">
            <a:avLst/>
          </a:prstGeom>
          <a:solidFill>
            <a:srgbClr val="9AB1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5520482" y="1794163"/>
            <a:ext cx="2667000" cy="2667000"/>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0" y="5138625"/>
            <a:ext cx="9143999" cy="646331"/>
          </a:xfrm>
          <a:prstGeom prst="rect">
            <a:avLst/>
          </a:prstGeom>
          <a:noFill/>
        </p:spPr>
        <p:txBody>
          <a:bodyPr wrap="square" rtlCol="0">
            <a:spAutoFit/>
          </a:bodyPr>
          <a:lstStyle/>
          <a:p>
            <a:pPr algn="ctr"/>
            <a:r>
              <a:rPr lang="en-US" sz="3600" i="1" dirty="0" smtClean="0"/>
              <a:t>blue</a:t>
            </a:r>
            <a:endParaRPr lang="en-US" sz="3600" i="1" dirty="0"/>
          </a:p>
        </p:txBody>
      </p:sp>
      <p:sp>
        <p:nvSpPr>
          <p:cNvPr id="23" name="TextBox 22"/>
          <p:cNvSpPr txBox="1"/>
          <p:nvPr/>
        </p:nvSpPr>
        <p:spPr>
          <a:xfrm>
            <a:off x="-1586" y="5134718"/>
            <a:ext cx="9143999" cy="646331"/>
          </a:xfrm>
          <a:prstGeom prst="rect">
            <a:avLst/>
          </a:prstGeom>
          <a:solidFill>
            <a:schemeClr val="bg1"/>
          </a:solidFill>
        </p:spPr>
        <p:txBody>
          <a:bodyPr wrap="square" rtlCol="0">
            <a:spAutoFit/>
          </a:bodyPr>
          <a:lstStyle/>
          <a:p>
            <a:pPr algn="ctr"/>
            <a:r>
              <a:rPr lang="en-US" sz="3600" i="1" dirty="0"/>
              <a:t>p</a:t>
            </a:r>
            <a:r>
              <a:rPr lang="en-US" sz="3600" i="1" dirty="0" smtClean="0"/>
              <a:t>astel blue</a:t>
            </a:r>
            <a:endParaRPr lang="en-US" sz="3600" i="1" dirty="0"/>
          </a:p>
        </p:txBody>
      </p:sp>
      <p:sp>
        <p:nvSpPr>
          <p:cNvPr id="24" name="TextBox 23"/>
          <p:cNvSpPr txBox="1"/>
          <p:nvPr/>
        </p:nvSpPr>
        <p:spPr>
          <a:xfrm>
            <a:off x="1" y="5130810"/>
            <a:ext cx="9143999" cy="646331"/>
          </a:xfrm>
          <a:prstGeom prst="rect">
            <a:avLst/>
          </a:prstGeom>
          <a:solidFill>
            <a:schemeClr val="bg1"/>
          </a:solidFill>
        </p:spPr>
        <p:txBody>
          <a:bodyPr wrap="square" rtlCol="0">
            <a:spAutoFit/>
          </a:bodyPr>
          <a:lstStyle/>
          <a:p>
            <a:pPr algn="ctr"/>
            <a:r>
              <a:rPr lang="en-US" sz="3600" i="1" dirty="0"/>
              <a:t>d</a:t>
            </a:r>
            <a:r>
              <a:rPr lang="en-US" sz="3600" i="1" dirty="0" smtClean="0"/>
              <a:t>ark pastel blue</a:t>
            </a:r>
            <a:endParaRPr lang="en-US" sz="3600" i="1" dirty="0"/>
          </a:p>
        </p:txBody>
      </p:sp>
      <p:sp>
        <p:nvSpPr>
          <p:cNvPr id="3" name="TextBox 2"/>
          <p:cNvSpPr txBox="1"/>
          <p:nvPr/>
        </p:nvSpPr>
        <p:spPr>
          <a:xfrm>
            <a:off x="2175933" y="1271885"/>
            <a:ext cx="376425" cy="461665"/>
          </a:xfrm>
          <a:prstGeom prst="rect">
            <a:avLst/>
          </a:prstGeom>
          <a:noFill/>
        </p:spPr>
        <p:txBody>
          <a:bodyPr wrap="none" rtlCol="0">
            <a:spAutoFit/>
          </a:bodyPr>
          <a:lstStyle/>
          <a:p>
            <a:r>
              <a:rPr lang="en-US" sz="2400" dirty="0"/>
              <a:t>H</a:t>
            </a:r>
          </a:p>
        </p:txBody>
      </p:sp>
      <p:sp>
        <p:nvSpPr>
          <p:cNvPr id="13" name="TextBox 12"/>
          <p:cNvSpPr txBox="1"/>
          <p:nvPr/>
        </p:nvSpPr>
        <p:spPr>
          <a:xfrm>
            <a:off x="601133" y="2897485"/>
            <a:ext cx="364202" cy="461665"/>
          </a:xfrm>
          <a:prstGeom prst="rect">
            <a:avLst/>
          </a:prstGeom>
          <a:noFill/>
        </p:spPr>
        <p:txBody>
          <a:bodyPr wrap="none" rtlCol="0">
            <a:spAutoFit/>
          </a:bodyPr>
          <a:lstStyle/>
          <a:p>
            <a:r>
              <a:rPr lang="en-US" sz="2400" dirty="0" smtClean="0"/>
              <a:t>V</a:t>
            </a:r>
            <a:endParaRPr lang="en-US" sz="2400" dirty="0"/>
          </a:p>
        </p:txBody>
      </p:sp>
      <p:sp>
        <p:nvSpPr>
          <p:cNvPr id="14" name="TextBox 13"/>
          <p:cNvSpPr txBox="1"/>
          <p:nvPr/>
        </p:nvSpPr>
        <p:spPr>
          <a:xfrm>
            <a:off x="4148666" y="2897482"/>
            <a:ext cx="326081" cy="461665"/>
          </a:xfrm>
          <a:prstGeom prst="rect">
            <a:avLst/>
          </a:prstGeom>
          <a:noFill/>
        </p:spPr>
        <p:txBody>
          <a:bodyPr wrap="none" rtlCol="0">
            <a:spAutoFit/>
          </a:bodyPr>
          <a:lstStyle/>
          <a:p>
            <a:r>
              <a:rPr lang="en-US" sz="2400" dirty="0"/>
              <a:t>S</a:t>
            </a:r>
          </a:p>
        </p:txBody>
      </p:sp>
    </p:spTree>
    <p:extLst>
      <p:ext uri="{BB962C8B-B14F-4D97-AF65-F5344CB8AC3E}">
        <p14:creationId xmlns:p14="http://schemas.microsoft.com/office/powerpoint/2010/main" val="35697080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3" grpId="0" animBg="1"/>
      <p:bldP spid="2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model</a:t>
            </a:r>
            <a:endParaRPr lang="en-US" dirty="0"/>
          </a:p>
        </p:txBody>
      </p:sp>
      <p:pic>
        <p:nvPicPr>
          <p:cNvPr id="6" name="Picture 5" descr="colorspace_blu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1875" y="1787525"/>
            <a:ext cx="3026922" cy="2681287"/>
          </a:xfrm>
          <a:prstGeom prst="rect">
            <a:avLst/>
          </a:prstGeom>
        </p:spPr>
      </p:pic>
      <p:pic>
        <p:nvPicPr>
          <p:cNvPr id="7" name="Picture 6" descr="colorspace_dark_pastel_blu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1875" y="1787525"/>
            <a:ext cx="3026922" cy="2681287"/>
          </a:xfrm>
          <a:prstGeom prst="rect">
            <a:avLst/>
          </a:prstGeom>
        </p:spPr>
      </p:pic>
      <p:pic>
        <p:nvPicPr>
          <p:cNvPr id="8" name="Picture 7" descr="colorspace_pastel_blu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9302" y="1788594"/>
            <a:ext cx="3026922" cy="2681287"/>
          </a:xfrm>
          <a:prstGeom prst="rect">
            <a:avLst/>
          </a:prstGeom>
        </p:spPr>
      </p:pic>
      <p:sp>
        <p:nvSpPr>
          <p:cNvPr id="9" name="Rectangle 8"/>
          <p:cNvSpPr/>
          <p:nvPr/>
        </p:nvSpPr>
        <p:spPr>
          <a:xfrm>
            <a:off x="5520837" y="1793875"/>
            <a:ext cx="2667000" cy="2667000"/>
          </a:xfrm>
          <a:prstGeom prst="rect">
            <a:avLst/>
          </a:prstGeom>
          <a:solidFill>
            <a:srgbClr val="2200D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5517968" y="1791519"/>
            <a:ext cx="2667000" cy="2667000"/>
          </a:xfrm>
          <a:prstGeom prst="rect">
            <a:avLst/>
          </a:prstGeom>
          <a:solidFill>
            <a:srgbClr val="9AB1F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520482" y="1789163"/>
            <a:ext cx="2667000" cy="2667000"/>
          </a:xfrm>
          <a:prstGeom prst="rect">
            <a:avLst/>
          </a:prstGeom>
          <a:solidFill>
            <a:srgbClr val="688EB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TextBox 11"/>
          <p:cNvSpPr txBox="1"/>
          <p:nvPr/>
        </p:nvSpPr>
        <p:spPr>
          <a:xfrm>
            <a:off x="0" y="5138625"/>
            <a:ext cx="9143999" cy="646331"/>
          </a:xfrm>
          <a:prstGeom prst="rect">
            <a:avLst/>
          </a:prstGeom>
          <a:noFill/>
        </p:spPr>
        <p:txBody>
          <a:bodyPr wrap="square" rtlCol="0">
            <a:spAutoFit/>
          </a:bodyPr>
          <a:lstStyle/>
          <a:p>
            <a:pPr algn="ctr"/>
            <a:r>
              <a:rPr lang="en-US" sz="3600" i="1" dirty="0" smtClean="0"/>
              <a:t>blue</a:t>
            </a:r>
            <a:endParaRPr lang="en-US" sz="3600" i="1" dirty="0"/>
          </a:p>
        </p:txBody>
      </p:sp>
      <p:sp>
        <p:nvSpPr>
          <p:cNvPr id="13" name="TextBox 12"/>
          <p:cNvSpPr txBox="1"/>
          <p:nvPr/>
        </p:nvSpPr>
        <p:spPr>
          <a:xfrm>
            <a:off x="-1586" y="5134718"/>
            <a:ext cx="9143999" cy="646331"/>
          </a:xfrm>
          <a:prstGeom prst="rect">
            <a:avLst/>
          </a:prstGeom>
          <a:solidFill>
            <a:schemeClr val="bg1"/>
          </a:solidFill>
        </p:spPr>
        <p:txBody>
          <a:bodyPr wrap="square" rtlCol="0">
            <a:spAutoFit/>
          </a:bodyPr>
          <a:lstStyle/>
          <a:p>
            <a:pPr algn="ctr"/>
            <a:r>
              <a:rPr lang="en-US" sz="3600" i="1" dirty="0"/>
              <a:t>p</a:t>
            </a:r>
            <a:r>
              <a:rPr lang="en-US" sz="3600" i="1" dirty="0" smtClean="0"/>
              <a:t>astel blue</a:t>
            </a:r>
            <a:endParaRPr lang="en-US" sz="3600" i="1" dirty="0"/>
          </a:p>
        </p:txBody>
      </p:sp>
      <p:sp>
        <p:nvSpPr>
          <p:cNvPr id="14" name="TextBox 13"/>
          <p:cNvSpPr txBox="1"/>
          <p:nvPr/>
        </p:nvSpPr>
        <p:spPr>
          <a:xfrm>
            <a:off x="1" y="5130810"/>
            <a:ext cx="9143999" cy="646331"/>
          </a:xfrm>
          <a:prstGeom prst="rect">
            <a:avLst/>
          </a:prstGeom>
          <a:solidFill>
            <a:schemeClr val="bg1"/>
          </a:solidFill>
        </p:spPr>
        <p:txBody>
          <a:bodyPr wrap="square" rtlCol="0">
            <a:spAutoFit/>
          </a:bodyPr>
          <a:lstStyle/>
          <a:p>
            <a:pPr algn="ctr"/>
            <a:r>
              <a:rPr lang="en-US" sz="3600" i="1" dirty="0"/>
              <a:t>d</a:t>
            </a:r>
            <a:r>
              <a:rPr lang="en-US" sz="3600" i="1" dirty="0" smtClean="0"/>
              <a:t>ark pastel blue</a:t>
            </a:r>
            <a:endParaRPr lang="en-US" sz="3600" i="1" dirty="0"/>
          </a:p>
        </p:txBody>
      </p:sp>
      <p:sp>
        <p:nvSpPr>
          <p:cNvPr id="15" name="TextBox 14"/>
          <p:cNvSpPr txBox="1"/>
          <p:nvPr/>
        </p:nvSpPr>
        <p:spPr>
          <a:xfrm>
            <a:off x="2175933" y="1271885"/>
            <a:ext cx="376425" cy="461665"/>
          </a:xfrm>
          <a:prstGeom prst="rect">
            <a:avLst/>
          </a:prstGeom>
          <a:noFill/>
        </p:spPr>
        <p:txBody>
          <a:bodyPr wrap="none" rtlCol="0">
            <a:spAutoFit/>
          </a:bodyPr>
          <a:lstStyle/>
          <a:p>
            <a:r>
              <a:rPr lang="en-US" sz="2400" dirty="0"/>
              <a:t>H</a:t>
            </a:r>
          </a:p>
        </p:txBody>
      </p:sp>
      <p:sp>
        <p:nvSpPr>
          <p:cNvPr id="16" name="TextBox 15"/>
          <p:cNvSpPr txBox="1"/>
          <p:nvPr/>
        </p:nvSpPr>
        <p:spPr>
          <a:xfrm>
            <a:off x="601133" y="2897485"/>
            <a:ext cx="364202" cy="461665"/>
          </a:xfrm>
          <a:prstGeom prst="rect">
            <a:avLst/>
          </a:prstGeom>
          <a:noFill/>
        </p:spPr>
        <p:txBody>
          <a:bodyPr wrap="none" rtlCol="0">
            <a:spAutoFit/>
          </a:bodyPr>
          <a:lstStyle/>
          <a:p>
            <a:r>
              <a:rPr lang="en-US" sz="2400" dirty="0"/>
              <a:t>V</a:t>
            </a:r>
          </a:p>
        </p:txBody>
      </p:sp>
      <p:sp>
        <p:nvSpPr>
          <p:cNvPr id="17" name="TextBox 16"/>
          <p:cNvSpPr txBox="1"/>
          <p:nvPr/>
        </p:nvSpPr>
        <p:spPr>
          <a:xfrm>
            <a:off x="4148666" y="2897482"/>
            <a:ext cx="326081" cy="461665"/>
          </a:xfrm>
          <a:prstGeom prst="rect">
            <a:avLst/>
          </a:prstGeom>
          <a:noFill/>
        </p:spPr>
        <p:txBody>
          <a:bodyPr wrap="none" rtlCol="0">
            <a:spAutoFit/>
          </a:bodyPr>
          <a:lstStyle/>
          <a:p>
            <a:r>
              <a:rPr lang="en-US" sz="2400" dirty="0" smtClean="0"/>
              <a:t>S</a:t>
            </a:r>
            <a:endParaRPr lang="en-US" sz="2400" dirty="0"/>
          </a:p>
        </p:txBody>
      </p:sp>
    </p:spTree>
    <p:extLst>
      <p:ext uri="{BB962C8B-B14F-4D97-AF65-F5344CB8AC3E}">
        <p14:creationId xmlns:p14="http://schemas.microsoft.com/office/powerpoint/2010/main" val="3446498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par>
                                <p:cTn id="17" presetID="10" presetClass="exit" presetSubtype="0" fill="hold" grpId="1" nodeType="with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2"/>
                                        </p:tgtEl>
                                      </p:cBhvr>
                                    </p:animEffect>
                                    <p:set>
                                      <p:cBhvr>
                                        <p:cTn id="22" dur="1" fill="hold">
                                          <p:stCondLst>
                                            <p:cond delay="499"/>
                                          </p:stCondLst>
                                        </p:cTn>
                                        <p:tgtEl>
                                          <p:spTgt spid="12"/>
                                        </p:tgtEl>
                                        <p:attrNameLst>
                                          <p:attrName>style.visibility</p:attrName>
                                        </p:attrNameLst>
                                      </p:cBhvr>
                                      <p:to>
                                        <p:strVal val="hidden"/>
                                      </p:to>
                                    </p:set>
                                  </p:childTnLst>
                                </p:cTn>
                              </p:par>
                              <p:par>
                                <p:cTn id="23" presetID="10" presetClass="exit" presetSubtype="0" fill="hold" grpId="1" nodeType="withEffect">
                                  <p:stCondLst>
                                    <p:cond delay="0"/>
                                  </p:stCondLst>
                                  <p:childTnLst>
                                    <p:animEffect transition="out" filter="fade">
                                      <p:cBhvr>
                                        <p:cTn id="24" dur="500"/>
                                        <p:tgtEl>
                                          <p:spTgt spid="13"/>
                                        </p:tgtEl>
                                      </p:cBhvr>
                                    </p:animEffect>
                                    <p:set>
                                      <p:cBhvr>
                                        <p:cTn id="25" dur="1" fill="hold">
                                          <p:stCondLst>
                                            <p:cond delay="499"/>
                                          </p:stCondLst>
                                        </p:cTn>
                                        <p:tgtEl>
                                          <p:spTgt spid="13"/>
                                        </p:tgtEl>
                                        <p:attrNameLst>
                                          <p:attrName>style.visibility</p:attrName>
                                        </p:attrNameLst>
                                      </p:cBhvr>
                                      <p:to>
                                        <p:strVal val="hidden"/>
                                      </p:to>
                                    </p:set>
                                  </p:childTnLst>
                                </p:cTn>
                              </p:par>
                              <p:par>
                                <p:cTn id="26" presetID="6" presetClass="emph" presetSubtype="0" accel="50000" decel="50000" fill="hold" grpId="1" nodeType="withEffect">
                                  <p:stCondLst>
                                    <p:cond delay="300"/>
                                  </p:stCondLst>
                                  <p:childTnLst>
                                    <p:animScale>
                                      <p:cBhvr>
                                        <p:cTn id="27" dur="1000" fill="hold"/>
                                        <p:tgtEl>
                                          <p:spTgt spid="11"/>
                                        </p:tgtEl>
                                      </p:cBhvr>
                                      <p:by x="50000" y="50000"/>
                                    </p:animScale>
                                  </p:childTnLst>
                                </p:cTn>
                              </p:par>
                              <p:par>
                                <p:cTn id="28" presetID="42" presetClass="path" presetSubtype="0" accel="50000" decel="50000" fill="hold" grpId="2" nodeType="withEffect">
                                  <p:stCondLst>
                                    <p:cond delay="300"/>
                                  </p:stCondLst>
                                  <p:childTnLst>
                                    <p:animMotion origin="layout" path="M 8.33333E-7 -4.07407E-6 L -0.24896 -0.13819 " pathEditMode="relative" rAng="0" ptsTypes="AA">
                                      <p:cBhvr>
                                        <p:cTn id="29" dur="1000" fill="hold"/>
                                        <p:tgtEl>
                                          <p:spTgt spid="11"/>
                                        </p:tgtEl>
                                        <p:attrNameLst>
                                          <p:attrName>ppt_x</p:attrName>
                                          <p:attrName>ppt_y</p:attrName>
                                        </p:attrNameLst>
                                      </p:cBhvr>
                                      <p:rCtr x="-12448" y="-6921"/>
                                    </p:animMotion>
                                  </p:childTnLst>
                                </p:cTn>
                              </p:par>
                              <p:par>
                                <p:cTn id="30" presetID="10" presetClass="exit" presetSubtype="0" fill="hold" grpId="0" nodeType="with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par>
                                <p:cTn id="33" presetID="10" presetClass="exit" presetSubtype="0" fill="hold" grpId="0" nodeType="withEffect">
                                  <p:stCondLst>
                                    <p:cond delay="0"/>
                                  </p:stCondLst>
                                  <p:childTnLst>
                                    <p:animEffect transition="out" filter="fade">
                                      <p:cBhvr>
                                        <p:cTn id="34" dur="500"/>
                                        <p:tgtEl>
                                          <p:spTgt spid="15"/>
                                        </p:tgtEl>
                                      </p:cBhvr>
                                    </p:animEffect>
                                    <p:set>
                                      <p:cBhvr>
                                        <p:cTn id="35" dur="1" fill="hold">
                                          <p:stCondLst>
                                            <p:cond delay="499"/>
                                          </p:stCondLst>
                                        </p:cTn>
                                        <p:tgtEl>
                                          <p:spTgt spid="15"/>
                                        </p:tgtEl>
                                        <p:attrNameLst>
                                          <p:attrName>style.visibility</p:attrName>
                                        </p:attrNameLst>
                                      </p:cBhvr>
                                      <p:to>
                                        <p:strVal val="hidden"/>
                                      </p:to>
                                    </p:set>
                                  </p:childTnLst>
                                </p:cTn>
                              </p:par>
                              <p:par>
                                <p:cTn id="36" presetID="10" presetClass="exit" presetSubtype="0" fill="hold" grpId="0" nodeType="withEffect">
                                  <p:stCondLst>
                                    <p:cond delay="0"/>
                                  </p:stCondLst>
                                  <p:childTnLst>
                                    <p:animEffect transition="out" filter="fade">
                                      <p:cBhvr>
                                        <p:cTn id="37" dur="500"/>
                                        <p:tgtEl>
                                          <p:spTgt spid="16"/>
                                        </p:tgtEl>
                                      </p:cBhvr>
                                    </p:animEffect>
                                    <p:set>
                                      <p:cBhvr>
                                        <p:cTn id="38"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1" animBg="1"/>
      <p:bldP spid="11" grpId="1" animBg="1"/>
      <p:bldP spid="11" grpId="2" animBg="1"/>
      <p:bldP spid="12" grpId="0"/>
      <p:bldP spid="13" grpId="1" animBg="1"/>
      <p:bldP spid="15" grpId="0"/>
      <p:bldP spid="16" grpId="0"/>
      <p:bldP spid="17" grpId="0"/>
    </p:bldLst>
  </p:timing>
</p:sld>
</file>

<file path=ppt/theme/theme1.xml><?xml version="1.0" encoding="utf-8"?>
<a:theme xmlns:a="http://schemas.openxmlformats.org/drawingml/2006/main" name="Office Theme">
  <a:themeElements>
    <a:clrScheme name="Berkeley Final">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88EBE"/>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38100" cmpd="sng">
          <a:solidFill>
            <a:schemeClr val="accent1">
              <a:lumMod val="75000"/>
            </a:schemeClr>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7214</TotalTime>
  <Words>3429</Words>
  <Application>Microsoft Macintosh PowerPoint</Application>
  <PresentationFormat>On-screen Show (4:3)</PresentationFormat>
  <Paragraphs>297</Paragraphs>
  <Slides>29</Slides>
  <Notes>29</Notes>
  <HiddenSlides>1</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Grounding Language with Points  and Paths in Continuous Spaces</vt:lpstr>
      <vt:lpstr>Formal grounding</vt:lpstr>
      <vt:lpstr>Perceptual grounding</vt:lpstr>
      <vt:lpstr>Perceptual grounding</vt:lpstr>
      <vt:lpstr>Perceptual grounding</vt:lpstr>
      <vt:lpstr>   Continuous spaces everywhere</vt:lpstr>
      <vt:lpstr>Three tasks</vt:lpstr>
      <vt:lpstr>Predicting colors</vt:lpstr>
      <vt:lpstr>Regression model</vt:lpstr>
      <vt:lpstr>Regression model</vt:lpstr>
      <vt:lpstr>Regression model</vt:lpstr>
      <vt:lpstr>Regression model</vt:lpstr>
      <vt:lpstr>Regression model</vt:lpstr>
      <vt:lpstr>Experiment setup</vt:lpstr>
      <vt:lpstr>Sample predictions</vt:lpstr>
      <vt:lpstr>Prediction error</vt:lpstr>
      <vt:lpstr>A guessing game</vt:lpstr>
      <vt:lpstr>A guessing game</vt:lpstr>
      <vt:lpstr>Predicting time series</vt:lpstr>
      <vt:lpstr>Predicting time series</vt:lpstr>
      <vt:lpstr>Predicting time series</vt:lpstr>
      <vt:lpstr>Learning &amp; inference</vt:lpstr>
      <vt:lpstr>Experiment setup</vt:lpstr>
      <vt:lpstr>Sample predictions</vt:lpstr>
      <vt:lpstr>A guessing game</vt:lpstr>
      <vt:lpstr>Peeking at parameters</vt:lpstr>
      <vt:lpstr>Following instructions</vt:lpstr>
      <vt:lpstr>Navigation results</vt:lpstr>
      <vt:lpstr>Conclusions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Parsing</dc:title>
  <dc:creator>Jonathan Kummerfeld</dc:creator>
  <cp:lastModifiedBy>Jacob Andreas</cp:lastModifiedBy>
  <cp:revision>143</cp:revision>
  <cp:lastPrinted>2014-06-18T19:51:17Z</cp:lastPrinted>
  <dcterms:created xsi:type="dcterms:W3CDTF">2014-06-12T20:25:57Z</dcterms:created>
  <dcterms:modified xsi:type="dcterms:W3CDTF">2014-06-26T18:58:44Z</dcterms:modified>
</cp:coreProperties>
</file>