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xlsx" ContentType="application/vnd.openxmlformats-officedocument.spreadsheetml.sheet"/>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12.xml" ContentType="application/vnd.openxmlformats-officedocument.presentationml.notesSlide+xml"/>
  <Override PartName="/ppt/charts/chart3.xml" ContentType="application/vnd.openxmlformats-officedocument.drawingml.chart+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4.xml" ContentType="application/vnd.openxmlformats-officedocument.drawingml.chart+xml"/>
  <Override PartName="/ppt/notesSlides/notesSlide18.xml" ContentType="application/vnd.openxmlformats-officedocument.presentationml.notesSlide+xml"/>
  <Override PartName="/ppt/charts/chart5.xml" ContentType="application/vnd.openxmlformats-officedocument.drawingml.chart+xml"/>
  <Override PartName="/ppt/theme/themeOverride3.xml" ContentType="application/vnd.openxmlformats-officedocument.themeOverr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6.xml" ContentType="application/vnd.openxmlformats-officedocument.drawingml.chart+xml"/>
  <Override PartName="/ppt/notesSlides/notesSlide23.xml" ContentType="application/vnd.openxmlformats-officedocument.presentationml.notesSlide+xml"/>
  <Override PartName="/ppt/charts/chart7.xml" ContentType="application/vnd.openxmlformats-officedocument.drawingml.chart+xml"/>
  <Override PartName="/ppt/theme/themeOverride4.xml" ContentType="application/vnd.openxmlformats-officedocument.themeOverride+xml"/>
  <Override PartName="/ppt/notesSlides/notesSlide24.xml" ContentType="application/vnd.openxmlformats-officedocument.presentationml.notesSlide+xml"/>
  <Override PartName="/ppt/charts/chart8.xml" ContentType="application/vnd.openxmlformats-officedocument.drawingml.chart+xml"/>
  <Override PartName="/ppt/notesSlides/notesSlide25.xml" ContentType="application/vnd.openxmlformats-officedocument.presentationml.notesSlide+xml"/>
  <Override PartName="/ppt/charts/chart9.xml" ContentType="application/vnd.openxmlformats-officedocument.drawingml.chart+xml"/>
  <Override PartName="/ppt/notesSlides/notesSlide26.xml" ContentType="application/vnd.openxmlformats-officedocument.presentationml.notesSlide+xml"/>
  <Override PartName="/ppt/charts/chart10.xml" ContentType="application/vnd.openxmlformats-officedocument.drawingml.chart+xml"/>
  <Override PartName="/ppt/theme/themeOverride5.xml" ContentType="application/vnd.openxmlformats-officedocument.themeOverr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256" r:id="rId2"/>
    <p:sldId id="257" r:id="rId3"/>
    <p:sldId id="258" r:id="rId4"/>
    <p:sldId id="290" r:id="rId5"/>
    <p:sldId id="259" r:id="rId6"/>
    <p:sldId id="260" r:id="rId7"/>
    <p:sldId id="261" r:id="rId8"/>
    <p:sldId id="274" r:id="rId9"/>
    <p:sldId id="262" r:id="rId10"/>
    <p:sldId id="264" r:id="rId11"/>
    <p:sldId id="275" r:id="rId12"/>
    <p:sldId id="276" r:id="rId13"/>
    <p:sldId id="265" r:id="rId14"/>
    <p:sldId id="266" r:id="rId15"/>
    <p:sldId id="277" r:id="rId16"/>
    <p:sldId id="278" r:id="rId17"/>
    <p:sldId id="268" r:id="rId18"/>
    <p:sldId id="279" r:id="rId19"/>
    <p:sldId id="269" r:id="rId20"/>
    <p:sldId id="270" r:id="rId21"/>
    <p:sldId id="280" r:id="rId22"/>
    <p:sldId id="272" r:id="rId23"/>
    <p:sldId id="281" r:id="rId24"/>
    <p:sldId id="286" r:id="rId25"/>
    <p:sldId id="282" r:id="rId26"/>
    <p:sldId id="285" r:id="rId27"/>
    <p:sldId id="289" r:id="rId28"/>
    <p:sldId id="287" r:id="rId29"/>
    <p:sldId id="284" r:id="rId30"/>
    <p:sldId id="288" r:id="rId31"/>
    <p:sldId id="273"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BDD0F0"/>
    <a:srgbClr val="8896AE"/>
    <a:srgbClr val="B1C3E3"/>
    <a:srgbClr val="93A2BC"/>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62007" autoAdjust="0"/>
  </p:normalViewPr>
  <p:slideViewPr>
    <p:cSldViewPr snapToGrid="0">
      <p:cViewPr>
        <p:scale>
          <a:sx n="50" d="100"/>
          <a:sy n="50" d="100"/>
        </p:scale>
        <p:origin x="-3384" y="-528"/>
      </p:cViewPr>
      <p:guideLst>
        <p:guide orient="horz"/>
        <p:guide pos="575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notesMaster" Target="notesMasters/notesMaster1.xml"/><Relationship Id="rId34" Type="http://schemas.openxmlformats.org/officeDocument/2006/relationships/printerSettings" Target="printerSettings/printerSettings1.bin"/><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10.xml.rels><?xml version="1.0" encoding="UTF-8" standalone="yes"?>
<Relationships xmlns="http://schemas.openxmlformats.org/package/2006/relationships"><Relationship Id="rId1" Type="http://schemas.openxmlformats.org/officeDocument/2006/relationships/themeOverride" Target="../theme/themeOverride5.xml"/><Relationship Id="rId2" Type="http://schemas.openxmlformats.org/officeDocument/2006/relationships/package" Target="../embeddings/Microsoft_Excel_Sheet10.xlsx"/></Relationships>
</file>

<file path=ppt/charts/_rels/chart2.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standalone="yes"?>
<Relationships xmlns="http://schemas.openxmlformats.org/package/2006/relationships"><Relationship Id="rId1" Type="http://schemas.openxmlformats.org/officeDocument/2006/relationships/themeOverride" Target="../theme/themeOverride4.xml"/><Relationship Id="rId2" Type="http://schemas.openxmlformats.org/officeDocument/2006/relationships/package" Target="../embeddings/Microsoft_Excel_Sheet7.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Baseline</c:v>
                </c:pt>
              </c:strCache>
            </c:strRef>
          </c:tx>
          <c:spPr>
            <a:solidFill>
              <a:schemeClr val="accent2"/>
            </a:solidFill>
            <a:effectLst/>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Sheet1!$B$2</c:f>
              <c:numCache>
                <c:formatCode>General</c:formatCode>
                <c:ptCount val="1"/>
                <c:pt idx="0">
                  <c:v>91.13</c:v>
                </c:pt>
              </c:numCache>
            </c:numRef>
          </c:val>
        </c:ser>
        <c:ser>
          <c:idx val="1"/>
          <c:order val="1"/>
          <c:tx>
            <c:strRef>
              <c:f>Sheet1!$C$1</c:f>
              <c:strCache>
                <c:ptCount val="1"/>
                <c:pt idx="0">
                  <c:v>+OOV</c:v>
                </c:pt>
              </c:strCache>
            </c:strRef>
          </c:tx>
          <c:spPr>
            <a:solidFill>
              <a:schemeClr val="accent1">
                <a:lumMod val="75000"/>
              </a:schemeClr>
            </a:solidFill>
            <a:effectLst/>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Sheet1!$C$2</c:f>
              <c:numCache>
                <c:formatCode>General</c:formatCode>
                <c:ptCount val="1"/>
                <c:pt idx="0">
                  <c:v>91.22</c:v>
                </c:pt>
              </c:numCache>
            </c:numRef>
          </c:val>
        </c:ser>
        <c:dLbls>
          <c:showLegendKey val="0"/>
          <c:showVal val="0"/>
          <c:showCatName val="0"/>
          <c:showSerName val="1"/>
          <c:showPercent val="0"/>
          <c:showBubbleSize val="0"/>
        </c:dLbls>
        <c:gapWidth val="150"/>
        <c:axId val="-2106554392"/>
        <c:axId val="-2096203800"/>
      </c:barChart>
      <c:catAx>
        <c:axId val="-2106554392"/>
        <c:scaling>
          <c:orientation val="minMax"/>
        </c:scaling>
        <c:delete val="1"/>
        <c:axPos val="b"/>
        <c:majorTickMark val="out"/>
        <c:minorTickMark val="none"/>
        <c:tickLblPos val="nextTo"/>
        <c:crossAx val="-2096203800"/>
        <c:crosses val="autoZero"/>
        <c:auto val="1"/>
        <c:lblAlgn val="ctr"/>
        <c:lblOffset val="100"/>
        <c:noMultiLvlLbl val="0"/>
      </c:catAx>
      <c:valAx>
        <c:axId val="-2096203800"/>
        <c:scaling>
          <c:orientation val="minMax"/>
          <c:max val="100.0"/>
          <c:min val="60.0"/>
        </c:scaling>
        <c:delete val="0"/>
        <c:axPos val="l"/>
        <c:numFmt formatCode="General" sourceLinked="1"/>
        <c:majorTickMark val="out"/>
        <c:minorTickMark val="none"/>
        <c:tickLblPos val="nextTo"/>
        <c:crossAx val="-210655439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Baseline</c:v>
                </c:pt>
              </c:strCache>
            </c:strRef>
          </c:tx>
          <c:spPr>
            <a:solidFill>
              <a:schemeClr val="accent2"/>
            </a:solidFill>
            <a:effectLst/>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Sheet1!$B$2</c:f>
              <c:numCache>
                <c:formatCode>General</c:formatCode>
                <c:ptCount val="1"/>
                <c:pt idx="0">
                  <c:v>71.88</c:v>
                </c:pt>
              </c:numCache>
            </c:numRef>
          </c:val>
        </c:ser>
        <c:ser>
          <c:idx val="1"/>
          <c:order val="1"/>
          <c:tx>
            <c:strRef>
              <c:f>Sheet1!$C$1</c:f>
              <c:strCache>
                <c:ptCount val="1"/>
                <c:pt idx="0">
                  <c:v>+OOV</c:v>
                </c:pt>
              </c:strCache>
            </c:strRef>
          </c:tx>
          <c:spPr>
            <a:solidFill>
              <a:srgbClr val="4BACC6"/>
            </a:solidFill>
            <a:effectLst/>
          </c:spPr>
          <c:invertIfNegative val="0"/>
          <c:dLbls>
            <c:dLbl>
              <c:idx val="0"/>
              <c:layout/>
              <c:tx>
                <c:rich>
                  <a:bodyPr/>
                  <a:lstStyle/>
                  <a:p>
                    <a:r>
                      <a:rPr lang="en-US" dirty="0" smtClean="0"/>
                      <a:t>72.21</a:t>
                    </a:r>
                    <a:endParaRPr lang="en-US" dirty="0"/>
                  </a:p>
                </c:rich>
              </c:tx>
              <c:showLegendKey val="0"/>
              <c:showVal val="1"/>
              <c:showCatName val="0"/>
              <c:showSerName val="0"/>
              <c:showPercent val="0"/>
              <c:showBubbleSize val="0"/>
            </c:dLbl>
            <c:showLegendKey val="0"/>
            <c:showVal val="1"/>
            <c:showCatName val="0"/>
            <c:showSerName val="0"/>
            <c:showPercent val="0"/>
            <c:showBubbleSize val="0"/>
            <c:showLeaderLines val="0"/>
          </c:dLbls>
          <c:cat>
            <c:strRef>
              <c:f>Sheet1!$A$2</c:f>
              <c:strCache>
                <c:ptCount val="1"/>
                <c:pt idx="0">
                  <c:v>Category 1</c:v>
                </c:pt>
              </c:strCache>
            </c:strRef>
          </c:cat>
          <c:val>
            <c:numRef>
              <c:f>Sheet1!$C$2</c:f>
              <c:numCache>
                <c:formatCode>0.00</c:formatCode>
                <c:ptCount val="1"/>
                <c:pt idx="0">
                  <c:v>72.21</c:v>
                </c:pt>
              </c:numCache>
            </c:numRef>
          </c:val>
        </c:ser>
        <c:dLbls>
          <c:showLegendKey val="0"/>
          <c:showVal val="0"/>
          <c:showCatName val="0"/>
          <c:showSerName val="1"/>
          <c:showPercent val="0"/>
          <c:showBubbleSize val="0"/>
        </c:dLbls>
        <c:gapWidth val="150"/>
        <c:axId val="-2090231832"/>
        <c:axId val="-2112369256"/>
      </c:barChart>
      <c:catAx>
        <c:axId val="-2090231832"/>
        <c:scaling>
          <c:orientation val="minMax"/>
        </c:scaling>
        <c:delete val="1"/>
        <c:axPos val="b"/>
        <c:majorTickMark val="out"/>
        <c:minorTickMark val="none"/>
        <c:tickLblPos val="nextTo"/>
        <c:crossAx val="-2112369256"/>
        <c:crosses val="autoZero"/>
        <c:auto val="1"/>
        <c:lblAlgn val="ctr"/>
        <c:lblOffset val="100"/>
        <c:noMultiLvlLbl val="0"/>
      </c:catAx>
      <c:valAx>
        <c:axId val="-2112369256"/>
        <c:scaling>
          <c:orientation val="minMax"/>
          <c:max val="75.0"/>
          <c:min val="70.0"/>
        </c:scaling>
        <c:delete val="0"/>
        <c:axPos val="l"/>
        <c:numFmt formatCode="#,##0" sourceLinked="0"/>
        <c:majorTickMark val="out"/>
        <c:minorTickMark val="none"/>
        <c:tickLblPos val="nextTo"/>
        <c:crossAx val="-2090231832"/>
        <c:crosses val="autoZero"/>
        <c:crossBetween val="between"/>
        <c:majorUnit val="1.0"/>
      </c:valAx>
    </c:plotArea>
    <c:plotVisOnly val="1"/>
    <c:dispBlanksAs val="gap"/>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Baseline</c:v>
                </c:pt>
              </c:strCache>
            </c:strRef>
          </c:tx>
          <c:spPr>
            <a:solidFill>
              <a:schemeClr val="accent2"/>
            </a:solidFill>
            <a:effectLst/>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Sheet1!$B$2</c:f>
              <c:numCache>
                <c:formatCode>General</c:formatCode>
                <c:ptCount val="1"/>
                <c:pt idx="0">
                  <c:v>91.13</c:v>
                </c:pt>
              </c:numCache>
            </c:numRef>
          </c:val>
        </c:ser>
        <c:ser>
          <c:idx val="1"/>
          <c:order val="1"/>
          <c:tx>
            <c:strRef>
              <c:f>Sheet1!$C$1</c:f>
              <c:strCache>
                <c:ptCount val="1"/>
                <c:pt idx="0">
                  <c:v>+OOV</c:v>
                </c:pt>
              </c:strCache>
            </c:strRef>
          </c:tx>
          <c:spPr>
            <a:solidFill>
              <a:srgbClr val="BDD0F0">
                <a:lumMod val="75000"/>
              </a:srgbClr>
            </a:solidFill>
            <a:effectLst/>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Sheet1!$C$2</c:f>
              <c:numCache>
                <c:formatCode>General</c:formatCode>
                <c:ptCount val="1"/>
                <c:pt idx="0">
                  <c:v>91.22</c:v>
                </c:pt>
              </c:numCache>
            </c:numRef>
          </c:val>
        </c:ser>
        <c:dLbls>
          <c:showLegendKey val="0"/>
          <c:showVal val="0"/>
          <c:showCatName val="0"/>
          <c:showSerName val="1"/>
          <c:showPercent val="0"/>
          <c:showBubbleSize val="0"/>
        </c:dLbls>
        <c:gapWidth val="150"/>
        <c:axId val="-2108299480"/>
        <c:axId val="-2096289320"/>
      </c:barChart>
      <c:catAx>
        <c:axId val="-2108299480"/>
        <c:scaling>
          <c:orientation val="minMax"/>
        </c:scaling>
        <c:delete val="1"/>
        <c:axPos val="b"/>
        <c:majorTickMark val="out"/>
        <c:minorTickMark val="none"/>
        <c:tickLblPos val="nextTo"/>
        <c:crossAx val="-2096289320"/>
        <c:crosses val="autoZero"/>
        <c:auto val="1"/>
        <c:lblAlgn val="ctr"/>
        <c:lblOffset val="100"/>
        <c:noMultiLvlLbl val="0"/>
      </c:catAx>
      <c:valAx>
        <c:axId val="-2096289320"/>
        <c:scaling>
          <c:orientation val="minMax"/>
          <c:max val="92.0"/>
          <c:min val="91.0"/>
        </c:scaling>
        <c:delete val="0"/>
        <c:axPos val="l"/>
        <c:majorGridlines/>
        <c:numFmt formatCode="#,##0" sourceLinked="0"/>
        <c:majorTickMark val="out"/>
        <c:minorTickMark val="none"/>
        <c:tickLblPos val="nextTo"/>
        <c:crossAx val="-2108299480"/>
        <c:crosses val="autoZero"/>
        <c:crossBetween val="between"/>
        <c:majorUnit val="1.0"/>
      </c:valAx>
    </c:plotArea>
    <c:plotVisOnly val="1"/>
    <c:dispBlanksAs val="gap"/>
    <c:showDLblsOverMax val="0"/>
  </c:chart>
  <c:txPr>
    <a:bodyPr/>
    <a:lstStyle/>
    <a:p>
      <a:pPr>
        <a:defRPr sz="1800"/>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Baseline</c:v>
                </c:pt>
              </c:strCache>
            </c:strRef>
          </c:tx>
          <c:spPr>
            <a:solidFill>
              <a:schemeClr val="accent2"/>
            </a:solidFill>
            <a:effectLst/>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Sheet1!$B$2</c:f>
              <c:numCache>
                <c:formatCode>General</c:formatCode>
                <c:ptCount val="1"/>
                <c:pt idx="0">
                  <c:v>71.88</c:v>
                </c:pt>
              </c:numCache>
            </c:numRef>
          </c:val>
        </c:ser>
        <c:ser>
          <c:idx val="1"/>
          <c:order val="1"/>
          <c:tx>
            <c:strRef>
              <c:f>Sheet1!$C$1</c:f>
              <c:strCache>
                <c:ptCount val="1"/>
                <c:pt idx="0">
                  <c:v>+OOV</c:v>
                </c:pt>
              </c:strCache>
            </c:strRef>
          </c:tx>
          <c:spPr>
            <a:solidFill>
              <a:srgbClr val="BDD0F0">
                <a:lumMod val="75000"/>
              </a:srgbClr>
            </a:solidFill>
            <a:effectLst/>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Sheet1!$C$2</c:f>
              <c:numCache>
                <c:formatCode>0.00</c:formatCode>
                <c:ptCount val="1"/>
                <c:pt idx="0">
                  <c:v>72.2</c:v>
                </c:pt>
              </c:numCache>
            </c:numRef>
          </c:val>
        </c:ser>
        <c:dLbls>
          <c:showLegendKey val="0"/>
          <c:showVal val="0"/>
          <c:showCatName val="0"/>
          <c:showSerName val="1"/>
          <c:showPercent val="0"/>
          <c:showBubbleSize val="0"/>
        </c:dLbls>
        <c:gapWidth val="150"/>
        <c:axId val="-2097002520"/>
        <c:axId val="-2105909816"/>
      </c:barChart>
      <c:catAx>
        <c:axId val="-2097002520"/>
        <c:scaling>
          <c:orientation val="minMax"/>
        </c:scaling>
        <c:delete val="1"/>
        <c:axPos val="b"/>
        <c:majorTickMark val="out"/>
        <c:minorTickMark val="none"/>
        <c:tickLblPos val="nextTo"/>
        <c:crossAx val="-2105909816"/>
        <c:crosses val="autoZero"/>
        <c:auto val="1"/>
        <c:lblAlgn val="ctr"/>
        <c:lblOffset val="100"/>
        <c:noMultiLvlLbl val="0"/>
      </c:catAx>
      <c:valAx>
        <c:axId val="-2105909816"/>
        <c:scaling>
          <c:orientation val="minMax"/>
          <c:max val="75.0"/>
          <c:min val="70.0"/>
        </c:scaling>
        <c:delete val="0"/>
        <c:axPos val="l"/>
        <c:numFmt formatCode="#,##0" sourceLinked="0"/>
        <c:majorTickMark val="out"/>
        <c:minorTickMark val="none"/>
        <c:tickLblPos val="nextTo"/>
        <c:crossAx val="-2097002520"/>
        <c:crosses val="autoZero"/>
        <c:crossBetween val="between"/>
        <c:majorUnit val="1.0"/>
      </c:valAx>
    </c:plotArea>
    <c:plotVisOnly val="1"/>
    <c:dispBlanksAs val="gap"/>
    <c:showDLblsOverMax val="0"/>
  </c:chart>
  <c:txPr>
    <a:bodyPr/>
    <a:lstStyle/>
    <a:p>
      <a:pPr>
        <a:defRPr sz="1800"/>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Baseline</c:v>
                </c:pt>
              </c:strCache>
            </c:strRef>
          </c:tx>
          <c:spPr>
            <a:solidFill>
              <a:schemeClr val="accent2"/>
            </a:solidFill>
            <a:effectLst/>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Sheet1!$B$2</c:f>
              <c:numCache>
                <c:formatCode>General</c:formatCode>
                <c:ptCount val="1"/>
                <c:pt idx="0">
                  <c:v>91.13</c:v>
                </c:pt>
              </c:numCache>
            </c:numRef>
          </c:val>
        </c:ser>
        <c:ser>
          <c:idx val="1"/>
          <c:order val="1"/>
          <c:tx>
            <c:strRef>
              <c:f>Sheet1!$C$1</c:f>
              <c:strCache>
                <c:ptCount val="1"/>
                <c:pt idx="0">
                  <c:v>+OOV</c:v>
                </c:pt>
              </c:strCache>
            </c:strRef>
          </c:tx>
          <c:spPr>
            <a:solidFill>
              <a:schemeClr val="accent3"/>
            </a:solidFill>
            <a:effectLst/>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Sheet1!$C$2</c:f>
              <c:numCache>
                <c:formatCode>General</c:formatCode>
                <c:ptCount val="1"/>
                <c:pt idx="0">
                  <c:v>91.11</c:v>
                </c:pt>
              </c:numCache>
            </c:numRef>
          </c:val>
        </c:ser>
        <c:dLbls>
          <c:showLegendKey val="0"/>
          <c:showVal val="0"/>
          <c:showCatName val="0"/>
          <c:showSerName val="1"/>
          <c:showPercent val="0"/>
          <c:showBubbleSize val="0"/>
        </c:dLbls>
        <c:gapWidth val="150"/>
        <c:axId val="-2092884808"/>
        <c:axId val="-2096684696"/>
      </c:barChart>
      <c:catAx>
        <c:axId val="-2092884808"/>
        <c:scaling>
          <c:orientation val="minMax"/>
        </c:scaling>
        <c:delete val="1"/>
        <c:axPos val="b"/>
        <c:majorTickMark val="out"/>
        <c:minorTickMark val="none"/>
        <c:tickLblPos val="nextTo"/>
        <c:crossAx val="-2096684696"/>
        <c:crosses val="autoZero"/>
        <c:auto val="1"/>
        <c:lblAlgn val="ctr"/>
        <c:lblOffset val="100"/>
        <c:noMultiLvlLbl val="0"/>
      </c:catAx>
      <c:valAx>
        <c:axId val="-2096684696"/>
        <c:scaling>
          <c:orientation val="minMax"/>
          <c:max val="100.0"/>
          <c:min val="60.0"/>
        </c:scaling>
        <c:delete val="0"/>
        <c:axPos val="l"/>
        <c:numFmt formatCode="General" sourceLinked="1"/>
        <c:majorTickMark val="out"/>
        <c:minorTickMark val="none"/>
        <c:tickLblPos val="nextTo"/>
        <c:crossAx val="-2092884808"/>
        <c:crosses val="autoZero"/>
        <c:crossBetween val="between"/>
      </c:valAx>
      <c:spPr>
        <a:noFill/>
        <a:ln w="25400">
          <a:noFill/>
        </a:ln>
      </c:spPr>
    </c:plotArea>
    <c:plotVisOnly val="1"/>
    <c:dispBlanksAs val="gap"/>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Baseline</c:v>
                </c:pt>
              </c:strCache>
            </c:strRef>
          </c:tx>
          <c:spPr>
            <a:solidFill>
              <a:schemeClr val="accent2"/>
            </a:solidFill>
            <a:effectLst/>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Sheet1!$B$2</c:f>
              <c:numCache>
                <c:formatCode>General</c:formatCode>
                <c:ptCount val="1"/>
                <c:pt idx="0">
                  <c:v>71.88</c:v>
                </c:pt>
              </c:numCache>
            </c:numRef>
          </c:val>
        </c:ser>
        <c:ser>
          <c:idx val="1"/>
          <c:order val="1"/>
          <c:tx>
            <c:strRef>
              <c:f>Sheet1!$C$1</c:f>
              <c:strCache>
                <c:ptCount val="1"/>
                <c:pt idx="0">
                  <c:v>+OOV</c:v>
                </c:pt>
              </c:strCache>
            </c:strRef>
          </c:tx>
          <c:spPr>
            <a:solidFill>
              <a:srgbClr val="9BBB59"/>
            </a:solidFill>
            <a:effectLst/>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Sheet1!$C$2</c:f>
              <c:numCache>
                <c:formatCode>0.00</c:formatCode>
                <c:ptCount val="1"/>
                <c:pt idx="0">
                  <c:v>72.21</c:v>
                </c:pt>
              </c:numCache>
            </c:numRef>
          </c:val>
        </c:ser>
        <c:dLbls>
          <c:showLegendKey val="0"/>
          <c:showVal val="0"/>
          <c:showCatName val="0"/>
          <c:showSerName val="1"/>
          <c:showPercent val="0"/>
          <c:showBubbleSize val="0"/>
        </c:dLbls>
        <c:gapWidth val="150"/>
        <c:axId val="-2131880472"/>
        <c:axId val="-2106491960"/>
      </c:barChart>
      <c:catAx>
        <c:axId val="-2131880472"/>
        <c:scaling>
          <c:orientation val="minMax"/>
        </c:scaling>
        <c:delete val="1"/>
        <c:axPos val="b"/>
        <c:majorTickMark val="out"/>
        <c:minorTickMark val="none"/>
        <c:tickLblPos val="nextTo"/>
        <c:crossAx val="-2106491960"/>
        <c:crosses val="autoZero"/>
        <c:auto val="1"/>
        <c:lblAlgn val="ctr"/>
        <c:lblOffset val="100"/>
        <c:noMultiLvlLbl val="0"/>
      </c:catAx>
      <c:valAx>
        <c:axId val="-2106491960"/>
        <c:scaling>
          <c:orientation val="minMax"/>
          <c:max val="75.0"/>
          <c:min val="70.0"/>
        </c:scaling>
        <c:delete val="0"/>
        <c:axPos val="l"/>
        <c:numFmt formatCode="#,##0" sourceLinked="0"/>
        <c:majorTickMark val="out"/>
        <c:minorTickMark val="none"/>
        <c:tickLblPos val="nextTo"/>
        <c:crossAx val="-2131880472"/>
        <c:crosses val="autoZero"/>
        <c:crossBetween val="between"/>
        <c:majorUnit val="1.0"/>
      </c:valAx>
    </c:plotArea>
    <c:plotVisOnly val="1"/>
    <c:dispBlanksAs val="gap"/>
    <c:showDLblsOverMax val="0"/>
  </c:chart>
  <c:txPr>
    <a:bodyPr/>
    <a:lstStyle/>
    <a:p>
      <a:pPr>
        <a:defRPr sz="1800"/>
      </a:pPr>
      <a:endParaRPr lang="en-US"/>
    </a:p>
  </c:txPr>
  <c:externalData r:id="rId2">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Baseline</c:v>
                </c:pt>
              </c:strCache>
            </c:strRef>
          </c:tx>
          <c:spPr>
            <a:solidFill>
              <a:schemeClr val="accent2"/>
            </a:solidFill>
            <a:effectLst/>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Sheet1!$B$2</c:f>
              <c:numCache>
                <c:formatCode>General</c:formatCode>
                <c:ptCount val="1"/>
                <c:pt idx="0">
                  <c:v>91.13</c:v>
                </c:pt>
              </c:numCache>
            </c:numRef>
          </c:val>
        </c:ser>
        <c:ser>
          <c:idx val="1"/>
          <c:order val="1"/>
          <c:tx>
            <c:strRef>
              <c:f>Sheet1!$C$1</c:f>
              <c:strCache>
                <c:ptCount val="1"/>
                <c:pt idx="0">
                  <c:v>+OOV</c:v>
                </c:pt>
              </c:strCache>
            </c:strRef>
          </c:tx>
          <c:spPr>
            <a:solidFill>
              <a:schemeClr val="accent4"/>
            </a:solidFill>
            <a:effectLst/>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Sheet1!$C$2</c:f>
              <c:numCache>
                <c:formatCode>General</c:formatCode>
                <c:ptCount val="1"/>
                <c:pt idx="0">
                  <c:v>91.08</c:v>
                </c:pt>
              </c:numCache>
            </c:numRef>
          </c:val>
        </c:ser>
        <c:dLbls>
          <c:showLegendKey val="0"/>
          <c:showVal val="0"/>
          <c:showCatName val="0"/>
          <c:showSerName val="1"/>
          <c:showPercent val="0"/>
          <c:showBubbleSize val="0"/>
        </c:dLbls>
        <c:gapWidth val="150"/>
        <c:axId val="-2092214552"/>
        <c:axId val="2106874440"/>
      </c:barChart>
      <c:catAx>
        <c:axId val="-2092214552"/>
        <c:scaling>
          <c:orientation val="minMax"/>
        </c:scaling>
        <c:delete val="1"/>
        <c:axPos val="b"/>
        <c:majorTickMark val="out"/>
        <c:minorTickMark val="none"/>
        <c:tickLblPos val="nextTo"/>
        <c:crossAx val="2106874440"/>
        <c:crosses val="autoZero"/>
        <c:auto val="1"/>
        <c:lblAlgn val="ctr"/>
        <c:lblOffset val="100"/>
        <c:noMultiLvlLbl val="0"/>
      </c:catAx>
      <c:valAx>
        <c:axId val="2106874440"/>
        <c:scaling>
          <c:orientation val="minMax"/>
          <c:max val="100.0"/>
          <c:min val="60.0"/>
        </c:scaling>
        <c:delete val="0"/>
        <c:axPos val="l"/>
        <c:numFmt formatCode="General" sourceLinked="1"/>
        <c:majorTickMark val="out"/>
        <c:minorTickMark val="none"/>
        <c:tickLblPos val="nextTo"/>
        <c:crossAx val="-2092214552"/>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barChart>
        <c:barDir val="col"/>
        <c:grouping val="clustered"/>
        <c:varyColors val="0"/>
        <c:ser>
          <c:idx val="0"/>
          <c:order val="0"/>
          <c:tx>
            <c:strRef>
              <c:f>Sheet1!$B$1</c:f>
              <c:strCache>
                <c:ptCount val="1"/>
                <c:pt idx="0">
                  <c:v>Baseline</c:v>
                </c:pt>
              </c:strCache>
            </c:strRef>
          </c:tx>
          <c:spPr>
            <a:solidFill>
              <a:schemeClr val="accent2"/>
            </a:solidFill>
            <a:effectLst/>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Sheet1!$B$2</c:f>
              <c:numCache>
                <c:formatCode>General</c:formatCode>
                <c:ptCount val="1"/>
                <c:pt idx="0">
                  <c:v>71.88</c:v>
                </c:pt>
              </c:numCache>
            </c:numRef>
          </c:val>
        </c:ser>
        <c:ser>
          <c:idx val="1"/>
          <c:order val="1"/>
          <c:tx>
            <c:strRef>
              <c:f>Sheet1!$C$1</c:f>
              <c:strCache>
                <c:ptCount val="1"/>
                <c:pt idx="0">
                  <c:v>+OOV</c:v>
                </c:pt>
              </c:strCache>
            </c:strRef>
          </c:tx>
          <c:spPr>
            <a:solidFill>
              <a:srgbClr val="8064A2"/>
            </a:solidFill>
            <a:effectLst/>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Sheet1!$C$2</c:f>
              <c:numCache>
                <c:formatCode>0.00</c:formatCode>
                <c:ptCount val="1"/>
                <c:pt idx="0">
                  <c:v>70.32</c:v>
                </c:pt>
              </c:numCache>
            </c:numRef>
          </c:val>
        </c:ser>
        <c:dLbls>
          <c:showLegendKey val="0"/>
          <c:showVal val="0"/>
          <c:showCatName val="0"/>
          <c:showSerName val="1"/>
          <c:showPercent val="0"/>
          <c:showBubbleSize val="0"/>
        </c:dLbls>
        <c:gapWidth val="150"/>
        <c:axId val="-2133948232"/>
        <c:axId val="-2145329736"/>
      </c:barChart>
      <c:catAx>
        <c:axId val="-2133948232"/>
        <c:scaling>
          <c:orientation val="minMax"/>
        </c:scaling>
        <c:delete val="1"/>
        <c:axPos val="b"/>
        <c:majorTickMark val="out"/>
        <c:minorTickMark val="none"/>
        <c:tickLblPos val="nextTo"/>
        <c:crossAx val="-2145329736"/>
        <c:crosses val="autoZero"/>
        <c:auto val="1"/>
        <c:lblAlgn val="ctr"/>
        <c:lblOffset val="100"/>
        <c:noMultiLvlLbl val="0"/>
      </c:catAx>
      <c:valAx>
        <c:axId val="-2145329736"/>
        <c:scaling>
          <c:orientation val="minMax"/>
          <c:max val="75.0"/>
          <c:min val="70.0"/>
        </c:scaling>
        <c:delete val="0"/>
        <c:axPos val="l"/>
        <c:numFmt formatCode="#,##0" sourceLinked="0"/>
        <c:majorTickMark val="out"/>
        <c:minorTickMark val="none"/>
        <c:tickLblPos val="nextTo"/>
        <c:crossAx val="-2133948232"/>
        <c:crosses val="autoZero"/>
        <c:crossBetween val="between"/>
        <c:majorUnit val="1.0"/>
      </c:valAx>
    </c:plotArea>
    <c:plotVisOnly val="1"/>
    <c:dispBlanksAs val="gap"/>
    <c:showDLblsOverMax val="0"/>
  </c:chart>
  <c:txPr>
    <a:bodyPr/>
    <a:lstStyle/>
    <a:p>
      <a:pPr>
        <a:defRPr sz="1800"/>
      </a:pPr>
      <a:endParaRPr lang="en-US"/>
    </a:p>
  </c:txPr>
  <c:externalData r:id="rId2">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Baseline</c:v>
                </c:pt>
              </c:strCache>
            </c:strRef>
          </c:tx>
          <c:spPr>
            <a:solidFill>
              <a:schemeClr val="accent2"/>
            </a:solidFill>
            <a:effectLst/>
          </c:spPr>
          <c:invertIfNegative val="0"/>
          <c:dLbls>
            <c:delete val="1"/>
          </c:dLbls>
          <c:cat>
            <c:strRef>
              <c:f>Sheet1!$A$2:$A$3</c:f>
              <c:strCache>
                <c:ptCount val="2"/>
                <c:pt idx="0">
                  <c:v>Category 1</c:v>
                </c:pt>
                <c:pt idx="1">
                  <c:v>Category 2</c:v>
                </c:pt>
              </c:strCache>
            </c:strRef>
          </c:cat>
          <c:val>
            <c:numRef>
              <c:f>Sheet1!$B$2:$B$3</c:f>
              <c:numCache>
                <c:formatCode>General</c:formatCode>
                <c:ptCount val="2"/>
                <c:pt idx="0">
                  <c:v>91.13</c:v>
                </c:pt>
                <c:pt idx="1">
                  <c:v>71.88</c:v>
                </c:pt>
              </c:numCache>
            </c:numRef>
          </c:val>
        </c:ser>
        <c:ser>
          <c:idx val="1"/>
          <c:order val="1"/>
          <c:tx>
            <c:strRef>
              <c:f>Sheet1!$C$1</c:f>
              <c:strCache>
                <c:ptCount val="1"/>
                <c:pt idx="0">
                  <c:v>+OOV</c:v>
                </c:pt>
              </c:strCache>
            </c:strRef>
          </c:tx>
          <c:spPr>
            <a:solidFill>
              <a:schemeClr val="accent1">
                <a:lumMod val="75000"/>
              </a:schemeClr>
            </a:solidFill>
            <a:effectLst/>
          </c:spPr>
          <c:invertIfNegative val="0"/>
          <c:dLbls>
            <c:delete val="1"/>
          </c:dLbls>
          <c:cat>
            <c:strRef>
              <c:f>Sheet1!$A$2:$A$3</c:f>
              <c:strCache>
                <c:ptCount val="2"/>
                <c:pt idx="0">
                  <c:v>Category 1</c:v>
                </c:pt>
                <c:pt idx="1">
                  <c:v>Category 2</c:v>
                </c:pt>
              </c:strCache>
            </c:strRef>
          </c:cat>
          <c:val>
            <c:numRef>
              <c:f>Sheet1!$C$2:$C$3</c:f>
              <c:numCache>
                <c:formatCode>General</c:formatCode>
                <c:ptCount val="2"/>
                <c:pt idx="0">
                  <c:v>91.22</c:v>
                </c:pt>
                <c:pt idx="1">
                  <c:v>72.2</c:v>
                </c:pt>
              </c:numCache>
            </c:numRef>
          </c:val>
        </c:ser>
        <c:ser>
          <c:idx val="2"/>
          <c:order val="2"/>
          <c:tx>
            <c:strRef>
              <c:f>Sheet1!$D$1</c:f>
              <c:strCache>
                <c:ptCount val="1"/>
                <c:pt idx="0">
                  <c:v>+Pooling</c:v>
                </c:pt>
              </c:strCache>
            </c:strRef>
          </c:tx>
          <c:spPr>
            <a:solidFill>
              <a:schemeClr val="accent3"/>
            </a:solidFill>
          </c:spPr>
          <c:invertIfNegative val="0"/>
          <c:dLbls>
            <c:delete val="1"/>
          </c:dLbls>
          <c:cat>
            <c:strRef>
              <c:f>Sheet1!$A$2:$A$3</c:f>
              <c:strCache>
                <c:ptCount val="2"/>
                <c:pt idx="0">
                  <c:v>Category 1</c:v>
                </c:pt>
                <c:pt idx="1">
                  <c:v>Category 2</c:v>
                </c:pt>
              </c:strCache>
            </c:strRef>
          </c:cat>
          <c:val>
            <c:numRef>
              <c:f>Sheet1!$D$2:$D$3</c:f>
              <c:numCache>
                <c:formatCode>General</c:formatCode>
                <c:ptCount val="2"/>
                <c:pt idx="0">
                  <c:v>91.11</c:v>
                </c:pt>
                <c:pt idx="1">
                  <c:v>72.21</c:v>
                </c:pt>
              </c:numCache>
            </c:numRef>
          </c:val>
        </c:ser>
        <c:ser>
          <c:idx val="3"/>
          <c:order val="3"/>
          <c:tx>
            <c:strRef>
              <c:f>Sheet1!$E$1</c:f>
              <c:strCache>
                <c:ptCount val="1"/>
                <c:pt idx="0">
                  <c:v>+Features</c:v>
                </c:pt>
              </c:strCache>
            </c:strRef>
          </c:tx>
          <c:spPr>
            <a:solidFill>
              <a:schemeClr val="accent4"/>
            </a:solidFill>
          </c:spPr>
          <c:invertIfNegative val="0"/>
          <c:dLbls>
            <c:delete val="1"/>
          </c:dLbls>
          <c:cat>
            <c:strRef>
              <c:f>Sheet1!$A$2:$A$3</c:f>
              <c:strCache>
                <c:ptCount val="2"/>
                <c:pt idx="0">
                  <c:v>Category 1</c:v>
                </c:pt>
                <c:pt idx="1">
                  <c:v>Category 2</c:v>
                </c:pt>
              </c:strCache>
            </c:strRef>
          </c:cat>
          <c:val>
            <c:numRef>
              <c:f>Sheet1!$E$2:$E$3</c:f>
              <c:numCache>
                <c:formatCode>General</c:formatCode>
                <c:ptCount val="2"/>
                <c:pt idx="0">
                  <c:v>91.08</c:v>
                </c:pt>
                <c:pt idx="1">
                  <c:v>70.32</c:v>
                </c:pt>
              </c:numCache>
            </c:numRef>
          </c:val>
        </c:ser>
        <c:dLbls>
          <c:showLegendKey val="0"/>
          <c:showVal val="0"/>
          <c:showCatName val="0"/>
          <c:showSerName val="1"/>
          <c:showPercent val="0"/>
          <c:showBubbleSize val="0"/>
        </c:dLbls>
        <c:gapWidth val="150"/>
        <c:axId val="-2139368360"/>
        <c:axId val="-2134087416"/>
      </c:barChart>
      <c:catAx>
        <c:axId val="-2139368360"/>
        <c:scaling>
          <c:orientation val="minMax"/>
        </c:scaling>
        <c:delete val="1"/>
        <c:axPos val="b"/>
        <c:majorTickMark val="out"/>
        <c:minorTickMark val="none"/>
        <c:tickLblPos val="nextTo"/>
        <c:crossAx val="-2134087416"/>
        <c:crosses val="autoZero"/>
        <c:auto val="1"/>
        <c:lblAlgn val="ctr"/>
        <c:lblOffset val="100"/>
        <c:noMultiLvlLbl val="0"/>
      </c:catAx>
      <c:valAx>
        <c:axId val="-2134087416"/>
        <c:scaling>
          <c:orientation val="minMax"/>
          <c:max val="100.0"/>
          <c:min val="60.0"/>
        </c:scaling>
        <c:delete val="0"/>
        <c:axPos val="l"/>
        <c:numFmt formatCode="General" sourceLinked="1"/>
        <c:majorTickMark val="out"/>
        <c:minorTickMark val="none"/>
        <c:tickLblPos val="nextTo"/>
        <c:crossAx val="-2139368360"/>
        <c:crosses val="autoZero"/>
        <c:crossBetween val="between"/>
      </c:valAx>
      <c:spPr>
        <a:noFill/>
        <a:ln w="25400">
          <a:noFill/>
        </a:ln>
      </c:spPr>
    </c:plotArea>
    <c:legend>
      <c:legendPos val="r"/>
      <c:layout>
        <c:manualLayout>
          <c:xMode val="edge"/>
          <c:yMode val="edge"/>
          <c:x val="0.7463156167979"/>
          <c:y val="0.0609665354330709"/>
          <c:w val="0.2099343832021"/>
          <c:h val="0.371816929133858"/>
        </c:manualLayout>
      </c:layout>
      <c:overlay val="1"/>
    </c:legend>
    <c:plotVisOnly val="1"/>
    <c:dispBlanksAs val="gap"/>
    <c:showDLblsOverMax val="0"/>
  </c:chart>
  <c:txPr>
    <a:bodyPr/>
    <a:lstStyle/>
    <a:p>
      <a:pPr>
        <a:defRPr sz="1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Baseline</c:v>
                </c:pt>
              </c:strCache>
            </c:strRef>
          </c:tx>
          <c:spPr>
            <a:solidFill>
              <a:schemeClr val="accent2"/>
            </a:solidFill>
            <a:effectLst/>
          </c:spPr>
          <c:invertIfNegative val="0"/>
          <c:dLbls>
            <c:numFmt formatCode="#,##0.00" sourceLinked="0"/>
            <c:showLegendKey val="0"/>
            <c:showVal val="1"/>
            <c:showCatName val="0"/>
            <c:showSerName val="0"/>
            <c:showPercent val="0"/>
            <c:showBubbleSize val="0"/>
            <c:showLeaderLines val="0"/>
          </c:dLbls>
          <c:cat>
            <c:strRef>
              <c:f>Sheet1!$A$2</c:f>
              <c:strCache>
                <c:ptCount val="1"/>
                <c:pt idx="0">
                  <c:v>Category 1</c:v>
                </c:pt>
              </c:strCache>
            </c:strRef>
          </c:cat>
          <c:val>
            <c:numRef>
              <c:f>Sheet1!$B$2</c:f>
              <c:numCache>
                <c:formatCode>General</c:formatCode>
                <c:ptCount val="1"/>
                <c:pt idx="0">
                  <c:v>90.7</c:v>
                </c:pt>
              </c:numCache>
            </c:numRef>
          </c:val>
        </c:ser>
        <c:ser>
          <c:idx val="1"/>
          <c:order val="1"/>
          <c:tx>
            <c:strRef>
              <c:f>Sheet1!$C$1</c:f>
              <c:strCache>
                <c:ptCount val="1"/>
                <c:pt idx="0">
                  <c:v>+OOV</c:v>
                </c:pt>
              </c:strCache>
            </c:strRef>
          </c:tx>
          <c:spPr>
            <a:solidFill>
              <a:schemeClr val="accent5"/>
            </a:solidFill>
            <a:effectLst/>
          </c:spPr>
          <c:invertIfNegative val="0"/>
          <c:dLbls>
            <c:showLegendKey val="0"/>
            <c:showVal val="1"/>
            <c:showCatName val="0"/>
            <c:showSerName val="0"/>
            <c:showPercent val="0"/>
            <c:showBubbleSize val="0"/>
            <c:showLeaderLines val="0"/>
          </c:dLbls>
          <c:cat>
            <c:strRef>
              <c:f>Sheet1!$A$2</c:f>
              <c:strCache>
                <c:ptCount val="1"/>
                <c:pt idx="0">
                  <c:v>Category 1</c:v>
                </c:pt>
              </c:strCache>
            </c:strRef>
          </c:cat>
          <c:val>
            <c:numRef>
              <c:f>Sheet1!$C$2</c:f>
              <c:numCache>
                <c:formatCode>General</c:formatCode>
                <c:ptCount val="1"/>
                <c:pt idx="0">
                  <c:v>90.11</c:v>
                </c:pt>
              </c:numCache>
            </c:numRef>
          </c:val>
        </c:ser>
        <c:dLbls>
          <c:showLegendKey val="0"/>
          <c:showVal val="0"/>
          <c:showCatName val="0"/>
          <c:showSerName val="1"/>
          <c:showPercent val="0"/>
          <c:showBubbleSize val="0"/>
        </c:dLbls>
        <c:gapWidth val="150"/>
        <c:axId val="2074461224"/>
        <c:axId val="-2112455032"/>
      </c:barChart>
      <c:catAx>
        <c:axId val="2074461224"/>
        <c:scaling>
          <c:orientation val="minMax"/>
        </c:scaling>
        <c:delete val="1"/>
        <c:axPos val="b"/>
        <c:majorTickMark val="out"/>
        <c:minorTickMark val="none"/>
        <c:tickLblPos val="nextTo"/>
        <c:crossAx val="-2112455032"/>
        <c:crosses val="autoZero"/>
        <c:auto val="1"/>
        <c:lblAlgn val="ctr"/>
        <c:lblOffset val="100"/>
        <c:noMultiLvlLbl val="0"/>
      </c:catAx>
      <c:valAx>
        <c:axId val="-2112455032"/>
        <c:scaling>
          <c:orientation val="minMax"/>
          <c:max val="100.0"/>
          <c:min val="60.0"/>
        </c:scaling>
        <c:delete val="0"/>
        <c:axPos val="l"/>
        <c:numFmt formatCode="General" sourceLinked="1"/>
        <c:majorTickMark val="out"/>
        <c:minorTickMark val="none"/>
        <c:tickLblPos val="nextTo"/>
        <c:crossAx val="2074461224"/>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BC2706E-4E5F-4C4D-B4FB-427C21C6D91A}" type="datetimeFigureOut">
              <a:rPr lang="en-US" smtClean="0"/>
              <a:t>6/25/14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64B35D3-EBAD-9D4F-91D4-4C6CF5CC7CAA}" type="slidenum">
              <a:rPr lang="en-US" smtClean="0"/>
              <a:t>‹#›</a:t>
            </a:fld>
            <a:endParaRPr lang="en-US"/>
          </a:p>
        </p:txBody>
      </p:sp>
    </p:spTree>
    <p:extLst>
      <p:ext uri="{BB962C8B-B14F-4D97-AF65-F5344CB8AC3E}">
        <p14:creationId xmlns:p14="http://schemas.microsoft.com/office/powerpoint/2010/main" val="32209848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u="none"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064B35D3-EBAD-9D4F-91D4-4C6CF5CC7CAA}" type="slidenum">
              <a:rPr lang="en-US" smtClean="0"/>
              <a:t>1</a:t>
            </a:fld>
            <a:endParaRPr lang="en-US"/>
          </a:p>
        </p:txBody>
      </p:sp>
    </p:spTree>
    <p:extLst>
      <p:ext uri="{BB962C8B-B14F-4D97-AF65-F5344CB8AC3E}">
        <p14:creationId xmlns:p14="http://schemas.microsoft.com/office/powerpoint/2010/main" val="2873452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do we do? If</a:t>
            </a:r>
            <a:r>
              <a:rPr lang="en-US" baseline="0" dirty="0" smtClean="0"/>
              <a:t> we run this on the full training corpus, we get no effect.</a:t>
            </a:r>
            <a:endParaRPr lang="en-US" i="0" baseline="0" dirty="0" smtClean="0"/>
          </a:p>
          <a:p>
            <a:endParaRPr lang="en-US" i="0" baseline="0" dirty="0" smtClean="0"/>
          </a:p>
          <a:p>
            <a:r>
              <a:rPr lang="en-US" i="0" baseline="0" dirty="0" smtClean="0"/>
              <a:t>=== </a:t>
            </a:r>
          </a:p>
          <a:p>
            <a:endParaRPr lang="en-US" i="0" baseline="0" dirty="0" smtClean="0"/>
          </a:p>
          <a:p>
            <a:r>
              <a:rPr lang="en-US" i="0" baseline="0" dirty="0" smtClean="0"/>
              <a:t>No lines in back</a:t>
            </a:r>
          </a:p>
          <a:p>
            <a:r>
              <a:rPr lang="en-US" i="0" baseline="0" dirty="0" smtClean="0"/>
              <a:t>Too many subdivisions</a:t>
            </a:r>
          </a:p>
          <a:p>
            <a:r>
              <a:rPr lang="en-US" i="0" baseline="0" dirty="0" smtClean="0"/>
              <a:t>Bigger font</a:t>
            </a:r>
          </a:p>
          <a:p>
            <a:r>
              <a:rPr lang="en-US" i="0" baseline="0" dirty="0" smtClean="0"/>
              <a:t>Don’t talk up .09</a:t>
            </a:r>
          </a:p>
        </p:txBody>
      </p:sp>
      <p:sp>
        <p:nvSpPr>
          <p:cNvPr id="4" name="Slide Number Placeholder 3"/>
          <p:cNvSpPr>
            <a:spLocks noGrp="1"/>
          </p:cNvSpPr>
          <p:nvPr>
            <p:ph type="sldNum" sz="quarter" idx="10"/>
          </p:nvPr>
        </p:nvSpPr>
        <p:spPr/>
        <p:txBody>
          <a:bodyPr/>
          <a:lstStyle/>
          <a:p>
            <a:fld id="{064B35D3-EBAD-9D4F-91D4-4C6CF5CC7CAA}" type="slidenum">
              <a:rPr lang="en-US" smtClean="0"/>
              <a:t>10</a:t>
            </a:fld>
            <a:endParaRPr lang="en-US"/>
          </a:p>
        </p:txBody>
      </p:sp>
    </p:spTree>
    <p:extLst>
      <p:ext uri="{BB962C8B-B14F-4D97-AF65-F5344CB8AC3E}">
        <p14:creationId xmlns:p14="http://schemas.microsoft.com/office/powerpoint/2010/main" val="972268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0" baseline="0" dirty="0" smtClean="0"/>
              <a:t>and not enough that we can really be confident that there’s an effect here. One thing we can do to give this OOV model a better chance to show its value is to increase the number of out-of-vocabulary words, by shrinking the size of the training set. Let’s do something really drastic, and scale down to 300 sentences. We get this:</a:t>
            </a:r>
          </a:p>
          <a:p>
            <a:endParaRPr lang="en-US" i="0" baseline="0" dirty="0" smtClean="0"/>
          </a:p>
          <a:p>
            <a:r>
              <a:rPr lang="en-US" i="0" baseline="0" dirty="0" smtClean="0"/>
              <a:t>===</a:t>
            </a:r>
          </a:p>
          <a:p>
            <a:endParaRPr lang="en-US" i="0" baseline="0" dirty="0" smtClean="0"/>
          </a:p>
          <a:p>
            <a:r>
              <a:rPr lang="en-US" i="0" baseline="0" dirty="0" smtClean="0"/>
              <a:t>kill</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11</a:t>
            </a:fld>
            <a:endParaRPr lang="en-US"/>
          </a:p>
        </p:txBody>
      </p:sp>
    </p:spTree>
    <p:extLst>
      <p:ext uri="{BB962C8B-B14F-4D97-AF65-F5344CB8AC3E}">
        <p14:creationId xmlns:p14="http://schemas.microsoft.com/office/powerpoint/2010/main" val="865363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Just as a sanity</a:t>
            </a:r>
            <a:r>
              <a:rPr lang="en-US" baseline="0" dirty="0" smtClean="0"/>
              <a:t> check, let’s scale _way_ back, to a tiny training set of 300 sentences, where almost everything will be OOV. Here there’s a tiny effect, but still barely anything happening.</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12</a:t>
            </a:fld>
            <a:endParaRPr lang="en-US"/>
          </a:p>
        </p:txBody>
      </p:sp>
    </p:spTree>
    <p:extLst>
      <p:ext uri="{BB962C8B-B14F-4D97-AF65-F5344CB8AC3E}">
        <p14:creationId xmlns:p14="http://schemas.microsoft.com/office/powerpoint/2010/main" val="1129356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let’s try</a:t>
            </a:r>
            <a:r>
              <a:rPr lang="en-US" baseline="0" dirty="0" smtClean="0"/>
              <a:t> another possibility: maybe the information we get from </a:t>
            </a:r>
            <a:r>
              <a:rPr lang="en-US" baseline="0" dirty="0" err="1" smtClean="0"/>
              <a:t>embeddings</a:t>
            </a:r>
            <a:r>
              <a:rPr lang="en-US" baseline="0" dirty="0" smtClean="0"/>
              <a:t> is helpful for those in-vocabulary words that are not quite frequent enough for us to get good statistics about their behavior. What do we mean by that?</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13</a:t>
            </a:fld>
            <a:endParaRPr lang="en-US"/>
          </a:p>
        </p:txBody>
      </p:sp>
    </p:spTree>
    <p:extLst>
      <p:ext uri="{BB962C8B-B14F-4D97-AF65-F5344CB8AC3E}">
        <p14:creationId xmlns:p14="http://schemas.microsoft.com/office/powerpoint/2010/main" val="17308024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Consider the following possibility: we have a bunch of words that can behave as both</a:t>
            </a:r>
            <a:r>
              <a:rPr lang="en-US" baseline="0" dirty="0" smtClean="0"/>
              <a:t> nouns and adjectives, but for a few of these words only one usage or the other is attested in our annotated data. Intuitively, knowing that all of these things are close to each other in vector space should tell us that their syntactic information is shared, and that if some word is allowed to be a noun, then probably all of its neighbors are too</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14</a:t>
            </a:fld>
            <a:endParaRPr lang="en-US"/>
          </a:p>
        </p:txBody>
      </p:sp>
    </p:spTree>
    <p:extLst>
      <p:ext uri="{BB962C8B-B14F-4D97-AF65-F5344CB8AC3E}">
        <p14:creationId xmlns:p14="http://schemas.microsoft.com/office/powerpoint/2010/main" val="2883358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Something like this</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15</a:t>
            </a:fld>
            <a:endParaRPr lang="en-US"/>
          </a:p>
        </p:txBody>
      </p:sp>
    </p:spTree>
    <p:extLst>
      <p:ext uri="{BB962C8B-B14F-4D97-AF65-F5344CB8AC3E}">
        <p14:creationId xmlns:p14="http://schemas.microsoft.com/office/powerpoint/2010/main" val="3949168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a:t>
            </a:r>
            <a:r>
              <a:rPr lang="en-US" baseline="0" dirty="0" smtClean="0"/>
              <a:t> do we model this formally? Since the Berkeley parser is generative, the relevant statistic here is just the probability of a word given its tag, so all we’ll do is smooth over these probabilities: we’ll start with the empirical estimate of each (word | tag), and then smear those probabilities around using Gaussian balls so that words start to look more like their neighbors.</a:t>
            </a:r>
          </a:p>
          <a:p>
            <a:endParaRPr lang="en-US" baseline="0" dirty="0" smtClean="0"/>
          </a:p>
          <a:p>
            <a:r>
              <a:rPr lang="en-US" baseline="0" dirty="0" smtClean="0"/>
              <a:t>===</a:t>
            </a:r>
          </a:p>
          <a:p>
            <a:endParaRPr lang="en-US" baseline="0" dirty="0" smtClean="0"/>
          </a:p>
          <a:p>
            <a:r>
              <a:rPr lang="en-US" baseline="0" dirty="0" smtClean="0"/>
              <a:t>Blobs everywhere</a:t>
            </a:r>
          </a:p>
          <a:p>
            <a:r>
              <a:rPr lang="en-US" baseline="0" dirty="0" smtClean="0"/>
              <a:t>Uniform size</a:t>
            </a:r>
          </a:p>
          <a:p>
            <a:r>
              <a:rPr lang="en-US" baseline="0" dirty="0" smtClean="0"/>
              <a:t>Bigger</a:t>
            </a:r>
          </a:p>
          <a:p>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16</a:t>
            </a:fld>
            <a:endParaRPr lang="en-US"/>
          </a:p>
        </p:txBody>
      </p:sp>
    </p:spTree>
    <p:extLst>
      <p:ext uri="{BB962C8B-B14F-4D97-AF65-F5344CB8AC3E}">
        <p14:creationId xmlns:p14="http://schemas.microsoft.com/office/powerpoint/2010/main" val="3631643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a:t>
            </a:r>
            <a:r>
              <a:rPr lang="en-US" baseline="0" dirty="0" smtClean="0"/>
              <a:t> we run these experiments on the development set, we see something a lot like before: no change with all the training data,</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17</a:t>
            </a:fld>
            <a:endParaRPr lang="en-US"/>
          </a:p>
        </p:txBody>
      </p:sp>
    </p:spTree>
    <p:extLst>
      <p:ext uri="{BB962C8B-B14F-4D97-AF65-F5344CB8AC3E}">
        <p14:creationId xmlns:p14="http://schemas.microsoft.com/office/powerpoint/2010/main" val="1661996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almost no gain,</a:t>
            </a:r>
            <a:r>
              <a:rPr lang="en-US" baseline="0" dirty="0" smtClean="0"/>
              <a:t> even on three hundred sentences.</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18</a:t>
            </a:fld>
            <a:endParaRPr lang="en-US"/>
          </a:p>
        </p:txBody>
      </p:sp>
    </p:spTree>
    <p:extLst>
      <p:ext uri="{BB962C8B-B14F-4D97-AF65-F5344CB8AC3E}">
        <p14:creationId xmlns:p14="http://schemas.microsoft.com/office/powerpoint/2010/main" val="28408257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end with an even stronger hypothesis: that our</a:t>
            </a:r>
            <a:r>
              <a:rPr lang="en-US" baseline="0" dirty="0" smtClean="0"/>
              <a:t> vector space is useful not only because it encodes proximity information, but because it contains subspaces which correspond to directly-interpretable linguistic features</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19</a:t>
            </a:fld>
            <a:endParaRPr lang="en-US"/>
          </a:p>
        </p:txBody>
      </p:sp>
    </p:spTree>
    <p:extLst>
      <p:ext uri="{BB962C8B-B14F-4D97-AF65-F5344CB8AC3E}">
        <p14:creationId xmlns:p14="http://schemas.microsoft.com/office/powerpoint/2010/main" val="3360084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picture we’ve been seeing a lot at this</a:t>
            </a:r>
            <a:r>
              <a:rPr lang="en-US" baseline="0" dirty="0" smtClean="0"/>
              <a:t> conference. Recently there’s been tons of excitement about word </a:t>
            </a:r>
            <a:r>
              <a:rPr lang="en-US" baseline="0" dirty="0" err="1" smtClean="0"/>
              <a:t>embeddings</a:t>
            </a:r>
            <a:r>
              <a:rPr lang="en-US" baseline="0" dirty="0" smtClean="0"/>
              <a:t>---representations of the lexicon as points in a vector space. On screen is an example of the the kinds of </a:t>
            </a:r>
            <a:r>
              <a:rPr lang="en-US" baseline="0" dirty="0" err="1" smtClean="0"/>
              <a:t>embeddings</a:t>
            </a:r>
            <a:r>
              <a:rPr lang="en-US" baseline="0" dirty="0" smtClean="0"/>
              <a:t> you get for a bunch of English determiners using a state-of-the-art </a:t>
            </a:r>
            <a:r>
              <a:rPr lang="en-US" baseline="0" dirty="0" smtClean="0"/>
              <a:t>method, </a:t>
            </a:r>
            <a:r>
              <a:rPr lang="en-US" baseline="0" dirty="0" smtClean="0"/>
              <a:t>and they look like they contain a lot of useful structure---the vertical axis corresponds to some kind of fuzzy definiteness scale, the related determiners “few” and “most” are right next to each other, and so on. And in fact they are useful, for a variety of different tasks in NLP. At Berkeley we’re really interested in parsing; so far there hasn’t been work showing that you can import information from these </a:t>
            </a:r>
            <a:r>
              <a:rPr lang="en-US" baseline="0" dirty="0" err="1" smtClean="0"/>
              <a:t>embeddings</a:t>
            </a:r>
            <a:r>
              <a:rPr lang="en-US" baseline="0" dirty="0" smtClean="0"/>
              <a:t> to make a state-of-the-art constituency parser even better</a:t>
            </a:r>
            <a:r>
              <a:rPr lang="en-US" baseline="0" dirty="0" smtClean="0"/>
              <a:t>. We’re not talking about brown clusters, but interested specifically in the value of a continuous representation of the lexicon. </a:t>
            </a:r>
            <a:r>
              <a:rPr lang="en-US" baseline="0" dirty="0" smtClean="0"/>
              <a:t>So that’s what we’re going to do in this talk.</a:t>
            </a:r>
          </a:p>
          <a:p>
            <a:endParaRPr lang="en-US" baseline="0" dirty="0" smtClean="0"/>
          </a:p>
          <a:p>
            <a:r>
              <a:rPr lang="en-US" baseline="0" dirty="0" smtClean="0"/>
              <a:t>===</a:t>
            </a:r>
            <a:endParaRPr lang="en-US" dirty="0" smtClean="0"/>
          </a:p>
          <a:p>
            <a:endParaRPr lang="en-US" dirty="0" smtClean="0"/>
          </a:p>
          <a:p>
            <a:r>
              <a:rPr lang="en-US" dirty="0" smtClean="0"/>
              <a:t>Here’s a picture we’ve been seeing a lot at this conference---recently</a:t>
            </a:r>
            <a:r>
              <a:rPr lang="en-US" baseline="0" dirty="0" smtClean="0"/>
              <a:t> (and in fact not so recently) a variety of methods have been proposed for taking your lexicon and representing all the words as points in a vector space. Here’s an example of what you get for a bunch of English determiners using a state-of-the-art method. These kinds of </a:t>
            </a:r>
            <a:r>
              <a:rPr lang="en-US" baseline="0" dirty="0" err="1" smtClean="0"/>
              <a:t>embeddings</a:t>
            </a:r>
            <a:r>
              <a:rPr lang="en-US" baseline="0" dirty="0" smtClean="0"/>
              <a:t> have been useful as features for a variety of tasks in NLP, but so far no convincing demonstration of usefulness for constituency parsers.</a:t>
            </a:r>
          </a:p>
          <a:p>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But if you squint at this slide, </a:t>
            </a:r>
            <a:r>
              <a:rPr lang="en-US" i="0" u="none" baseline="0" dirty="0" smtClean="0"/>
              <a:t>it looks like the vertical axis encodes some kind of information about definiteness (even if it’s a bit noisy), and the related pairs of quantifiers “few” and “most” are close to each other, as are “a”, “each” and “every”. So it seems likely that there’s some kind of useful syntactic information here.</a:t>
            </a:r>
            <a:endParaRPr lang="en-US" dirty="0" smtClean="0"/>
          </a:p>
          <a:p>
            <a:endParaRPr lang="en-US" dirty="0" smtClean="0"/>
          </a:p>
          <a:p>
            <a:r>
              <a:rPr lang="en-US" dirty="0" smtClean="0"/>
              <a:t>==</a:t>
            </a:r>
          </a:p>
          <a:p>
            <a:endParaRPr lang="en-US" dirty="0" smtClean="0"/>
          </a:p>
          <a:p>
            <a:r>
              <a:rPr lang="en-US" dirty="0" smtClean="0"/>
              <a:t>It’s often claimed that we can get information of this kind from </a:t>
            </a:r>
            <a:r>
              <a:rPr lang="en-US" i="1" u="none" dirty="0" smtClean="0"/>
              <a:t>unlabeled</a:t>
            </a:r>
            <a:r>
              <a:rPr lang="en-US" i="0" u="none" baseline="0" dirty="0" smtClean="0"/>
              <a:t> data. There are a variety of techniques, some simple and some pretty sophisticated, that take a bunch of </a:t>
            </a:r>
            <a:r>
              <a:rPr lang="en-US" i="0" u="none" baseline="0" dirty="0" err="1" smtClean="0"/>
              <a:t>unannotated</a:t>
            </a:r>
            <a:r>
              <a:rPr lang="en-US" i="0" u="none" baseline="0" dirty="0" smtClean="0"/>
              <a:t> text and give you back a representation of all the words in the lexicon as points in a vector space. And if you look at the organization of these points in space, you often see groupings that correspond to meaningful semantic and even syntactic categories. In the example shown here, we used a method due to C&amp;W to get vector representations of a bunch of English determiners, and if you look at how they’re arranged, the vertical axis seems to encode some kind of information about definiteness (even if it’s a bit noisy), and the related pairs of quantifiers “few” and “most” are close to each other, as are “a”, “each” and “every”.</a:t>
            </a:r>
          </a:p>
          <a:p>
            <a:endParaRPr lang="en-US" i="0" u="none" baseline="0" dirty="0" smtClean="0"/>
          </a:p>
          <a:p>
            <a:r>
              <a:rPr lang="en-US" i="0" u="none" baseline="0" dirty="0" smtClean="0"/>
              <a:t>==</a:t>
            </a:r>
          </a:p>
          <a:p>
            <a:endParaRPr lang="en-US" i="0" u="none" baseline="0" dirty="0" smtClean="0"/>
          </a:p>
          <a:p>
            <a:r>
              <a:rPr lang="en-US" i="0" u="none" baseline="0" dirty="0" smtClean="0"/>
              <a:t>Tie in to example</a:t>
            </a:r>
          </a:p>
          <a:p>
            <a:r>
              <a:rPr lang="en-US" i="0" u="none" baseline="0" dirty="0" smtClean="0"/>
              <a:t>We know these things discover determiners, but not terribly useful</a:t>
            </a:r>
          </a:p>
          <a:p>
            <a:r>
              <a:rPr lang="en-US" i="0" u="none" baseline="0" dirty="0" smtClean="0"/>
              <a:t>Lead with this: people make these </a:t>
            </a:r>
            <a:r>
              <a:rPr lang="en-US" i="0" u="none" baseline="0" dirty="0" err="1" smtClean="0"/>
              <a:t>embeddings</a:t>
            </a:r>
            <a:r>
              <a:rPr lang="en-US" i="0" u="none" baseline="0" dirty="0" smtClean="0"/>
              <a:t>, observe syntactic structure. Do they help a parser?</a:t>
            </a:r>
          </a:p>
          <a:p>
            <a:r>
              <a:rPr lang="en-US" i="0" u="none" baseline="0" dirty="0" smtClean="0"/>
              <a:t>Lots of cites</a:t>
            </a:r>
          </a:p>
          <a:p>
            <a:endParaRPr lang="en-US" i="0" u="none" baseline="0" dirty="0" smtClean="0"/>
          </a:p>
          <a:p>
            <a:r>
              <a:rPr lang="en-US" i="0" u="none" baseline="0" dirty="0" smtClean="0"/>
              <a:t>==</a:t>
            </a:r>
          </a:p>
          <a:p>
            <a:endParaRPr lang="en-US" i="0" u="none" baseline="0" dirty="0" smtClean="0"/>
          </a:p>
          <a:p>
            <a:r>
              <a:rPr lang="en-US" i="0" u="none" baseline="0" dirty="0" smtClean="0"/>
              <a:t>They’re awesome, maybe they’re useful, let’s see.</a:t>
            </a:r>
          </a:p>
        </p:txBody>
      </p:sp>
      <p:sp>
        <p:nvSpPr>
          <p:cNvPr id="4" name="Slide Number Placeholder 3"/>
          <p:cNvSpPr>
            <a:spLocks noGrp="1"/>
          </p:cNvSpPr>
          <p:nvPr>
            <p:ph type="sldNum" sz="quarter" idx="10"/>
          </p:nvPr>
        </p:nvSpPr>
        <p:spPr/>
        <p:txBody>
          <a:bodyPr/>
          <a:lstStyle/>
          <a:p>
            <a:fld id="{064B35D3-EBAD-9D4F-91D4-4C6CF5CC7CAA}" type="slidenum">
              <a:rPr lang="en-US" smtClean="0"/>
              <a:t>2</a:t>
            </a:fld>
            <a:endParaRPr lang="en-US"/>
          </a:p>
        </p:txBody>
      </p:sp>
    </p:spTree>
    <p:extLst>
      <p:ext uri="{BB962C8B-B14F-4D97-AF65-F5344CB8AC3E}">
        <p14:creationId xmlns:p14="http://schemas.microsoft.com/office/powerpoint/2010/main" val="26488012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view, the world looks something</a:t>
            </a:r>
            <a:r>
              <a:rPr lang="en-US" baseline="0" dirty="0" smtClean="0"/>
              <a:t> like this---there’s some projection of the vector space that gives us nice, clean linguistic features like transitivity or tense, which would be useful for a feature-based parsing model</a:t>
            </a:r>
            <a:r>
              <a:rPr lang="en-US" baseline="0" dirty="0" smtClean="0"/>
              <a:t>. Thankfully this is an easy extension, thanks to Maryland parser….</a:t>
            </a:r>
            <a:endParaRPr lang="en-US" baseline="0" dirty="0" smtClean="0"/>
          </a:p>
          <a:p>
            <a:endParaRPr lang="en-US" baseline="0" dirty="0" smtClean="0"/>
          </a:p>
          <a:p>
            <a:r>
              <a:rPr lang="en-US" baseline="0" dirty="0" smtClean="0"/>
              <a:t>===</a:t>
            </a:r>
          </a:p>
          <a:p>
            <a:endParaRPr lang="en-US" baseline="0" dirty="0" smtClean="0"/>
          </a:p>
          <a:p>
            <a:r>
              <a:rPr lang="en-US" baseline="0" dirty="0" smtClean="0"/>
              <a:t>Log linear model at bottom of slide</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20</a:t>
            </a:fld>
            <a:endParaRPr lang="en-US"/>
          </a:p>
        </p:txBody>
      </p:sp>
    </p:spTree>
    <p:extLst>
      <p:ext uri="{BB962C8B-B14F-4D97-AF65-F5344CB8AC3E}">
        <p14:creationId xmlns:p14="http://schemas.microsoft.com/office/powerpoint/2010/main" val="3310386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Thankfully, somebody’s already written a version of the Berkeley</a:t>
            </a:r>
            <a:r>
              <a:rPr lang="en-US" baseline="0" dirty="0" smtClean="0"/>
              <a:t> parser with a log-linear lexicon, so all we have to do is drop these features in. We take the position of each word embedding along each coordinate of the vector space, bucket them, and hand them over as features to the log-linear model. We also include word identity features.</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21</a:t>
            </a:fld>
            <a:endParaRPr lang="en-US"/>
          </a:p>
        </p:txBody>
      </p:sp>
    </p:spTree>
    <p:extLst>
      <p:ext uri="{BB962C8B-B14F-4D97-AF65-F5344CB8AC3E}">
        <p14:creationId xmlns:p14="http://schemas.microsoft.com/office/powerpoint/2010/main" val="4223198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know the drill. With all the training data, there’s no effect.</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22</a:t>
            </a:fld>
            <a:endParaRPr lang="en-US"/>
          </a:p>
        </p:txBody>
      </p:sp>
    </p:spTree>
    <p:extLst>
      <p:ext uri="{BB962C8B-B14F-4D97-AF65-F5344CB8AC3E}">
        <p14:creationId xmlns:p14="http://schemas.microsoft.com/office/powerpoint/2010/main" val="27017159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this time, when we scale back to 300 sentences, we’ve given ourselves enough room to </a:t>
            </a:r>
            <a:r>
              <a:rPr lang="en-US" dirty="0" err="1" smtClean="0"/>
              <a:t>overfit</a:t>
            </a:r>
            <a:r>
              <a:rPr lang="en-US" dirty="0" smtClean="0"/>
              <a:t> that we actually suffer pretty substantially.</a:t>
            </a:r>
          </a:p>
          <a:p>
            <a:endParaRPr lang="en-US" baseline="0" dirty="0" smtClean="0"/>
          </a:p>
          <a:p>
            <a:r>
              <a:rPr lang="en-US" baseline="0" dirty="0" smtClean="0"/>
              <a:t>===</a:t>
            </a:r>
            <a:endParaRPr lang="en-US" baseline="0" dirty="0"/>
          </a:p>
          <a:p>
            <a:endParaRPr lang="en-US" baseline="0" dirty="0"/>
          </a:p>
          <a:p>
            <a:r>
              <a:rPr lang="en-US" baseline="0" dirty="0" smtClean="0"/>
              <a:t>“To summarize” new slide with both previous results</a:t>
            </a:r>
          </a:p>
        </p:txBody>
      </p:sp>
      <p:sp>
        <p:nvSpPr>
          <p:cNvPr id="4" name="Slide Number Placeholder 3"/>
          <p:cNvSpPr>
            <a:spLocks noGrp="1"/>
          </p:cNvSpPr>
          <p:nvPr>
            <p:ph type="sldNum" sz="quarter" idx="10"/>
          </p:nvPr>
        </p:nvSpPr>
        <p:spPr/>
        <p:txBody>
          <a:bodyPr/>
          <a:lstStyle/>
          <a:p>
            <a:fld id="{064B35D3-EBAD-9D4F-91D4-4C6CF5CC7CAA}" type="slidenum">
              <a:rPr lang="en-US" smtClean="0"/>
              <a:t>23</a:t>
            </a:fld>
            <a:endParaRPr lang="en-US"/>
          </a:p>
        </p:txBody>
      </p:sp>
    </p:spTree>
    <p:extLst>
      <p:ext uri="{BB962C8B-B14F-4D97-AF65-F5344CB8AC3E}">
        <p14:creationId xmlns:p14="http://schemas.microsoft.com/office/powerpoint/2010/main" val="1370914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So,</a:t>
            </a:r>
            <a:r>
              <a:rPr lang="en-US" baseline="0" dirty="0" smtClean="0"/>
              <a:t> to summarize where we are: no signal on the full training set, and just maybe tiny little gains on comically little training data. But let’s give this model one last shot, and stack all the things that looked like they were doing anything at all on 300 sentences.</a:t>
            </a:r>
          </a:p>
        </p:txBody>
      </p:sp>
      <p:sp>
        <p:nvSpPr>
          <p:cNvPr id="4" name="Slide Number Placeholder 3"/>
          <p:cNvSpPr>
            <a:spLocks noGrp="1"/>
          </p:cNvSpPr>
          <p:nvPr>
            <p:ph type="sldNum" sz="quarter" idx="10"/>
          </p:nvPr>
        </p:nvSpPr>
        <p:spPr/>
        <p:txBody>
          <a:bodyPr/>
          <a:lstStyle/>
          <a:p>
            <a:fld id="{064B35D3-EBAD-9D4F-91D4-4C6CF5CC7CAA}" type="slidenum">
              <a:rPr lang="en-US" smtClean="0"/>
              <a:t>24</a:t>
            </a:fld>
            <a:endParaRPr lang="en-US"/>
          </a:p>
        </p:txBody>
      </p:sp>
    </p:spTree>
    <p:extLst>
      <p:ext uri="{BB962C8B-B14F-4D97-AF65-F5344CB8AC3E}">
        <p14:creationId xmlns:p14="http://schemas.microsoft.com/office/powerpoint/2010/main" val="9722681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it actually hurts on the full corpus.</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25</a:t>
            </a:fld>
            <a:endParaRPr lang="en-US"/>
          </a:p>
        </p:txBody>
      </p:sp>
    </p:spTree>
    <p:extLst>
      <p:ext uri="{BB962C8B-B14F-4D97-AF65-F5344CB8AC3E}">
        <p14:creationId xmlns:p14="http://schemas.microsoft.com/office/powerpoint/2010/main" val="2947646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a:t>
            </a:r>
            <a:r>
              <a:rPr lang="en-US" baseline="0" dirty="0" smtClean="0"/>
              <a:t> improvement on 300 sentences that’s about as miniscule as you’d expect.</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26</a:t>
            </a:fld>
            <a:endParaRPr lang="en-US"/>
          </a:p>
        </p:txBody>
      </p:sp>
    </p:spTree>
    <p:extLst>
      <p:ext uri="{BB962C8B-B14F-4D97-AF65-F5344CB8AC3E}">
        <p14:creationId xmlns:p14="http://schemas.microsoft.com/office/powerpoint/2010/main" val="28408257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maybe, you say….</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27</a:t>
            </a:fld>
            <a:endParaRPr lang="en-US"/>
          </a:p>
        </p:txBody>
      </p:sp>
    </p:spTree>
    <p:extLst>
      <p:ext uri="{BB962C8B-B14F-4D97-AF65-F5344CB8AC3E}">
        <p14:creationId xmlns:p14="http://schemas.microsoft.com/office/powerpoint/2010/main" val="1129356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Make</a:t>
            </a:r>
            <a:r>
              <a:rPr lang="en-US" baseline="0" dirty="0" smtClean="0"/>
              <a:t> explicit Cathleen example</a:t>
            </a:r>
          </a:p>
          <a:p>
            <a:r>
              <a:rPr lang="en-US" baseline="0" dirty="0" smtClean="0"/>
              <a:t>Parsers can resolve small-count issues</a:t>
            </a:r>
          </a:p>
          <a:p>
            <a:endParaRPr lang="en-US" baseline="0" dirty="0" smtClean="0"/>
          </a:p>
          <a:p>
            <a:r>
              <a:rPr lang="en-US" baseline="0" dirty="0" smtClean="0"/>
              <a:t>“contexts let parsers work around”</a:t>
            </a:r>
          </a:p>
          <a:p>
            <a:r>
              <a:rPr lang="en-US" baseline="0" dirty="0" smtClean="0"/>
              <a:t>“</a:t>
            </a:r>
            <a:r>
              <a:rPr lang="en-US" baseline="0" dirty="0" err="1" smtClean="0"/>
              <a:t>unk</a:t>
            </a:r>
            <a:r>
              <a:rPr lang="en-US" baseline="0" dirty="0" smtClean="0"/>
              <a:t> models already do this pretty well (caps, morph)”</a:t>
            </a:r>
          </a:p>
          <a:p>
            <a:r>
              <a:rPr lang="en-US" baseline="0" dirty="0" smtClean="0"/>
              <a:t>“bifurcate -&gt; soap” (x% are like this)</a:t>
            </a:r>
          </a:p>
          <a:p>
            <a:r>
              <a:rPr lang="en-US" baseline="0" dirty="0" smtClean="0"/>
              <a:t>Ugly arrows</a:t>
            </a:r>
          </a:p>
          <a:p>
            <a:r>
              <a:rPr lang="en-US" baseline="0" dirty="0" smtClean="0"/>
              <a:t>s/plenty/substantial</a:t>
            </a:r>
          </a:p>
        </p:txBody>
      </p:sp>
      <p:sp>
        <p:nvSpPr>
          <p:cNvPr id="4" name="Slide Number Placeholder 3"/>
          <p:cNvSpPr>
            <a:spLocks noGrp="1"/>
          </p:cNvSpPr>
          <p:nvPr>
            <p:ph type="sldNum" sz="quarter" idx="10"/>
          </p:nvPr>
        </p:nvSpPr>
        <p:spPr/>
        <p:txBody>
          <a:bodyPr/>
          <a:lstStyle/>
          <a:p>
            <a:fld id="{064B35D3-EBAD-9D4F-91D4-4C6CF5CC7CAA}" type="slidenum">
              <a:rPr lang="en-US" smtClean="0"/>
              <a:t>28</a:t>
            </a:fld>
            <a:endParaRPr lang="en-US"/>
          </a:p>
        </p:txBody>
      </p:sp>
    </p:spTree>
    <p:extLst>
      <p:ext uri="{BB962C8B-B14F-4D97-AF65-F5344CB8AC3E}">
        <p14:creationId xmlns:p14="http://schemas.microsoft.com/office/powerpoint/2010/main" val="11293564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So what</a:t>
            </a:r>
            <a:r>
              <a:rPr lang="en-US" sz="1200" baseline="0" dirty="0" smtClean="0"/>
              <a:t> have we learned?</a:t>
            </a:r>
          </a:p>
          <a:p>
            <a:endParaRPr lang="en-US" sz="1200"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u="none" kern="1200" baseline="0" dirty="0" smtClean="0">
                <a:solidFill>
                  <a:schemeClr val="tx1"/>
                </a:solidFill>
                <a:latin typeface="+mn-lt"/>
                <a:ea typeface="+mn-ea"/>
                <a:cs typeface="+mn-cs"/>
              </a:rPr>
              <a:t>First, and perhaps somewhat surprisingly, I think we’ve learned something about dependency parsing. we’ve also seen, a few minutes ago and also earlier than that, that these kinds of statistics are potentially useful for dependency parsers. And this points to some kind of deep structural difference between the dependency and constituency tasks. In particular, we hypothesize that dependency parsing benefits from some kind of semi-supervised syntactic abstraction, while constituency parsing already has that abstraction explicitly labeled from the </a:t>
            </a:r>
            <a:r>
              <a:rPr lang="en-US" sz="1200" u="none" kern="1200" baseline="0" dirty="0" err="1" smtClean="0">
                <a:solidFill>
                  <a:schemeClr val="tx1"/>
                </a:solidFill>
                <a:latin typeface="+mn-lt"/>
                <a:ea typeface="+mn-ea"/>
                <a:cs typeface="+mn-cs"/>
              </a:rPr>
              <a:t>treebank</a:t>
            </a:r>
            <a:r>
              <a:rPr lang="en-US" sz="1200" u="none" kern="1200" baseline="0" dirty="0" smtClean="0">
                <a:solidFill>
                  <a:schemeClr val="tx1"/>
                </a:solidFill>
                <a:latin typeface="+mn-lt"/>
                <a:ea typeface="+mn-ea"/>
                <a:cs typeface="+mn-cs"/>
              </a:rPr>
              <a:t>.</a:t>
            </a:r>
            <a:endParaRPr lang="en-US" sz="1200" baseline="0" dirty="0" smtClean="0"/>
          </a:p>
          <a:p>
            <a:endParaRPr lang="en-US" sz="1200" baseline="0" dirty="0" smtClean="0"/>
          </a:p>
          <a:p>
            <a:r>
              <a:rPr lang="en-US" sz="1200" baseline="0" dirty="0" smtClean="0"/>
              <a:t>Second, I think we’ve learned something about neural networks. We’ve had neural network parsers with close to state-of-the-art results for a while. Now neural networks have a structural requirement that their inputs look like real vectors, so you wind up, implicitly or explicitly, with representations like the ones we’ve been working with here. So I think these results count as evidence that </a:t>
            </a:r>
            <a:r>
              <a:rPr lang="en-US" sz="1200" u="none" kern="1200" baseline="0" dirty="0" smtClean="0">
                <a:solidFill>
                  <a:schemeClr val="tx1"/>
                </a:solidFill>
                <a:latin typeface="+mn-lt"/>
                <a:ea typeface="+mn-ea"/>
                <a:cs typeface="+mn-cs"/>
              </a:rPr>
              <a:t>whatever it is that makes neural net parsers tick, it’s not just the ability to have a dense representation of the lexicon---the structure of the network is actually important.</a:t>
            </a:r>
          </a:p>
          <a:p>
            <a:endParaRPr lang="en-US" sz="1200" dirty="0"/>
          </a:p>
        </p:txBody>
      </p:sp>
      <p:sp>
        <p:nvSpPr>
          <p:cNvPr id="4" name="Slide Number Placeholder 3"/>
          <p:cNvSpPr>
            <a:spLocks noGrp="1"/>
          </p:cNvSpPr>
          <p:nvPr>
            <p:ph type="sldNum" sz="quarter" idx="10"/>
          </p:nvPr>
        </p:nvSpPr>
        <p:spPr/>
        <p:txBody>
          <a:bodyPr/>
          <a:lstStyle/>
          <a:p>
            <a:fld id="{064B35D3-EBAD-9D4F-91D4-4C6CF5CC7CAA}" type="slidenum">
              <a:rPr lang="en-US" smtClean="0"/>
              <a:t>29</a:t>
            </a:fld>
            <a:endParaRPr lang="en-US"/>
          </a:p>
        </p:txBody>
      </p:sp>
    </p:spTree>
    <p:extLst>
      <p:ext uri="{BB962C8B-B14F-4D97-AF65-F5344CB8AC3E}">
        <p14:creationId xmlns:p14="http://schemas.microsoft.com/office/powerpoint/2010/main" val="2767993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do we</a:t>
            </a:r>
            <a:r>
              <a:rPr lang="en-US" baseline="0" dirty="0" smtClean="0"/>
              <a:t> think this will work? Well, here are a couple of examples. Consider the sentence “Cathleen complained about the magazine’s shoddy editorial quality”. It turns out the name “Cathleen” doesn’t appear anywhere in the Penn Treebank training set, but maybe knowing it’s close to Mary is useful; we very rarely see “editorial” as an adjective, but maybe knowing that it’s close to lots of other words which do also appear as adjectives is useful.</a:t>
            </a:r>
          </a:p>
          <a:p>
            <a:endParaRPr lang="en-US" baseline="0" dirty="0" smtClean="0"/>
          </a:p>
          <a:p>
            <a:r>
              <a:rPr lang="en-US" dirty="0" smtClean="0"/>
              <a:t>Let’s make this intuition explicit, and start by outlining</a:t>
            </a:r>
            <a:r>
              <a:rPr lang="en-US" baseline="0" dirty="0" smtClean="0"/>
              <a:t> three reasonable theories of how distributional information might be useful for a parser. </a:t>
            </a:r>
          </a:p>
          <a:p>
            <a:endParaRPr lang="en-US" baseline="0" dirty="0" smtClean="0"/>
          </a:p>
          <a:p>
            <a:r>
              <a:rPr lang="en-US" baseline="0" dirty="0" smtClean="0"/>
              <a:t>All of the theories we’re going to test here are concerned with the continuous structure of the embedding space itself---We’re not talking about Brown clustering; we’re not talking about other hierarchical methods which discard continuous proximity information. The point here is to test whether the continuous parameterization itself is useful.</a:t>
            </a:r>
            <a:endParaRPr lang="en-US" dirty="0" smtClean="0"/>
          </a:p>
          <a:p>
            <a:endParaRPr lang="en-US" dirty="0" smtClean="0"/>
          </a:p>
          <a:p>
            <a:r>
              <a:rPr lang="en-US" dirty="0" smtClean="0"/>
              <a:t>===</a:t>
            </a:r>
          </a:p>
          <a:p>
            <a:endParaRPr lang="en-US" dirty="0" smtClean="0"/>
          </a:p>
          <a:p>
            <a:r>
              <a:rPr lang="en-US" dirty="0" smtClean="0"/>
              <a:t>And there are a couple of ways in which we can imagine this information might help us with a parser. Here’s a</a:t>
            </a:r>
            <a:r>
              <a:rPr lang="en-US" baseline="0" dirty="0" smtClean="0"/>
              <a:t> simple </a:t>
            </a:r>
            <a:r>
              <a:rPr lang="en-US" dirty="0" smtClean="0"/>
              <a:t>example: suppose we</a:t>
            </a:r>
            <a:r>
              <a:rPr lang="en-US" baseline="0" dirty="0" smtClean="0"/>
              <a:t> have the sentence “Cathleen compared …” If we hand it over to a parser right now, we might get the following parse:</a:t>
            </a:r>
          </a:p>
          <a:p>
            <a:endParaRPr lang="en-US" baseline="0" dirty="0" smtClean="0"/>
          </a:p>
          <a:p>
            <a:r>
              <a:rPr lang="en-US" baseline="0" dirty="0" smtClean="0"/>
              <a:t>Here we’ve incorrectly assigned “editorial” the tag NN rather than JJ, because in newswire we almost always see “editorial” as a noun rather than an adjective. But if we look at these word </a:t>
            </a:r>
            <a:r>
              <a:rPr lang="en-US" baseline="0" dirty="0" err="1" smtClean="0"/>
              <a:t>embeddings</a:t>
            </a:r>
            <a:r>
              <a:rPr lang="en-US" baseline="0" dirty="0" smtClean="0"/>
              <a:t> we might find that “editorial” is close to a variety of words like “executive” and “average” for which the nominal reading is more frequently attested, and we might hope that this will actually improve the parser.</a:t>
            </a:r>
            <a:endParaRPr lang="en-US" dirty="0" smtClean="0"/>
          </a:p>
          <a:p>
            <a:endParaRPr lang="en-US" dirty="0" smtClean="0"/>
          </a:p>
          <a:p>
            <a:r>
              <a:rPr lang="en-US" dirty="0" smtClean="0"/>
              <a:t>==</a:t>
            </a:r>
          </a:p>
          <a:p>
            <a:endParaRPr lang="en-US" dirty="0" smtClean="0"/>
          </a:p>
          <a:p>
            <a:r>
              <a:rPr lang="en-US" dirty="0" smtClean="0"/>
              <a:t>Let’s look at a fairly common</a:t>
            </a:r>
            <a:r>
              <a:rPr lang="en-US" baseline="0" dirty="0" smtClean="0"/>
              <a:t> problem that we encounter with parsers: we have some input sentence where the tag associated with a word is ambiguous (here “giant”, which can be either an adjective meaning big, or a noun meaning a really big person), but one of the two interpretations is so rare we may never see it in the training data. Here, for example, we may want to license the reading involving a big person, but find that there’s only statistical support for the adjectival reading. How do we get around this if that information isn’t in the labeled training data?</a:t>
            </a:r>
          </a:p>
          <a:p>
            <a:endParaRPr lang="en-US" baseline="0" dirty="0" smtClean="0"/>
          </a:p>
          <a:p>
            <a:r>
              <a:rPr lang="en-US" baseline="0" dirty="0" smtClean="0"/>
              <a:t>==</a:t>
            </a:r>
          </a:p>
          <a:p>
            <a:endParaRPr lang="en-US" baseline="0" dirty="0" smtClean="0"/>
          </a:p>
          <a:p>
            <a:r>
              <a:rPr lang="en-US" baseline="0" dirty="0" smtClean="0"/>
              <a:t>Different name</a:t>
            </a:r>
          </a:p>
          <a:p>
            <a:r>
              <a:rPr lang="en-US" baseline="0" dirty="0" smtClean="0"/>
              <a:t>Unambiguous example</a:t>
            </a:r>
          </a:p>
          <a:p>
            <a:endParaRPr lang="en-US" baseline="0" dirty="0" smtClean="0"/>
          </a:p>
          <a:p>
            <a:r>
              <a:rPr lang="en-US" baseline="0" dirty="0" smtClean="0"/>
              <a:t>After each hypothesis: plausible explanation re why it didn’t help</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3</a:t>
            </a:fld>
            <a:endParaRPr lang="en-US"/>
          </a:p>
        </p:txBody>
      </p:sp>
    </p:spTree>
    <p:extLst>
      <p:ext uri="{BB962C8B-B14F-4D97-AF65-F5344CB8AC3E}">
        <p14:creationId xmlns:p14="http://schemas.microsoft.com/office/powerpoint/2010/main" val="23340122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30</a:t>
            </a:fld>
            <a:endParaRPr lang="en-US"/>
          </a:p>
        </p:txBody>
      </p:sp>
    </p:spTree>
    <p:extLst>
      <p:ext uri="{BB962C8B-B14F-4D97-AF65-F5344CB8AC3E}">
        <p14:creationId xmlns:p14="http://schemas.microsoft.com/office/powerpoint/2010/main" val="1129356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summarize: we’ve investigated</a:t>
            </a:r>
            <a:r>
              <a:rPr lang="en-US" baseline="0" dirty="0" smtClean="0"/>
              <a:t> the problem of improving a state-of-the-art generative constituency parser with continuous word </a:t>
            </a:r>
            <a:r>
              <a:rPr lang="en-US" baseline="0" dirty="0" err="1" smtClean="0"/>
              <a:t>embeddings</a:t>
            </a:r>
            <a:r>
              <a:rPr lang="en-US" baseline="0" dirty="0" smtClean="0"/>
              <a:t>---in particular, we’ve looked at three pretty fundamental theories about the way in which such </a:t>
            </a:r>
            <a:r>
              <a:rPr lang="en-US" baseline="0" dirty="0" err="1" smtClean="0"/>
              <a:t>embeddings</a:t>
            </a:r>
            <a:r>
              <a:rPr lang="en-US" baseline="0" dirty="0" smtClean="0"/>
              <a:t> might be useful. We asked how much word </a:t>
            </a:r>
            <a:r>
              <a:rPr lang="en-US" baseline="0" dirty="0" err="1" smtClean="0"/>
              <a:t>embeddings</a:t>
            </a:r>
            <a:r>
              <a:rPr lang="en-US" baseline="0" dirty="0" smtClean="0"/>
              <a:t> know about syntax, and the answer seems to be that they know something. But the key lesson here is that that’s information we can infer from a relatively small amount of labeled training data.</a:t>
            </a:r>
          </a:p>
        </p:txBody>
      </p:sp>
      <p:sp>
        <p:nvSpPr>
          <p:cNvPr id="4" name="Slide Number Placeholder 3"/>
          <p:cNvSpPr>
            <a:spLocks noGrp="1"/>
          </p:cNvSpPr>
          <p:nvPr>
            <p:ph type="sldNum" sz="quarter" idx="10"/>
          </p:nvPr>
        </p:nvSpPr>
        <p:spPr/>
        <p:txBody>
          <a:bodyPr/>
          <a:lstStyle/>
          <a:p>
            <a:fld id="{064B35D3-EBAD-9D4F-91D4-4C6CF5CC7CAA}" type="slidenum">
              <a:rPr lang="en-US" smtClean="0"/>
              <a:t>31</a:t>
            </a:fld>
            <a:endParaRPr lang="en-US"/>
          </a:p>
        </p:txBody>
      </p:sp>
    </p:spTree>
    <p:extLst>
      <p:ext uri="{BB962C8B-B14F-4D97-AF65-F5344CB8AC3E}">
        <p14:creationId xmlns:p14="http://schemas.microsoft.com/office/powerpoint/2010/main" val="3686394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here’s the question</a:t>
            </a:r>
            <a:r>
              <a:rPr lang="en-US" baseline="0" dirty="0" smtClean="0"/>
              <a:t> we’re going to ask today: READ</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4</a:t>
            </a:fld>
            <a:endParaRPr lang="en-US"/>
          </a:p>
        </p:txBody>
      </p:sp>
    </p:spTree>
    <p:extLst>
      <p:ext uri="{BB962C8B-B14F-4D97-AF65-F5344CB8AC3E}">
        <p14:creationId xmlns:p14="http://schemas.microsoft.com/office/powerpoint/2010/main" val="2334012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this kind of distributional information is known to be useful for a variety of core tasks in NLP, including named entity recognition, part-of-speech tagging, chunking, and and a handful of others. But while we know there’s syntactic structure in these </a:t>
            </a:r>
            <a:r>
              <a:rPr lang="en-US" baseline="0" dirty="0" err="1" smtClean="0"/>
              <a:t>embeddings</a:t>
            </a:r>
            <a:r>
              <a:rPr lang="en-US" baseline="0" dirty="0" smtClean="0"/>
              <a:t>, there hasn’t been work in constituency parsing corresponding to the other tasks I just described, where we start with a state-of-the-art constituency parser and make it even better using these continuous representations.</a:t>
            </a:r>
          </a:p>
          <a:p>
            <a:endParaRPr lang="en-US" baseline="0" dirty="0" smtClean="0"/>
          </a:p>
          <a:p>
            <a:r>
              <a:rPr lang="en-US" baseline="0" dirty="0" smtClean="0"/>
              <a:t>So our focus in this talk is to do exactly that---to test various theories of how word </a:t>
            </a:r>
            <a:r>
              <a:rPr lang="en-US" baseline="0" dirty="0" err="1" smtClean="0"/>
              <a:t>embeddings</a:t>
            </a:r>
            <a:r>
              <a:rPr lang="en-US" baseline="0" dirty="0" smtClean="0"/>
              <a:t> might be useful for a constituency parser. And, to give away the </a:t>
            </a:r>
            <a:r>
              <a:rPr lang="en-US" baseline="0" dirty="0" err="1" smtClean="0"/>
              <a:t>punchline</a:t>
            </a:r>
            <a:r>
              <a:rPr lang="en-US" baseline="0" dirty="0" smtClean="0"/>
              <a:t>, we’re going to find that there’s some kind of effect here, but it’s very small, and that whatever syntactic information is already encoded in </a:t>
            </a:r>
            <a:r>
              <a:rPr lang="en-US" baseline="0" dirty="0" err="1" smtClean="0"/>
              <a:t>embeddings</a:t>
            </a:r>
            <a:r>
              <a:rPr lang="en-US" baseline="0" dirty="0" smtClean="0"/>
              <a:t> </a:t>
            </a:r>
          </a:p>
          <a:p>
            <a:endParaRPr lang="en-US" baseline="0" dirty="0" smtClean="0"/>
          </a:p>
          <a:p>
            <a:r>
              <a:rPr lang="en-US" baseline="0" dirty="0" smtClean="0"/>
              <a:t>===</a:t>
            </a:r>
          </a:p>
          <a:p>
            <a:endParaRPr lang="en-US" baseline="0" dirty="0" smtClean="0"/>
          </a:p>
          <a:p>
            <a:r>
              <a:rPr lang="en-US" baseline="0" dirty="0" smtClean="0"/>
              <a:t>Delete this slide, move content to earlier</a:t>
            </a:r>
          </a:p>
          <a:p>
            <a:r>
              <a:rPr lang="en-US" baseline="0" dirty="0" smtClean="0"/>
              <a:t>Typically used for semantics, people notice syntax, is it useful?</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5</a:t>
            </a:fld>
            <a:endParaRPr lang="en-US"/>
          </a:p>
        </p:txBody>
      </p:sp>
    </p:spTree>
    <p:extLst>
      <p:ext uri="{BB962C8B-B14F-4D97-AF65-F5344CB8AC3E}">
        <p14:creationId xmlns:p14="http://schemas.microsoft.com/office/powerpoint/2010/main" val="243444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a:p>
            <a:r>
              <a:rPr lang="en-US" baseline="0" dirty="0" smtClean="0"/>
              <a:t>We have three hypotheses: first, what we call the “vocabulary expansion” hypothesis---that </a:t>
            </a:r>
            <a:r>
              <a:rPr lang="en-US" baseline="0" dirty="0" err="1" smtClean="0"/>
              <a:t>embeddings</a:t>
            </a:r>
            <a:r>
              <a:rPr lang="en-US" baseline="0" dirty="0" smtClean="0"/>
              <a:t> are useful for handling out-of-vocabulary words</a:t>
            </a:r>
          </a:p>
          <a:p>
            <a:endParaRPr lang="en-US" baseline="0" dirty="0" smtClean="0"/>
          </a:p>
          <a:p>
            <a:r>
              <a:rPr lang="en-US" baseline="0" dirty="0" smtClean="0"/>
              <a:t>Second, a “statistic pooling” hypothesis---that </a:t>
            </a:r>
            <a:r>
              <a:rPr lang="en-US" baseline="0" dirty="0" err="1" smtClean="0"/>
              <a:t>embeddings</a:t>
            </a:r>
            <a:r>
              <a:rPr lang="en-US" baseline="0" dirty="0" smtClean="0"/>
              <a:t> are useful for in-vocabulary words without robust statistics of their own</a:t>
            </a:r>
          </a:p>
          <a:p>
            <a:endParaRPr lang="en-US" baseline="0" dirty="0" smtClean="0"/>
          </a:p>
          <a:p>
            <a:r>
              <a:rPr lang="en-US" baseline="0" dirty="0" smtClean="0"/>
              <a:t>And third, an “embedding structure” hypothesis---that the coordinates of the vector space encode directly-useful features for a feature-based lexicon.</a:t>
            </a:r>
          </a:p>
          <a:p>
            <a:endParaRPr lang="en-US" baseline="0" dirty="0" smtClean="0"/>
          </a:p>
          <a:p>
            <a:r>
              <a:rPr lang="en-US" baseline="0" dirty="0" smtClean="0"/>
              <a:t>For each of these experiments we’re going to build on top of the Berkeley parser, we’re going to run on the Penn Treebank with standard splits, and we’re going to use the pre-trained </a:t>
            </a:r>
            <a:r>
              <a:rPr lang="en-US" baseline="0" dirty="0" err="1" smtClean="0"/>
              <a:t>embeddings</a:t>
            </a:r>
            <a:r>
              <a:rPr lang="en-US" baseline="0" dirty="0" smtClean="0"/>
              <a:t> provided in the SENNA toolkit by </a:t>
            </a:r>
            <a:r>
              <a:rPr lang="en-US" baseline="0" dirty="0" err="1" smtClean="0"/>
              <a:t>Collobert</a:t>
            </a:r>
            <a:r>
              <a:rPr lang="en-US" baseline="0" dirty="0" smtClean="0"/>
              <a:t> and Weston (there are experiments in the paper with other </a:t>
            </a:r>
            <a:r>
              <a:rPr lang="en-US" baseline="0" dirty="0" err="1" smtClean="0"/>
              <a:t>embeddings</a:t>
            </a:r>
            <a:r>
              <a:rPr lang="en-US" baseline="0" dirty="0" smtClean="0"/>
              <a:t> as well).</a:t>
            </a:r>
          </a:p>
          <a:p>
            <a:endParaRPr lang="en-US" baseline="0" dirty="0" smtClean="0"/>
          </a:p>
          <a:p>
            <a:r>
              <a:rPr lang="en-US" baseline="0" dirty="0" smtClean="0"/>
              <a:t>===</a:t>
            </a:r>
          </a:p>
          <a:p>
            <a:endParaRPr lang="en-US" baseline="0" dirty="0" smtClean="0"/>
          </a:p>
          <a:p>
            <a:r>
              <a:rPr lang="en-US" baseline="0" dirty="0" smtClean="0"/>
              <a:t>One at a time, with one-sentence explanation of each</a:t>
            </a:r>
          </a:p>
          <a:p>
            <a:r>
              <a:rPr lang="en-US" baseline="0" dirty="0" smtClean="0"/>
              <a:t>Weakest -&gt; strongest</a:t>
            </a:r>
          </a:p>
          <a:p>
            <a:r>
              <a:rPr lang="en-US" dirty="0" smtClean="0"/>
              <a:t>More uniform</a:t>
            </a:r>
            <a:r>
              <a:rPr lang="en-US" baseline="0" dirty="0" smtClean="0"/>
              <a:t> use of names (“OOV”, “pooling”)</a:t>
            </a:r>
          </a:p>
          <a:p>
            <a:r>
              <a:rPr lang="en-US" baseline="0" dirty="0" smtClean="0"/>
              <a:t>s/embedding structure/feature representation</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6</a:t>
            </a:fld>
            <a:endParaRPr lang="en-US"/>
          </a:p>
        </p:txBody>
      </p:sp>
    </p:spTree>
    <p:extLst>
      <p:ext uri="{BB962C8B-B14F-4D97-AF65-F5344CB8AC3E}">
        <p14:creationId xmlns:p14="http://schemas.microsoft.com/office/powerpoint/2010/main" val="4160969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first theory is that </a:t>
            </a:r>
            <a:r>
              <a:rPr lang="en-US" dirty="0" err="1" smtClean="0"/>
              <a:t>embeddings</a:t>
            </a:r>
            <a:r>
              <a:rPr lang="en-US" dirty="0" smtClean="0"/>
              <a:t> are useful for the out-of-vocab model</a:t>
            </a:r>
          </a:p>
          <a:p>
            <a:endParaRPr lang="en-US" dirty="0" smtClean="0"/>
          </a:p>
          <a:p>
            <a:r>
              <a:rPr lang="en-US" dirty="0" smtClean="0"/>
              <a:t>===</a:t>
            </a:r>
          </a:p>
          <a:p>
            <a:endParaRPr lang="en-US" dirty="0" smtClean="0"/>
          </a:p>
          <a:p>
            <a:r>
              <a:rPr lang="en-US" dirty="0" smtClean="0"/>
              <a:t>Iconography</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7</a:t>
            </a:fld>
            <a:endParaRPr lang="en-US"/>
          </a:p>
        </p:txBody>
      </p:sp>
    </p:spTree>
    <p:extLst>
      <p:ext uri="{BB962C8B-B14F-4D97-AF65-F5344CB8AC3E}">
        <p14:creationId xmlns:p14="http://schemas.microsoft.com/office/powerpoint/2010/main" val="31598913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reasoning is as follows: suppose we have some probably rare word which occurs nowhere in our labeled </a:t>
            </a:r>
            <a:r>
              <a:rPr lang="en-US" baseline="0" dirty="0" err="1" smtClean="0"/>
              <a:t>treebank</a:t>
            </a:r>
            <a:r>
              <a:rPr lang="en-US" baseline="0" dirty="0" smtClean="0"/>
              <a:t>, but which is sufficiently frequent in the unlabeled data that we can learn where to put it in the vector space. Just by knowing that </a:t>
            </a:r>
            <a:r>
              <a:rPr lang="en-US" baseline="0" dirty="0" err="1" smtClean="0"/>
              <a:t>Fricka</a:t>
            </a:r>
            <a:r>
              <a:rPr lang="en-US" baseline="0" dirty="0" smtClean="0"/>
              <a:t> seems to be located in the same part of the space as “Mary” and “Pierre”, I have enough information to figure out that I should probably treat it like a proper noun rather than a sentence-initial adjective.</a:t>
            </a:r>
          </a:p>
          <a:p>
            <a:endParaRPr lang="en-US" baseline="0" dirty="0" smtClean="0"/>
          </a:p>
          <a:p>
            <a:r>
              <a:rPr lang="en-US" baseline="0" dirty="0" smtClean="0"/>
              <a:t>===</a:t>
            </a:r>
          </a:p>
          <a:p>
            <a:endParaRPr lang="en-US" baseline="0" dirty="0" smtClean="0"/>
          </a:p>
          <a:p>
            <a:r>
              <a:rPr lang="en-US" baseline="0" dirty="0" smtClean="0"/>
              <a:t>Mention </a:t>
            </a:r>
            <a:r>
              <a:rPr lang="en-US" baseline="0" dirty="0" err="1" smtClean="0"/>
              <a:t>berkeley</a:t>
            </a:r>
            <a:r>
              <a:rPr lang="en-US" baseline="0" dirty="0" smtClean="0"/>
              <a:t> here</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8</a:t>
            </a:fld>
            <a:endParaRPr lang="en-US"/>
          </a:p>
        </p:txBody>
      </p:sp>
    </p:spTree>
    <p:extLst>
      <p:ext uri="{BB962C8B-B14F-4D97-AF65-F5344CB8AC3E}">
        <p14:creationId xmlns:p14="http://schemas.microsoft.com/office/powerpoint/2010/main" val="2954802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 or sentence at top</a:t>
            </a:r>
          </a:p>
          <a:p>
            <a:endParaRPr lang="en-US" dirty="0" smtClean="0"/>
          </a:p>
          <a:p>
            <a:r>
              <a:rPr lang="en-US" dirty="0" smtClean="0"/>
              <a:t>==</a:t>
            </a:r>
          </a:p>
          <a:p>
            <a:endParaRPr lang="en-US" dirty="0" smtClean="0"/>
          </a:p>
          <a:p>
            <a:r>
              <a:rPr lang="en-US" dirty="0" smtClean="0"/>
              <a:t>How do we</a:t>
            </a:r>
            <a:r>
              <a:rPr lang="en-US" baseline="0" dirty="0" smtClean="0"/>
              <a:t> test this hypothesis?</a:t>
            </a:r>
            <a:r>
              <a:rPr lang="en-US" dirty="0" smtClean="0"/>
              <a:t> </a:t>
            </a:r>
            <a:r>
              <a:rPr lang="en-US" dirty="0" smtClean="0"/>
              <a:t>Well, the obvious thing is just to make explicit this intuition that we should treat it like the words it’s closest to, and just replace it with its nearest neighbor in the input sentence,</a:t>
            </a:r>
            <a:r>
              <a:rPr lang="en-US" baseline="0" dirty="0" smtClean="0"/>
              <a:t> then parse. Something like this. And that’s really all there is.</a:t>
            </a:r>
          </a:p>
          <a:p>
            <a:endParaRPr lang="en-US" baseline="0" dirty="0" smtClean="0"/>
          </a:p>
          <a:p>
            <a:r>
              <a:rPr lang="en-US" baseline="0" dirty="0" smtClean="0"/>
              <a:t>===</a:t>
            </a:r>
          </a:p>
          <a:p>
            <a:endParaRPr lang="en-US" baseline="0" dirty="0" smtClean="0"/>
          </a:p>
          <a:p>
            <a:r>
              <a:rPr lang="en-US" baseline="0" dirty="0" err="1" smtClean="0"/>
              <a:t>Fricka</a:t>
            </a:r>
            <a:r>
              <a:rPr lang="en-US" baseline="0" dirty="0" smtClean="0"/>
              <a:t> stays above</a:t>
            </a:r>
          </a:p>
          <a:p>
            <a:r>
              <a:rPr lang="en-US" baseline="0" dirty="0" smtClean="0"/>
              <a:t>Strike out in sentence</a:t>
            </a:r>
          </a:p>
          <a:p>
            <a:r>
              <a:rPr lang="en-US" baseline="0" dirty="0" smtClean="0"/>
              <a:t>Lowercase adjectives</a:t>
            </a:r>
            <a:endParaRPr lang="en-US" dirty="0"/>
          </a:p>
        </p:txBody>
      </p:sp>
      <p:sp>
        <p:nvSpPr>
          <p:cNvPr id="4" name="Slide Number Placeholder 3"/>
          <p:cNvSpPr>
            <a:spLocks noGrp="1"/>
          </p:cNvSpPr>
          <p:nvPr>
            <p:ph type="sldNum" sz="quarter" idx="10"/>
          </p:nvPr>
        </p:nvSpPr>
        <p:spPr/>
        <p:txBody>
          <a:bodyPr/>
          <a:lstStyle/>
          <a:p>
            <a:fld id="{064B35D3-EBAD-9D4F-91D4-4C6CF5CC7CAA}" type="slidenum">
              <a:rPr lang="en-US" smtClean="0"/>
              <a:t>9</a:t>
            </a:fld>
            <a:endParaRPr lang="en-US"/>
          </a:p>
        </p:txBody>
      </p:sp>
    </p:spTree>
    <p:extLst>
      <p:ext uri="{BB962C8B-B14F-4D97-AF65-F5344CB8AC3E}">
        <p14:creationId xmlns:p14="http://schemas.microsoft.com/office/powerpoint/2010/main" val="2148778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C14F6F-666A-1840-A233-A6AAB5922D35}" type="datetimeFigureOut">
              <a:rPr lang="en-US" smtClean="0"/>
              <a:t>6/25/14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2229190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14F6F-666A-1840-A233-A6AAB5922D35}" type="datetimeFigureOut">
              <a:rPr lang="en-US" smtClean="0"/>
              <a:t>6/25/14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79458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14F6F-666A-1840-A233-A6AAB5922D35}" type="datetimeFigureOut">
              <a:rPr lang="en-US" smtClean="0"/>
              <a:t>6/25/14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113216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buClr>
                <a:schemeClr val="accent1">
                  <a:lumMod val="75000"/>
                </a:schemeClr>
              </a:buClr>
              <a:defRPr/>
            </a:lvl1pPr>
            <a:lvl2pPr>
              <a:buClr>
                <a:schemeClr val="accent1">
                  <a:lumMod val="75000"/>
                </a:schemeClr>
              </a:buClr>
              <a:defRPr/>
            </a:lvl2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EC14F6F-666A-1840-A233-A6AAB5922D35}" type="datetimeFigureOut">
              <a:rPr lang="en-US" smtClean="0"/>
              <a:t>6/25/14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pic>
        <p:nvPicPr>
          <p:cNvPr id="10" name="Picture 9"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378931"/>
            <a:ext cx="965200" cy="800100"/>
          </a:xfrm>
          <a:prstGeom prst="rect">
            <a:avLst/>
          </a:prstGeom>
        </p:spPr>
      </p:pic>
      <p:sp>
        <p:nvSpPr>
          <p:cNvPr id="11" name="Rectangle 10"/>
          <p:cNvSpPr/>
          <p:nvPr userDrawn="1"/>
        </p:nvSpPr>
        <p:spPr>
          <a:xfrm>
            <a:off x="457200" y="1143240"/>
            <a:ext cx="8260388" cy="36574"/>
          </a:xfrm>
          <a:prstGeom prst="rect">
            <a:avLst/>
          </a:prstGeom>
          <a:solidFill>
            <a:schemeClr val="accent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149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C14F6F-666A-1840-A233-A6AAB5922D35}" type="datetimeFigureOut">
              <a:rPr lang="en-US" smtClean="0"/>
              <a:t>6/25/14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126384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C14F6F-666A-1840-A233-A6AAB5922D35}" type="datetimeFigureOut">
              <a:rPr lang="en-US" smtClean="0"/>
              <a:t>6/25/14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D4C2F-3DDF-0E4B-A4E4-62E14C8D3C1D}" type="slidenum">
              <a:rPr lang="en-US" smtClean="0"/>
              <a:t>‹#›</a:t>
            </a:fld>
            <a:endParaRPr lang="en-US"/>
          </a:p>
        </p:txBody>
      </p:sp>
      <p:pic>
        <p:nvPicPr>
          <p:cNvPr id="8" name="Picture 7"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378931"/>
            <a:ext cx="965200" cy="800100"/>
          </a:xfrm>
          <a:prstGeom prst="rect">
            <a:avLst/>
          </a:prstGeom>
        </p:spPr>
      </p:pic>
      <p:sp>
        <p:nvSpPr>
          <p:cNvPr id="9" name="Rectangle 8"/>
          <p:cNvSpPr/>
          <p:nvPr userDrawn="1"/>
        </p:nvSpPr>
        <p:spPr>
          <a:xfrm>
            <a:off x="457200" y="1155940"/>
            <a:ext cx="8260388"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8664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C14F6F-666A-1840-A233-A6AAB5922D35}" type="datetimeFigureOut">
              <a:rPr lang="en-US" smtClean="0"/>
              <a:t>6/25/14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6D4C2F-3DDF-0E4B-A4E4-62E14C8D3C1D}" type="slidenum">
              <a:rPr lang="en-US" smtClean="0"/>
              <a:t>‹#›</a:t>
            </a:fld>
            <a:endParaRPr lang="en-US"/>
          </a:p>
        </p:txBody>
      </p:sp>
      <p:pic>
        <p:nvPicPr>
          <p:cNvPr id="10" name="Picture 9"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378931"/>
            <a:ext cx="965200" cy="800100"/>
          </a:xfrm>
          <a:prstGeom prst="rect">
            <a:avLst/>
          </a:prstGeom>
        </p:spPr>
      </p:pic>
      <p:sp>
        <p:nvSpPr>
          <p:cNvPr id="11" name="Rectangle 10"/>
          <p:cNvSpPr/>
          <p:nvPr userDrawn="1"/>
        </p:nvSpPr>
        <p:spPr>
          <a:xfrm>
            <a:off x="457200" y="1155940"/>
            <a:ext cx="8260388"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7936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C14F6F-666A-1840-A233-A6AAB5922D35}" type="datetimeFigureOut">
              <a:rPr lang="en-US" smtClean="0"/>
              <a:t>6/25/14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6D4C2F-3DDF-0E4B-A4E4-62E14C8D3C1D}" type="slidenum">
              <a:rPr lang="en-US" smtClean="0"/>
              <a:t>‹#›</a:t>
            </a:fld>
            <a:endParaRPr lang="en-US"/>
          </a:p>
        </p:txBody>
      </p:sp>
      <p:pic>
        <p:nvPicPr>
          <p:cNvPr id="6" name="Picture 5" descr="Corner_logo.pd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200" y="378931"/>
            <a:ext cx="965200" cy="800100"/>
          </a:xfrm>
          <a:prstGeom prst="rect">
            <a:avLst/>
          </a:prstGeom>
        </p:spPr>
      </p:pic>
      <p:sp>
        <p:nvSpPr>
          <p:cNvPr id="7" name="Rectangle 6"/>
          <p:cNvSpPr/>
          <p:nvPr userDrawn="1"/>
        </p:nvSpPr>
        <p:spPr>
          <a:xfrm>
            <a:off x="457200" y="1155940"/>
            <a:ext cx="8260388" cy="4571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89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14F6F-666A-1840-A233-A6AAB5922D35}" type="datetimeFigureOut">
              <a:rPr lang="en-US" smtClean="0"/>
              <a:t>6/25/14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986823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14F6F-666A-1840-A233-A6AAB5922D35}" type="datetimeFigureOut">
              <a:rPr lang="en-US" smtClean="0"/>
              <a:t>6/25/14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541698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14F6F-666A-1840-A233-A6AAB5922D35}" type="datetimeFigureOut">
              <a:rPr lang="en-US" smtClean="0"/>
              <a:t>6/25/14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6D4C2F-3DDF-0E4B-A4E4-62E14C8D3C1D}" type="slidenum">
              <a:rPr lang="en-US" smtClean="0"/>
              <a:t>‹#›</a:t>
            </a:fld>
            <a:endParaRPr lang="en-US"/>
          </a:p>
        </p:txBody>
      </p:sp>
    </p:spTree>
    <p:extLst>
      <p:ext uri="{BB962C8B-B14F-4D97-AF65-F5344CB8AC3E}">
        <p14:creationId xmlns:p14="http://schemas.microsoft.com/office/powerpoint/2010/main" val="145460070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6121" y="146242"/>
            <a:ext cx="7158182" cy="1009698"/>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07714"/>
            <a:ext cx="8229600" cy="4108361"/>
          </a:xfrm>
          <a:prstGeom prst="rect">
            <a:avLst/>
          </a:prstGeom>
        </p:spPr>
        <p:txBody>
          <a:bodyPr vert="horz" lIns="91440" tIns="45720" rIns="91440" bIns="45720" rtlCol="0" anchor="ctr" anchorCtr="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14F6F-666A-1840-A233-A6AAB5922D35}" type="datetimeFigureOut">
              <a:rPr lang="en-US" smtClean="0"/>
              <a:t>6/25/14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D4C2F-3DDF-0E4B-A4E4-62E14C8D3C1D}" type="slidenum">
              <a:rPr lang="en-US" smtClean="0"/>
              <a:t>‹#›</a:t>
            </a:fld>
            <a:endParaRPr lang="en-US"/>
          </a:p>
        </p:txBody>
      </p:sp>
      <p:sp>
        <p:nvSpPr>
          <p:cNvPr id="7" name="TextBox 6"/>
          <p:cNvSpPr txBox="1"/>
          <p:nvPr userDrawn="1"/>
        </p:nvSpPr>
        <p:spPr>
          <a:xfrm>
            <a:off x="3243037" y="387312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52786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Clr>
          <a:schemeClr val="accent1">
            <a:lumMod val="75000"/>
          </a:schemeClr>
        </a:buClr>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Clr>
          <a:schemeClr val="accent1">
            <a:lumMod val="75000"/>
          </a:schemeClr>
        </a:buClr>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chart" Target="../charts/char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3.emf"/><Relationship Id="rId4" Type="http://schemas.openxmlformats.org/officeDocument/2006/relationships/image" Target="../media/image4.emf"/><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hart" Target="../charts/char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hart" Target="../charts/char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5.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e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chart" Target="../charts/char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chart" Target="../charts/char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chart" Target="../charts/char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hart" Target="../charts/char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chart" Target="../charts/char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16162"/>
            <a:ext cx="9144000" cy="1470025"/>
          </a:xfrm>
        </p:spPr>
        <p:txBody>
          <a:bodyPr/>
          <a:lstStyle/>
          <a:p>
            <a:r>
              <a:rPr lang="en-US" dirty="0" smtClean="0">
                <a:solidFill>
                  <a:srgbClr val="333333"/>
                </a:solidFill>
              </a:rPr>
              <a:t>How much do word </a:t>
            </a:r>
            <a:r>
              <a:rPr lang="en-US" dirty="0" err="1" smtClean="0">
                <a:solidFill>
                  <a:srgbClr val="333333"/>
                </a:solidFill>
              </a:rPr>
              <a:t>embeddings</a:t>
            </a:r>
            <a:r>
              <a:rPr lang="en-US" dirty="0" smtClean="0">
                <a:solidFill>
                  <a:srgbClr val="333333"/>
                </a:solidFill>
              </a:rPr>
              <a:t> encode about syntax?</a:t>
            </a:r>
            <a:endParaRPr lang="en-US" dirty="0">
              <a:solidFill>
                <a:srgbClr val="333333"/>
              </a:solidFill>
            </a:endParaRPr>
          </a:p>
        </p:txBody>
      </p:sp>
      <p:sp>
        <p:nvSpPr>
          <p:cNvPr id="3" name="Subtitle 2"/>
          <p:cNvSpPr>
            <a:spLocks noGrp="1"/>
          </p:cNvSpPr>
          <p:nvPr>
            <p:ph type="subTitle" idx="1"/>
          </p:nvPr>
        </p:nvSpPr>
        <p:spPr>
          <a:xfrm>
            <a:off x="1371600" y="5031304"/>
            <a:ext cx="6400800" cy="1411492"/>
          </a:xfrm>
        </p:spPr>
        <p:txBody>
          <a:bodyPr/>
          <a:lstStyle/>
          <a:p>
            <a:r>
              <a:rPr lang="en-US" dirty="0" smtClean="0">
                <a:solidFill>
                  <a:srgbClr val="333333"/>
                </a:solidFill>
              </a:rPr>
              <a:t>Jacob Andreas and Dan Klein</a:t>
            </a:r>
            <a:br>
              <a:rPr lang="en-US" dirty="0" smtClean="0">
                <a:solidFill>
                  <a:srgbClr val="333333"/>
                </a:solidFill>
              </a:rPr>
            </a:br>
            <a:r>
              <a:rPr lang="en-US" sz="2600" dirty="0" smtClean="0">
                <a:solidFill>
                  <a:srgbClr val="333333"/>
                </a:solidFill>
              </a:rPr>
              <a:t>UC Berkeley</a:t>
            </a:r>
            <a:endParaRPr lang="en-US" sz="2600" dirty="0">
              <a:solidFill>
                <a:srgbClr val="333333"/>
              </a:solidFill>
            </a:endParaRPr>
          </a:p>
        </p:txBody>
      </p:sp>
      <p:pic>
        <p:nvPicPr>
          <p:cNvPr id="6" name="Picture 5" descr="group_logo.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5740" y="2326459"/>
            <a:ext cx="1828800" cy="2514600"/>
          </a:xfrm>
          <a:prstGeom prst="rect">
            <a:avLst/>
          </a:prstGeom>
        </p:spPr>
      </p:pic>
    </p:spTree>
    <p:extLst>
      <p:ext uri="{BB962C8B-B14F-4D97-AF65-F5344CB8AC3E}">
        <p14:creationId xmlns:p14="http://schemas.microsoft.com/office/powerpoint/2010/main" val="189061800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33"/>
                </a:solidFill>
              </a:rPr>
              <a:t>Vocab. expansion results</a:t>
            </a:r>
            <a:endParaRPr lang="en-US" dirty="0">
              <a:solidFill>
                <a:srgbClr val="333333"/>
              </a:solidFill>
            </a:endParaRPr>
          </a:p>
        </p:txBody>
      </p:sp>
      <p:graphicFrame>
        <p:nvGraphicFramePr>
          <p:cNvPr id="3" name="Chart 2"/>
          <p:cNvGraphicFramePr/>
          <p:nvPr>
            <p:extLst>
              <p:ext uri="{D42A27DB-BD31-4B8C-83A1-F6EECF244321}">
                <p14:modId xmlns:p14="http://schemas.microsoft.com/office/powerpoint/2010/main" val="3256363144"/>
              </p:ext>
            </p:extLst>
          </p:nvPr>
        </p:nvGraphicFramePr>
        <p:xfrm>
          <a:off x="1417475" y="1397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3203644" y="5280469"/>
            <a:ext cx="1491225" cy="369332"/>
          </a:xfrm>
          <a:prstGeom prst="rect">
            <a:avLst/>
          </a:prstGeom>
          <a:noFill/>
        </p:spPr>
        <p:txBody>
          <a:bodyPr wrap="square" rtlCol="0">
            <a:spAutoFit/>
          </a:bodyPr>
          <a:lstStyle/>
          <a:p>
            <a:pPr algn="ctr"/>
            <a:r>
              <a:rPr lang="en-US" dirty="0" smtClean="0"/>
              <a:t>Baseline</a:t>
            </a:r>
            <a:endParaRPr lang="en-US" dirty="0"/>
          </a:p>
        </p:txBody>
      </p:sp>
      <p:sp>
        <p:nvSpPr>
          <p:cNvPr id="5" name="TextBox 4"/>
          <p:cNvSpPr txBox="1"/>
          <p:nvPr/>
        </p:nvSpPr>
        <p:spPr>
          <a:xfrm>
            <a:off x="4694869" y="5277232"/>
            <a:ext cx="1491225" cy="369332"/>
          </a:xfrm>
          <a:prstGeom prst="rect">
            <a:avLst/>
          </a:prstGeom>
          <a:noFill/>
        </p:spPr>
        <p:txBody>
          <a:bodyPr wrap="square" rtlCol="0">
            <a:spAutoFit/>
          </a:bodyPr>
          <a:lstStyle/>
          <a:p>
            <a:pPr algn="ctr"/>
            <a:r>
              <a:rPr lang="en-US" dirty="0" smtClean="0"/>
              <a:t>+OOV</a:t>
            </a:r>
            <a:endParaRPr lang="en-US" dirty="0"/>
          </a:p>
        </p:txBody>
      </p:sp>
    </p:spTree>
    <p:extLst>
      <p:ext uri="{BB962C8B-B14F-4D97-AF65-F5344CB8AC3E}">
        <p14:creationId xmlns:p14="http://schemas.microsoft.com/office/powerpoint/2010/main" val="218092460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chart seriesIdx="0" categoryIdx="0" bldStep="ptInSeries"/>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chart seriesIdx="1" categoryIdx="0" bldStep="ptIn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seriesEl"/>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33"/>
                </a:solidFill>
              </a:rPr>
              <a:t>Vocab. expansion results</a:t>
            </a:r>
            <a:endParaRPr lang="en-US" dirty="0">
              <a:solidFill>
                <a:srgbClr val="333333"/>
              </a:solidFill>
            </a:endParaRPr>
          </a:p>
        </p:txBody>
      </p:sp>
      <p:graphicFrame>
        <p:nvGraphicFramePr>
          <p:cNvPr id="3" name="Chart 2"/>
          <p:cNvGraphicFramePr/>
          <p:nvPr>
            <p:extLst>
              <p:ext uri="{D42A27DB-BD31-4B8C-83A1-F6EECF244321}">
                <p14:modId xmlns:p14="http://schemas.microsoft.com/office/powerpoint/2010/main" val="3554594617"/>
              </p:ext>
            </p:extLst>
          </p:nvPr>
        </p:nvGraphicFramePr>
        <p:xfrm>
          <a:off x="1532194" y="1397000"/>
          <a:ext cx="598128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3203644" y="5280469"/>
            <a:ext cx="1491225" cy="369332"/>
          </a:xfrm>
          <a:prstGeom prst="rect">
            <a:avLst/>
          </a:prstGeom>
          <a:noFill/>
        </p:spPr>
        <p:txBody>
          <a:bodyPr wrap="square" rtlCol="0">
            <a:spAutoFit/>
          </a:bodyPr>
          <a:lstStyle/>
          <a:p>
            <a:pPr algn="ctr"/>
            <a:r>
              <a:rPr lang="en-US" dirty="0" smtClean="0"/>
              <a:t>Baseline</a:t>
            </a:r>
            <a:endParaRPr lang="en-US" dirty="0"/>
          </a:p>
        </p:txBody>
      </p:sp>
      <p:sp>
        <p:nvSpPr>
          <p:cNvPr id="5" name="TextBox 4"/>
          <p:cNvSpPr txBox="1"/>
          <p:nvPr/>
        </p:nvSpPr>
        <p:spPr>
          <a:xfrm>
            <a:off x="4694869" y="5277232"/>
            <a:ext cx="1491225" cy="369332"/>
          </a:xfrm>
          <a:prstGeom prst="rect">
            <a:avLst/>
          </a:prstGeom>
          <a:noFill/>
        </p:spPr>
        <p:txBody>
          <a:bodyPr wrap="square" rtlCol="0">
            <a:spAutoFit/>
          </a:bodyPr>
          <a:lstStyle/>
          <a:p>
            <a:pPr algn="ctr"/>
            <a:r>
              <a:rPr lang="en-US" dirty="0" smtClean="0"/>
              <a:t>+OOV</a:t>
            </a:r>
            <a:endParaRPr lang="en-US" dirty="0"/>
          </a:p>
        </p:txBody>
      </p:sp>
    </p:spTree>
    <p:extLst>
      <p:ext uri="{BB962C8B-B14F-4D97-AF65-F5344CB8AC3E}">
        <p14:creationId xmlns:p14="http://schemas.microsoft.com/office/powerpoint/2010/main" val="22363668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33"/>
                </a:solidFill>
              </a:rPr>
              <a:t>Vocab. expansion results</a:t>
            </a:r>
            <a:endParaRPr lang="en-US" dirty="0">
              <a:solidFill>
                <a:srgbClr val="333333"/>
              </a:solidFill>
            </a:endParaRPr>
          </a:p>
        </p:txBody>
      </p:sp>
      <p:graphicFrame>
        <p:nvGraphicFramePr>
          <p:cNvPr id="3" name="Chart 2"/>
          <p:cNvGraphicFramePr/>
          <p:nvPr>
            <p:extLst>
              <p:ext uri="{D42A27DB-BD31-4B8C-83A1-F6EECF244321}">
                <p14:modId xmlns:p14="http://schemas.microsoft.com/office/powerpoint/2010/main" val="699096152"/>
              </p:ext>
            </p:extLst>
          </p:nvPr>
        </p:nvGraphicFramePr>
        <p:xfrm>
          <a:off x="1532194" y="1397000"/>
          <a:ext cx="598128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3203644" y="5280469"/>
            <a:ext cx="1491225" cy="369332"/>
          </a:xfrm>
          <a:prstGeom prst="rect">
            <a:avLst/>
          </a:prstGeom>
          <a:noFill/>
        </p:spPr>
        <p:txBody>
          <a:bodyPr wrap="square" rtlCol="0">
            <a:spAutoFit/>
          </a:bodyPr>
          <a:lstStyle/>
          <a:p>
            <a:pPr algn="ctr"/>
            <a:r>
              <a:rPr lang="en-US" dirty="0" smtClean="0"/>
              <a:t>Baseline</a:t>
            </a:r>
            <a:endParaRPr lang="en-US" dirty="0"/>
          </a:p>
        </p:txBody>
      </p:sp>
      <p:sp>
        <p:nvSpPr>
          <p:cNvPr id="5" name="TextBox 4"/>
          <p:cNvSpPr txBox="1"/>
          <p:nvPr/>
        </p:nvSpPr>
        <p:spPr>
          <a:xfrm>
            <a:off x="4694869" y="5277232"/>
            <a:ext cx="1491225" cy="369332"/>
          </a:xfrm>
          <a:prstGeom prst="rect">
            <a:avLst/>
          </a:prstGeom>
          <a:noFill/>
        </p:spPr>
        <p:txBody>
          <a:bodyPr wrap="square" rtlCol="0">
            <a:spAutoFit/>
          </a:bodyPr>
          <a:lstStyle/>
          <a:p>
            <a:pPr algn="ctr"/>
            <a:r>
              <a:rPr lang="en-US" dirty="0" smtClean="0"/>
              <a:t>+OOV</a:t>
            </a:r>
            <a:endParaRPr lang="en-US" dirty="0"/>
          </a:p>
        </p:txBody>
      </p:sp>
      <p:sp>
        <p:nvSpPr>
          <p:cNvPr id="6" name="TextBox 5"/>
          <p:cNvSpPr txBox="1"/>
          <p:nvPr/>
        </p:nvSpPr>
        <p:spPr>
          <a:xfrm>
            <a:off x="2686562" y="1762158"/>
            <a:ext cx="4031226" cy="461665"/>
          </a:xfrm>
          <a:prstGeom prst="rect">
            <a:avLst/>
          </a:prstGeom>
          <a:noFill/>
        </p:spPr>
        <p:txBody>
          <a:bodyPr wrap="square" rtlCol="0">
            <a:spAutoFit/>
          </a:bodyPr>
          <a:lstStyle/>
          <a:p>
            <a:pPr algn="ctr"/>
            <a:r>
              <a:rPr lang="en-US" sz="2400" dirty="0" smtClean="0"/>
              <a:t>(300 sentences)</a:t>
            </a:r>
            <a:endParaRPr lang="en-US" sz="2400" dirty="0"/>
          </a:p>
        </p:txBody>
      </p:sp>
    </p:spTree>
    <p:extLst>
      <p:ext uri="{BB962C8B-B14F-4D97-AF65-F5344CB8AC3E}">
        <p14:creationId xmlns:p14="http://schemas.microsoft.com/office/powerpoint/2010/main" val="307549101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4294967295"/>
          </p:nvPr>
        </p:nvSpPr>
        <p:spPr>
          <a:xfrm>
            <a:off x="9525" y="0"/>
            <a:ext cx="9144000" cy="4127500"/>
          </a:xfrm>
        </p:spPr>
        <p:txBody>
          <a:bodyPr/>
          <a:lstStyle/>
          <a:p>
            <a:pPr marL="0" indent="0" algn="ctr">
              <a:buNone/>
            </a:pPr>
            <a:r>
              <a:rPr lang="en-US" dirty="0" smtClean="0">
                <a:solidFill>
                  <a:srgbClr val="333333"/>
                </a:solidFill>
              </a:rPr>
              <a:t>Statistic pooling hypothesis:</a:t>
            </a:r>
            <a:br>
              <a:rPr lang="en-US" dirty="0" smtClean="0">
                <a:solidFill>
                  <a:srgbClr val="333333"/>
                </a:solidFill>
              </a:rPr>
            </a:br>
            <a:endParaRPr lang="en-US" dirty="0" smtClean="0">
              <a:solidFill>
                <a:srgbClr val="333333"/>
              </a:solidFill>
            </a:endParaRPr>
          </a:p>
          <a:p>
            <a:pPr marL="0" indent="0" algn="ctr">
              <a:buNone/>
            </a:pPr>
            <a:r>
              <a:rPr lang="en-US" b="1" dirty="0" err="1" smtClean="0">
                <a:solidFill>
                  <a:srgbClr val="333333"/>
                </a:solidFill>
              </a:rPr>
              <a:t>Embeddings</a:t>
            </a:r>
            <a:r>
              <a:rPr lang="en-US" b="1" dirty="0" smtClean="0">
                <a:solidFill>
                  <a:srgbClr val="333333"/>
                </a:solidFill>
              </a:rPr>
              <a:t> help handling of</a:t>
            </a:r>
            <a:br>
              <a:rPr lang="en-US" b="1" dirty="0" smtClean="0">
                <a:solidFill>
                  <a:srgbClr val="333333"/>
                </a:solidFill>
              </a:rPr>
            </a:br>
            <a:r>
              <a:rPr lang="en-US" b="1" dirty="0" smtClean="0">
                <a:solidFill>
                  <a:srgbClr val="333333"/>
                </a:solidFill>
              </a:rPr>
              <a:t>medium-frequency words</a:t>
            </a:r>
            <a:endParaRPr lang="en-US" dirty="0" smtClean="0">
              <a:solidFill>
                <a:srgbClr val="333333"/>
              </a:solidFill>
            </a:endParaRPr>
          </a:p>
        </p:txBody>
      </p:sp>
      <p:grpSp>
        <p:nvGrpSpPr>
          <p:cNvPr id="3" name="Group 2"/>
          <p:cNvGrpSpPr/>
          <p:nvPr/>
        </p:nvGrpSpPr>
        <p:grpSpPr>
          <a:xfrm>
            <a:off x="3371849" y="4132706"/>
            <a:ext cx="2419352" cy="1734694"/>
            <a:chOff x="712452" y="2993784"/>
            <a:chExt cx="1723709" cy="1218538"/>
          </a:xfrm>
        </p:grpSpPr>
        <p:sp>
          <p:nvSpPr>
            <p:cNvPr id="5" name="TextBox 4"/>
            <p:cNvSpPr txBox="1"/>
            <p:nvPr/>
          </p:nvSpPr>
          <p:spPr>
            <a:xfrm>
              <a:off x="1342804" y="3097024"/>
              <a:ext cx="956388" cy="367537"/>
            </a:xfrm>
            <a:prstGeom prst="rect">
              <a:avLst/>
            </a:prstGeom>
            <a:noFill/>
          </p:spPr>
          <p:txBody>
            <a:bodyPr wrap="none" rtlCol="0">
              <a:spAutoFit/>
            </a:bodyPr>
            <a:lstStyle/>
            <a:p>
              <a:r>
                <a:rPr lang="en-US" sz="2800" dirty="0" smtClean="0">
                  <a:solidFill>
                    <a:schemeClr val="accent6"/>
                  </a:solidFill>
                </a:rPr>
                <a:t>average</a:t>
              </a:r>
              <a:endParaRPr lang="en-US" sz="2800" dirty="0">
                <a:solidFill>
                  <a:schemeClr val="accent6"/>
                </a:solidFill>
              </a:endParaRPr>
            </a:p>
          </p:txBody>
        </p:sp>
        <p:sp>
          <p:nvSpPr>
            <p:cNvPr id="6" name="TextBox 5"/>
            <p:cNvSpPr txBox="1"/>
            <p:nvPr/>
          </p:nvSpPr>
          <p:spPr>
            <a:xfrm>
              <a:off x="712452" y="3363950"/>
              <a:ext cx="1001732" cy="367537"/>
            </a:xfrm>
            <a:prstGeom prst="rect">
              <a:avLst/>
            </a:prstGeom>
            <a:noFill/>
          </p:spPr>
          <p:txBody>
            <a:bodyPr wrap="none" rtlCol="0">
              <a:spAutoFit/>
            </a:bodyPr>
            <a:lstStyle/>
            <a:p>
              <a:r>
                <a:rPr lang="en-US" sz="2800" dirty="0" smtClean="0">
                  <a:solidFill>
                    <a:schemeClr val="accent6"/>
                  </a:solidFill>
                </a:rPr>
                <a:t>editorial</a:t>
              </a:r>
              <a:endParaRPr lang="en-US" sz="2800" dirty="0">
                <a:solidFill>
                  <a:schemeClr val="accent6"/>
                </a:solidFill>
              </a:endParaRPr>
            </a:p>
          </p:txBody>
        </p:sp>
        <p:sp>
          <p:nvSpPr>
            <p:cNvPr id="7" name="TextBox 6"/>
            <p:cNvSpPr txBox="1"/>
            <p:nvPr/>
          </p:nvSpPr>
          <p:spPr>
            <a:xfrm>
              <a:off x="1193315" y="3617995"/>
              <a:ext cx="1124899" cy="367537"/>
            </a:xfrm>
            <a:prstGeom prst="rect">
              <a:avLst/>
            </a:prstGeom>
            <a:noFill/>
          </p:spPr>
          <p:txBody>
            <a:bodyPr wrap="none" rtlCol="0">
              <a:spAutoFit/>
            </a:bodyPr>
            <a:lstStyle/>
            <a:p>
              <a:r>
                <a:rPr lang="en-US" sz="2800" dirty="0" smtClean="0">
                  <a:solidFill>
                    <a:schemeClr val="accent6"/>
                  </a:solidFill>
                </a:rPr>
                <a:t>executive</a:t>
              </a:r>
              <a:endParaRPr lang="en-US" sz="2800" dirty="0">
                <a:solidFill>
                  <a:schemeClr val="accent6"/>
                </a:solidFill>
              </a:endParaRPr>
            </a:p>
          </p:txBody>
        </p:sp>
        <p:sp>
          <p:nvSpPr>
            <p:cNvPr id="8" name="Oval 7"/>
            <p:cNvSpPr/>
            <p:nvPr/>
          </p:nvSpPr>
          <p:spPr>
            <a:xfrm>
              <a:off x="714544" y="2993784"/>
              <a:ext cx="1721617" cy="1218538"/>
            </a:xfrm>
            <a:prstGeom prst="ellipse">
              <a:avLst/>
            </a:prstGeom>
            <a:noFill/>
            <a:ln w="38100" cmpd="sng">
              <a:solidFill>
                <a:srgbClr val="6692D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159261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33"/>
                </a:solidFill>
              </a:rPr>
              <a:t>Statistic pooling</a:t>
            </a:r>
            <a:endParaRPr lang="en-US" dirty="0">
              <a:solidFill>
                <a:srgbClr val="333333"/>
              </a:solidFill>
            </a:endParaRPr>
          </a:p>
        </p:txBody>
      </p:sp>
      <p:sp>
        <p:nvSpPr>
          <p:cNvPr id="3" name="TextBox 2"/>
          <p:cNvSpPr txBox="1"/>
          <p:nvPr/>
        </p:nvSpPr>
        <p:spPr>
          <a:xfrm>
            <a:off x="1872582" y="2733708"/>
            <a:ext cx="1803498" cy="584776"/>
          </a:xfrm>
          <a:prstGeom prst="rect">
            <a:avLst/>
          </a:prstGeom>
          <a:noFill/>
        </p:spPr>
        <p:txBody>
          <a:bodyPr wrap="none" rtlCol="0">
            <a:spAutoFit/>
          </a:bodyPr>
          <a:lstStyle/>
          <a:p>
            <a:r>
              <a:rPr lang="en-US" sz="3200" dirty="0" smtClean="0">
                <a:solidFill>
                  <a:srgbClr val="333333"/>
                </a:solidFill>
              </a:rPr>
              <a:t>executive</a:t>
            </a:r>
            <a:endParaRPr lang="en-US" sz="3200" dirty="0">
              <a:solidFill>
                <a:srgbClr val="333333"/>
              </a:solidFill>
            </a:endParaRPr>
          </a:p>
        </p:txBody>
      </p:sp>
      <p:sp>
        <p:nvSpPr>
          <p:cNvPr id="4" name="TextBox 3"/>
          <p:cNvSpPr txBox="1"/>
          <p:nvPr/>
        </p:nvSpPr>
        <p:spPr>
          <a:xfrm>
            <a:off x="2234082" y="3705288"/>
            <a:ext cx="915836" cy="584776"/>
          </a:xfrm>
          <a:prstGeom prst="rect">
            <a:avLst/>
          </a:prstGeom>
          <a:noFill/>
        </p:spPr>
        <p:txBody>
          <a:bodyPr wrap="none" rtlCol="0">
            <a:spAutoFit/>
          </a:bodyPr>
          <a:lstStyle/>
          <a:p>
            <a:r>
              <a:rPr lang="en-US" sz="3200" dirty="0" smtClean="0">
                <a:solidFill>
                  <a:srgbClr val="333333"/>
                </a:solidFill>
              </a:rPr>
              <a:t>kind</a:t>
            </a:r>
            <a:endParaRPr lang="en-US" sz="3200" dirty="0">
              <a:solidFill>
                <a:srgbClr val="333333"/>
              </a:solidFill>
            </a:endParaRPr>
          </a:p>
        </p:txBody>
      </p:sp>
      <p:sp>
        <p:nvSpPr>
          <p:cNvPr id="5" name="TextBox 4"/>
          <p:cNvSpPr txBox="1"/>
          <p:nvPr/>
        </p:nvSpPr>
        <p:spPr>
          <a:xfrm>
            <a:off x="4702175" y="3400425"/>
            <a:ext cx="1057501" cy="584776"/>
          </a:xfrm>
          <a:prstGeom prst="rect">
            <a:avLst/>
          </a:prstGeom>
          <a:noFill/>
        </p:spPr>
        <p:txBody>
          <a:bodyPr wrap="none" rtlCol="0">
            <a:spAutoFit/>
          </a:bodyPr>
          <a:lstStyle/>
          <a:p>
            <a:r>
              <a:rPr lang="en-US" sz="3200" dirty="0" smtClean="0">
                <a:solidFill>
                  <a:srgbClr val="333333"/>
                </a:solidFill>
              </a:rPr>
              <a:t>giant</a:t>
            </a:r>
          </a:p>
        </p:txBody>
      </p:sp>
      <p:sp>
        <p:nvSpPr>
          <p:cNvPr id="6" name="TextBox 5"/>
          <p:cNvSpPr txBox="1"/>
          <p:nvPr/>
        </p:nvSpPr>
        <p:spPr>
          <a:xfrm>
            <a:off x="4859726" y="2667378"/>
            <a:ext cx="1580481" cy="584776"/>
          </a:xfrm>
          <a:prstGeom prst="rect">
            <a:avLst/>
          </a:prstGeom>
          <a:noFill/>
        </p:spPr>
        <p:txBody>
          <a:bodyPr wrap="none" rtlCol="0">
            <a:spAutoFit/>
          </a:bodyPr>
          <a:lstStyle/>
          <a:p>
            <a:r>
              <a:rPr lang="en-US" sz="3200" dirty="0" smtClean="0">
                <a:solidFill>
                  <a:srgbClr val="333333"/>
                </a:solidFill>
              </a:rPr>
              <a:t>editorial</a:t>
            </a:r>
            <a:endParaRPr lang="en-US" sz="3200" dirty="0">
              <a:solidFill>
                <a:srgbClr val="333333"/>
              </a:solidFill>
            </a:endParaRPr>
          </a:p>
        </p:txBody>
      </p:sp>
      <p:sp>
        <p:nvSpPr>
          <p:cNvPr id="11" name="TextBox 10"/>
          <p:cNvSpPr txBox="1"/>
          <p:nvPr/>
        </p:nvSpPr>
        <p:spPr>
          <a:xfrm>
            <a:off x="4914397" y="4133689"/>
            <a:ext cx="1539804" cy="584776"/>
          </a:xfrm>
          <a:prstGeom prst="rect">
            <a:avLst/>
          </a:prstGeom>
          <a:noFill/>
        </p:spPr>
        <p:txBody>
          <a:bodyPr wrap="none" rtlCol="0">
            <a:spAutoFit/>
          </a:bodyPr>
          <a:lstStyle/>
          <a:p>
            <a:r>
              <a:rPr lang="en-US" sz="3200" dirty="0" smtClean="0">
                <a:solidFill>
                  <a:srgbClr val="333333"/>
                </a:solidFill>
              </a:rPr>
              <a:t>average</a:t>
            </a:r>
            <a:endParaRPr lang="en-US" sz="3200" dirty="0">
              <a:solidFill>
                <a:srgbClr val="333333"/>
              </a:solidFill>
            </a:endParaRPr>
          </a:p>
        </p:txBody>
      </p:sp>
      <p:sp>
        <p:nvSpPr>
          <p:cNvPr id="12" name="TextBox 11"/>
          <p:cNvSpPr txBox="1"/>
          <p:nvPr/>
        </p:nvSpPr>
        <p:spPr>
          <a:xfrm>
            <a:off x="3442467" y="2533785"/>
            <a:ext cx="1120820" cy="461665"/>
          </a:xfrm>
          <a:prstGeom prst="rect">
            <a:avLst/>
          </a:prstGeom>
          <a:noFill/>
        </p:spPr>
        <p:txBody>
          <a:bodyPr wrap="none" rtlCol="0">
            <a:spAutoFit/>
          </a:bodyPr>
          <a:lstStyle/>
          <a:p>
            <a:r>
              <a:rPr lang="en-US" sz="2400" dirty="0" smtClean="0">
                <a:solidFill>
                  <a:schemeClr val="accent1">
                    <a:lumMod val="75000"/>
                  </a:schemeClr>
                </a:solidFill>
              </a:rPr>
              <a:t>{NN, JJ}</a:t>
            </a:r>
            <a:endParaRPr lang="en-US" sz="2400" dirty="0">
              <a:solidFill>
                <a:schemeClr val="accent1">
                  <a:lumMod val="75000"/>
                </a:schemeClr>
              </a:solidFill>
            </a:endParaRPr>
          </a:p>
        </p:txBody>
      </p:sp>
      <p:sp>
        <p:nvSpPr>
          <p:cNvPr id="13" name="TextBox 12"/>
          <p:cNvSpPr txBox="1"/>
          <p:nvPr/>
        </p:nvSpPr>
        <p:spPr>
          <a:xfrm>
            <a:off x="2963964" y="3459952"/>
            <a:ext cx="787395" cy="461665"/>
          </a:xfrm>
          <a:prstGeom prst="rect">
            <a:avLst/>
          </a:prstGeom>
          <a:noFill/>
        </p:spPr>
        <p:txBody>
          <a:bodyPr wrap="none" rtlCol="0">
            <a:spAutoFit/>
          </a:bodyPr>
          <a:lstStyle/>
          <a:p>
            <a:r>
              <a:rPr lang="en-US" sz="2400" dirty="0" smtClean="0">
                <a:solidFill>
                  <a:schemeClr val="accent1">
                    <a:lumMod val="75000"/>
                  </a:schemeClr>
                </a:solidFill>
              </a:rPr>
              <a:t>{NN}</a:t>
            </a:r>
            <a:endParaRPr lang="en-US" sz="2400" dirty="0">
              <a:solidFill>
                <a:schemeClr val="accent1">
                  <a:lumMod val="75000"/>
                </a:schemeClr>
              </a:solidFill>
            </a:endParaRPr>
          </a:p>
        </p:txBody>
      </p:sp>
      <p:sp>
        <p:nvSpPr>
          <p:cNvPr id="14" name="TextBox 13"/>
          <p:cNvSpPr txBox="1"/>
          <p:nvPr/>
        </p:nvSpPr>
        <p:spPr>
          <a:xfrm>
            <a:off x="6238105" y="3989255"/>
            <a:ext cx="1120820" cy="461665"/>
          </a:xfrm>
          <a:prstGeom prst="rect">
            <a:avLst/>
          </a:prstGeom>
          <a:noFill/>
        </p:spPr>
        <p:txBody>
          <a:bodyPr wrap="none" rtlCol="0">
            <a:spAutoFit/>
          </a:bodyPr>
          <a:lstStyle/>
          <a:p>
            <a:r>
              <a:rPr lang="en-US" sz="2400" dirty="0" smtClean="0">
                <a:solidFill>
                  <a:schemeClr val="accent1">
                    <a:lumMod val="75000"/>
                  </a:schemeClr>
                </a:solidFill>
              </a:rPr>
              <a:t>{NN, JJ}</a:t>
            </a:r>
            <a:endParaRPr lang="en-US" sz="2400" dirty="0">
              <a:solidFill>
                <a:schemeClr val="accent1">
                  <a:lumMod val="75000"/>
                </a:schemeClr>
              </a:solidFill>
            </a:endParaRPr>
          </a:p>
        </p:txBody>
      </p:sp>
      <p:sp>
        <p:nvSpPr>
          <p:cNvPr id="15" name="TextBox 14"/>
          <p:cNvSpPr txBox="1"/>
          <p:nvPr/>
        </p:nvSpPr>
        <p:spPr>
          <a:xfrm>
            <a:off x="5505559" y="3174822"/>
            <a:ext cx="582211" cy="461665"/>
          </a:xfrm>
          <a:prstGeom prst="rect">
            <a:avLst/>
          </a:prstGeom>
          <a:noFill/>
        </p:spPr>
        <p:txBody>
          <a:bodyPr wrap="none" rtlCol="0">
            <a:spAutoFit/>
          </a:bodyPr>
          <a:lstStyle/>
          <a:p>
            <a:r>
              <a:rPr lang="en-US" sz="2400" dirty="0" smtClean="0">
                <a:solidFill>
                  <a:schemeClr val="accent1">
                    <a:lumMod val="75000"/>
                  </a:schemeClr>
                </a:solidFill>
              </a:rPr>
              <a:t>{JJ}</a:t>
            </a:r>
            <a:endParaRPr lang="en-US" sz="2400" dirty="0">
              <a:solidFill>
                <a:schemeClr val="accent1">
                  <a:lumMod val="75000"/>
                </a:schemeClr>
              </a:solidFill>
            </a:endParaRPr>
          </a:p>
        </p:txBody>
      </p:sp>
      <p:sp>
        <p:nvSpPr>
          <p:cNvPr id="16" name="TextBox 15"/>
          <p:cNvSpPr txBox="1"/>
          <p:nvPr/>
        </p:nvSpPr>
        <p:spPr>
          <a:xfrm>
            <a:off x="6259492" y="2406177"/>
            <a:ext cx="787395" cy="461665"/>
          </a:xfrm>
          <a:prstGeom prst="rect">
            <a:avLst/>
          </a:prstGeom>
          <a:noFill/>
        </p:spPr>
        <p:txBody>
          <a:bodyPr wrap="none" rtlCol="0">
            <a:spAutoFit/>
          </a:bodyPr>
          <a:lstStyle/>
          <a:p>
            <a:r>
              <a:rPr lang="en-US" sz="2400" dirty="0" smtClean="0">
                <a:solidFill>
                  <a:schemeClr val="accent1">
                    <a:lumMod val="75000"/>
                  </a:schemeClr>
                </a:solidFill>
              </a:rPr>
              <a:t>{NN}</a:t>
            </a:r>
            <a:endParaRPr lang="en-US" sz="2400" dirty="0">
              <a:solidFill>
                <a:schemeClr val="accent1">
                  <a:lumMod val="75000"/>
                </a:schemeClr>
              </a:solidFill>
            </a:endParaRPr>
          </a:p>
        </p:txBody>
      </p:sp>
    </p:spTree>
    <p:extLst>
      <p:ext uri="{BB962C8B-B14F-4D97-AF65-F5344CB8AC3E}">
        <p14:creationId xmlns:p14="http://schemas.microsoft.com/office/powerpoint/2010/main" val="160222903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33"/>
                </a:solidFill>
              </a:rPr>
              <a:t>Statistic pooling</a:t>
            </a:r>
            <a:endParaRPr lang="en-US" dirty="0">
              <a:solidFill>
                <a:srgbClr val="333333"/>
              </a:solidFill>
            </a:endParaRPr>
          </a:p>
        </p:txBody>
      </p:sp>
      <p:sp>
        <p:nvSpPr>
          <p:cNvPr id="3" name="TextBox 2"/>
          <p:cNvSpPr txBox="1"/>
          <p:nvPr/>
        </p:nvSpPr>
        <p:spPr>
          <a:xfrm>
            <a:off x="1872582" y="2733708"/>
            <a:ext cx="1803498" cy="584776"/>
          </a:xfrm>
          <a:prstGeom prst="rect">
            <a:avLst/>
          </a:prstGeom>
          <a:noFill/>
        </p:spPr>
        <p:txBody>
          <a:bodyPr wrap="none" rtlCol="0">
            <a:spAutoFit/>
          </a:bodyPr>
          <a:lstStyle/>
          <a:p>
            <a:r>
              <a:rPr lang="en-US" sz="3200" dirty="0" smtClean="0">
                <a:solidFill>
                  <a:srgbClr val="333333"/>
                </a:solidFill>
              </a:rPr>
              <a:t>executive</a:t>
            </a:r>
            <a:endParaRPr lang="en-US" sz="3200" dirty="0">
              <a:solidFill>
                <a:srgbClr val="333333"/>
              </a:solidFill>
            </a:endParaRPr>
          </a:p>
        </p:txBody>
      </p:sp>
      <p:sp>
        <p:nvSpPr>
          <p:cNvPr id="4" name="TextBox 3"/>
          <p:cNvSpPr txBox="1"/>
          <p:nvPr/>
        </p:nvSpPr>
        <p:spPr>
          <a:xfrm>
            <a:off x="2234082" y="3705288"/>
            <a:ext cx="915836" cy="584776"/>
          </a:xfrm>
          <a:prstGeom prst="rect">
            <a:avLst/>
          </a:prstGeom>
          <a:noFill/>
        </p:spPr>
        <p:txBody>
          <a:bodyPr wrap="none" rtlCol="0">
            <a:spAutoFit/>
          </a:bodyPr>
          <a:lstStyle/>
          <a:p>
            <a:r>
              <a:rPr lang="en-US" sz="3200" dirty="0" smtClean="0">
                <a:solidFill>
                  <a:srgbClr val="333333"/>
                </a:solidFill>
              </a:rPr>
              <a:t>kind</a:t>
            </a:r>
            <a:endParaRPr lang="en-US" sz="3200" dirty="0">
              <a:solidFill>
                <a:srgbClr val="333333"/>
              </a:solidFill>
            </a:endParaRPr>
          </a:p>
        </p:txBody>
      </p:sp>
      <p:sp>
        <p:nvSpPr>
          <p:cNvPr id="5" name="TextBox 4"/>
          <p:cNvSpPr txBox="1"/>
          <p:nvPr/>
        </p:nvSpPr>
        <p:spPr>
          <a:xfrm>
            <a:off x="4702175" y="3400425"/>
            <a:ext cx="1057501" cy="584776"/>
          </a:xfrm>
          <a:prstGeom prst="rect">
            <a:avLst/>
          </a:prstGeom>
          <a:noFill/>
        </p:spPr>
        <p:txBody>
          <a:bodyPr wrap="none" rtlCol="0">
            <a:spAutoFit/>
          </a:bodyPr>
          <a:lstStyle/>
          <a:p>
            <a:r>
              <a:rPr lang="en-US" sz="3200" dirty="0" smtClean="0">
                <a:solidFill>
                  <a:srgbClr val="333333"/>
                </a:solidFill>
              </a:rPr>
              <a:t>giant</a:t>
            </a:r>
          </a:p>
        </p:txBody>
      </p:sp>
      <p:sp>
        <p:nvSpPr>
          <p:cNvPr id="6" name="TextBox 5"/>
          <p:cNvSpPr txBox="1"/>
          <p:nvPr/>
        </p:nvSpPr>
        <p:spPr>
          <a:xfrm>
            <a:off x="4859726" y="2667378"/>
            <a:ext cx="1580481" cy="584776"/>
          </a:xfrm>
          <a:prstGeom prst="rect">
            <a:avLst/>
          </a:prstGeom>
          <a:noFill/>
        </p:spPr>
        <p:txBody>
          <a:bodyPr wrap="none" rtlCol="0">
            <a:spAutoFit/>
          </a:bodyPr>
          <a:lstStyle/>
          <a:p>
            <a:r>
              <a:rPr lang="en-US" sz="3200" dirty="0" smtClean="0">
                <a:solidFill>
                  <a:srgbClr val="333333"/>
                </a:solidFill>
              </a:rPr>
              <a:t>editorial</a:t>
            </a:r>
            <a:endParaRPr lang="en-US" sz="3200" dirty="0">
              <a:solidFill>
                <a:srgbClr val="333333"/>
              </a:solidFill>
            </a:endParaRPr>
          </a:p>
        </p:txBody>
      </p:sp>
      <p:sp>
        <p:nvSpPr>
          <p:cNvPr id="11" name="TextBox 10"/>
          <p:cNvSpPr txBox="1"/>
          <p:nvPr/>
        </p:nvSpPr>
        <p:spPr>
          <a:xfrm>
            <a:off x="4914397" y="4133689"/>
            <a:ext cx="1539804" cy="584776"/>
          </a:xfrm>
          <a:prstGeom prst="rect">
            <a:avLst/>
          </a:prstGeom>
          <a:noFill/>
        </p:spPr>
        <p:txBody>
          <a:bodyPr wrap="none" rtlCol="0">
            <a:spAutoFit/>
          </a:bodyPr>
          <a:lstStyle/>
          <a:p>
            <a:r>
              <a:rPr lang="en-US" sz="3200" dirty="0" smtClean="0">
                <a:solidFill>
                  <a:srgbClr val="333333"/>
                </a:solidFill>
              </a:rPr>
              <a:t>average</a:t>
            </a:r>
            <a:endParaRPr lang="en-US" sz="3200" dirty="0">
              <a:solidFill>
                <a:srgbClr val="333333"/>
              </a:solidFill>
            </a:endParaRPr>
          </a:p>
        </p:txBody>
      </p:sp>
      <p:sp>
        <p:nvSpPr>
          <p:cNvPr id="12" name="TextBox 11"/>
          <p:cNvSpPr txBox="1"/>
          <p:nvPr/>
        </p:nvSpPr>
        <p:spPr>
          <a:xfrm>
            <a:off x="3442467" y="2533785"/>
            <a:ext cx="1120820" cy="461665"/>
          </a:xfrm>
          <a:prstGeom prst="rect">
            <a:avLst/>
          </a:prstGeom>
          <a:noFill/>
        </p:spPr>
        <p:txBody>
          <a:bodyPr wrap="none" rtlCol="0">
            <a:spAutoFit/>
          </a:bodyPr>
          <a:lstStyle/>
          <a:p>
            <a:r>
              <a:rPr lang="en-US" sz="2400" dirty="0" smtClean="0">
                <a:solidFill>
                  <a:srgbClr val="6692DC"/>
                </a:solidFill>
              </a:rPr>
              <a:t>{NN, JJ}</a:t>
            </a:r>
            <a:endParaRPr lang="en-US" sz="2400" dirty="0">
              <a:solidFill>
                <a:srgbClr val="6692DC"/>
              </a:solidFill>
            </a:endParaRPr>
          </a:p>
        </p:txBody>
      </p:sp>
      <p:sp>
        <p:nvSpPr>
          <p:cNvPr id="13" name="TextBox 12"/>
          <p:cNvSpPr txBox="1"/>
          <p:nvPr/>
        </p:nvSpPr>
        <p:spPr>
          <a:xfrm>
            <a:off x="2963964" y="3459952"/>
            <a:ext cx="1120820" cy="461665"/>
          </a:xfrm>
          <a:prstGeom prst="rect">
            <a:avLst/>
          </a:prstGeom>
          <a:noFill/>
        </p:spPr>
        <p:txBody>
          <a:bodyPr wrap="none" rtlCol="0">
            <a:spAutoFit/>
          </a:bodyPr>
          <a:lstStyle/>
          <a:p>
            <a:r>
              <a:rPr lang="en-US" sz="2400" dirty="0" smtClean="0">
                <a:solidFill>
                  <a:srgbClr val="6692DC"/>
                </a:solidFill>
              </a:rPr>
              <a:t>{NN, </a:t>
            </a:r>
            <a:r>
              <a:rPr lang="en-US" sz="2400" dirty="0" smtClean="0">
                <a:solidFill>
                  <a:schemeClr val="accent6"/>
                </a:solidFill>
              </a:rPr>
              <a:t>JJ</a:t>
            </a:r>
            <a:r>
              <a:rPr lang="en-US" sz="2400" dirty="0" smtClean="0">
                <a:solidFill>
                  <a:srgbClr val="6692DC"/>
                </a:solidFill>
              </a:rPr>
              <a:t>}</a:t>
            </a:r>
            <a:endParaRPr lang="en-US" sz="2400" dirty="0">
              <a:solidFill>
                <a:srgbClr val="6692DC"/>
              </a:solidFill>
            </a:endParaRPr>
          </a:p>
        </p:txBody>
      </p:sp>
      <p:sp>
        <p:nvSpPr>
          <p:cNvPr id="14" name="TextBox 13"/>
          <p:cNvSpPr txBox="1"/>
          <p:nvPr/>
        </p:nvSpPr>
        <p:spPr>
          <a:xfrm>
            <a:off x="6238105" y="3989255"/>
            <a:ext cx="1120820" cy="461665"/>
          </a:xfrm>
          <a:prstGeom prst="rect">
            <a:avLst/>
          </a:prstGeom>
          <a:noFill/>
        </p:spPr>
        <p:txBody>
          <a:bodyPr wrap="none" rtlCol="0">
            <a:spAutoFit/>
          </a:bodyPr>
          <a:lstStyle/>
          <a:p>
            <a:r>
              <a:rPr lang="en-US" sz="2400" dirty="0" smtClean="0">
                <a:solidFill>
                  <a:srgbClr val="6692DC"/>
                </a:solidFill>
              </a:rPr>
              <a:t>{NN, JJ}</a:t>
            </a:r>
            <a:endParaRPr lang="en-US" sz="2400" dirty="0">
              <a:solidFill>
                <a:srgbClr val="6692DC"/>
              </a:solidFill>
            </a:endParaRPr>
          </a:p>
        </p:txBody>
      </p:sp>
      <p:sp>
        <p:nvSpPr>
          <p:cNvPr id="15" name="TextBox 14"/>
          <p:cNvSpPr txBox="1"/>
          <p:nvPr/>
        </p:nvSpPr>
        <p:spPr>
          <a:xfrm>
            <a:off x="5505559" y="3174822"/>
            <a:ext cx="1120820" cy="461665"/>
          </a:xfrm>
          <a:prstGeom prst="rect">
            <a:avLst/>
          </a:prstGeom>
          <a:noFill/>
        </p:spPr>
        <p:txBody>
          <a:bodyPr wrap="none" rtlCol="0">
            <a:spAutoFit/>
          </a:bodyPr>
          <a:lstStyle/>
          <a:p>
            <a:r>
              <a:rPr lang="en-US" sz="2400" dirty="0" smtClean="0">
                <a:solidFill>
                  <a:srgbClr val="6692DC"/>
                </a:solidFill>
              </a:rPr>
              <a:t>{JJ, </a:t>
            </a:r>
            <a:r>
              <a:rPr lang="en-US" sz="2400" dirty="0" smtClean="0">
                <a:solidFill>
                  <a:srgbClr val="F79646"/>
                </a:solidFill>
              </a:rPr>
              <a:t>NN</a:t>
            </a:r>
            <a:r>
              <a:rPr lang="en-US" sz="2400" dirty="0" smtClean="0">
                <a:solidFill>
                  <a:srgbClr val="6692DC"/>
                </a:solidFill>
              </a:rPr>
              <a:t>}</a:t>
            </a:r>
            <a:endParaRPr lang="en-US" sz="2400" dirty="0">
              <a:solidFill>
                <a:srgbClr val="6692DC"/>
              </a:solidFill>
            </a:endParaRPr>
          </a:p>
        </p:txBody>
      </p:sp>
      <p:sp>
        <p:nvSpPr>
          <p:cNvPr id="16" name="TextBox 15"/>
          <p:cNvSpPr txBox="1"/>
          <p:nvPr/>
        </p:nvSpPr>
        <p:spPr>
          <a:xfrm>
            <a:off x="6259492" y="2406177"/>
            <a:ext cx="1120820" cy="461665"/>
          </a:xfrm>
          <a:prstGeom prst="rect">
            <a:avLst/>
          </a:prstGeom>
          <a:noFill/>
        </p:spPr>
        <p:txBody>
          <a:bodyPr wrap="none" rtlCol="0">
            <a:spAutoFit/>
          </a:bodyPr>
          <a:lstStyle/>
          <a:p>
            <a:r>
              <a:rPr lang="en-US" sz="2400" dirty="0" smtClean="0">
                <a:solidFill>
                  <a:srgbClr val="6692DC"/>
                </a:solidFill>
              </a:rPr>
              <a:t>{NN, </a:t>
            </a:r>
            <a:r>
              <a:rPr lang="en-US" sz="2400" dirty="0" smtClean="0">
                <a:solidFill>
                  <a:srgbClr val="F79646"/>
                </a:solidFill>
              </a:rPr>
              <a:t>JJ</a:t>
            </a:r>
            <a:r>
              <a:rPr lang="en-US" sz="2400" dirty="0" smtClean="0">
                <a:solidFill>
                  <a:srgbClr val="6692DC"/>
                </a:solidFill>
              </a:rPr>
              <a:t>}</a:t>
            </a:r>
            <a:endParaRPr lang="en-US" sz="2400" dirty="0">
              <a:solidFill>
                <a:srgbClr val="6692DC"/>
              </a:solidFill>
            </a:endParaRPr>
          </a:p>
        </p:txBody>
      </p:sp>
    </p:spTree>
    <p:extLst>
      <p:ext uri="{BB962C8B-B14F-4D97-AF65-F5344CB8AC3E}">
        <p14:creationId xmlns:p14="http://schemas.microsoft.com/office/powerpoint/2010/main" val="2303349552"/>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625" y="5546725"/>
            <a:ext cx="8064500" cy="872144"/>
          </a:xfrm>
          <a:prstGeom prst="rect">
            <a:avLst/>
          </a:prstGeom>
        </p:spPr>
      </p:pic>
      <p:sp>
        <p:nvSpPr>
          <p:cNvPr id="23" name="Oval 22"/>
          <p:cNvSpPr/>
          <p:nvPr/>
        </p:nvSpPr>
        <p:spPr>
          <a:xfrm>
            <a:off x="3863665" y="2577281"/>
            <a:ext cx="2661266" cy="2325330"/>
          </a:xfrm>
          <a:prstGeom prst="ellipse">
            <a:avLst/>
          </a:prstGeom>
          <a:gradFill flip="none" rotWithShape="1">
            <a:gsLst>
              <a:gs pos="65000">
                <a:schemeClr val="accent6">
                  <a:alpha val="0"/>
                </a:schemeClr>
              </a:gs>
              <a:gs pos="0">
                <a:schemeClr val="accent6"/>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6692DC"/>
              </a:solidFill>
            </a:endParaRPr>
          </a:p>
        </p:txBody>
      </p:sp>
      <p:sp>
        <p:nvSpPr>
          <p:cNvPr id="22" name="Oval 21"/>
          <p:cNvSpPr/>
          <p:nvPr/>
        </p:nvSpPr>
        <p:spPr>
          <a:xfrm>
            <a:off x="4355790" y="3307531"/>
            <a:ext cx="2661266" cy="2325330"/>
          </a:xfrm>
          <a:prstGeom prst="ellipse">
            <a:avLst/>
          </a:prstGeom>
          <a:gradFill flip="none" rotWithShape="1">
            <a:gsLst>
              <a:gs pos="65000">
                <a:schemeClr val="accent6">
                  <a:alpha val="0"/>
                </a:schemeClr>
              </a:gs>
              <a:gs pos="0">
                <a:schemeClr val="accent6"/>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6692DC"/>
              </a:solidFill>
            </a:endParaRPr>
          </a:p>
        </p:txBody>
      </p:sp>
      <p:sp>
        <p:nvSpPr>
          <p:cNvPr id="27" name="Oval 26"/>
          <p:cNvSpPr/>
          <p:nvPr/>
        </p:nvSpPr>
        <p:spPr>
          <a:xfrm>
            <a:off x="1360946" y="2872659"/>
            <a:ext cx="2661266" cy="2325330"/>
          </a:xfrm>
          <a:prstGeom prst="ellipse">
            <a:avLst/>
          </a:prstGeom>
          <a:gradFill flip="none" rotWithShape="1">
            <a:gsLst>
              <a:gs pos="65000">
                <a:schemeClr val="accent6">
                  <a:alpha val="0"/>
                </a:schemeClr>
              </a:gs>
              <a:gs pos="0">
                <a:schemeClr val="accent6"/>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6692DC"/>
              </a:solidFill>
            </a:endParaRPr>
          </a:p>
        </p:txBody>
      </p:sp>
      <p:sp>
        <p:nvSpPr>
          <p:cNvPr id="28" name="Oval 27"/>
          <p:cNvSpPr/>
          <p:nvPr/>
        </p:nvSpPr>
        <p:spPr>
          <a:xfrm>
            <a:off x="1315583" y="1888018"/>
            <a:ext cx="2661266" cy="2325330"/>
          </a:xfrm>
          <a:prstGeom prst="ellipse">
            <a:avLst/>
          </a:prstGeom>
          <a:gradFill flip="none" rotWithShape="1">
            <a:gsLst>
              <a:gs pos="65000">
                <a:schemeClr val="accent6">
                  <a:alpha val="0"/>
                </a:schemeClr>
              </a:gs>
              <a:gs pos="0">
                <a:schemeClr val="accent6"/>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6692DC"/>
              </a:solidFill>
            </a:endParaRPr>
          </a:p>
        </p:txBody>
      </p:sp>
      <p:sp>
        <p:nvSpPr>
          <p:cNvPr id="2" name="Title 1"/>
          <p:cNvSpPr>
            <a:spLocks noGrp="1"/>
          </p:cNvSpPr>
          <p:nvPr>
            <p:ph type="title"/>
          </p:nvPr>
        </p:nvSpPr>
        <p:spPr/>
        <p:txBody>
          <a:bodyPr/>
          <a:lstStyle/>
          <a:p>
            <a:r>
              <a:rPr lang="en-US" dirty="0" smtClean="0">
                <a:solidFill>
                  <a:srgbClr val="333333"/>
                </a:solidFill>
              </a:rPr>
              <a:t>Statistic pooling</a:t>
            </a:r>
            <a:endParaRPr lang="en-US" dirty="0">
              <a:solidFill>
                <a:srgbClr val="333333"/>
              </a:solidFill>
            </a:endParaRPr>
          </a:p>
        </p:txBody>
      </p:sp>
      <p:sp>
        <p:nvSpPr>
          <p:cNvPr id="3" name="TextBox 2"/>
          <p:cNvSpPr txBox="1"/>
          <p:nvPr/>
        </p:nvSpPr>
        <p:spPr>
          <a:xfrm>
            <a:off x="1872582" y="2733708"/>
            <a:ext cx="1803498" cy="584776"/>
          </a:xfrm>
          <a:prstGeom prst="rect">
            <a:avLst/>
          </a:prstGeom>
          <a:noFill/>
        </p:spPr>
        <p:txBody>
          <a:bodyPr wrap="none" rtlCol="0">
            <a:spAutoFit/>
          </a:bodyPr>
          <a:lstStyle/>
          <a:p>
            <a:r>
              <a:rPr lang="en-US" sz="3200" dirty="0" smtClean="0">
                <a:solidFill>
                  <a:srgbClr val="333333"/>
                </a:solidFill>
              </a:rPr>
              <a:t>executive</a:t>
            </a:r>
            <a:endParaRPr lang="en-US" sz="3200" dirty="0">
              <a:solidFill>
                <a:srgbClr val="333333"/>
              </a:solidFill>
            </a:endParaRPr>
          </a:p>
        </p:txBody>
      </p:sp>
      <p:sp>
        <p:nvSpPr>
          <p:cNvPr id="4" name="TextBox 3"/>
          <p:cNvSpPr txBox="1"/>
          <p:nvPr/>
        </p:nvSpPr>
        <p:spPr>
          <a:xfrm>
            <a:off x="2234082" y="3705288"/>
            <a:ext cx="915836" cy="584776"/>
          </a:xfrm>
          <a:prstGeom prst="rect">
            <a:avLst/>
          </a:prstGeom>
          <a:noFill/>
        </p:spPr>
        <p:txBody>
          <a:bodyPr wrap="none" rtlCol="0">
            <a:spAutoFit/>
          </a:bodyPr>
          <a:lstStyle/>
          <a:p>
            <a:r>
              <a:rPr lang="en-US" sz="3200" dirty="0" smtClean="0">
                <a:solidFill>
                  <a:srgbClr val="333333"/>
                </a:solidFill>
              </a:rPr>
              <a:t>kind</a:t>
            </a:r>
            <a:endParaRPr lang="en-US" sz="3200" dirty="0">
              <a:solidFill>
                <a:srgbClr val="333333"/>
              </a:solidFill>
            </a:endParaRPr>
          </a:p>
        </p:txBody>
      </p:sp>
      <p:sp>
        <p:nvSpPr>
          <p:cNvPr id="5" name="TextBox 4"/>
          <p:cNvSpPr txBox="1"/>
          <p:nvPr/>
        </p:nvSpPr>
        <p:spPr>
          <a:xfrm>
            <a:off x="4702175" y="3400425"/>
            <a:ext cx="1057501" cy="584776"/>
          </a:xfrm>
          <a:prstGeom prst="rect">
            <a:avLst/>
          </a:prstGeom>
          <a:noFill/>
        </p:spPr>
        <p:txBody>
          <a:bodyPr wrap="none" rtlCol="0">
            <a:spAutoFit/>
          </a:bodyPr>
          <a:lstStyle/>
          <a:p>
            <a:r>
              <a:rPr lang="en-US" sz="3200" dirty="0" smtClean="0">
                <a:solidFill>
                  <a:srgbClr val="333333"/>
                </a:solidFill>
              </a:rPr>
              <a:t>giant</a:t>
            </a:r>
          </a:p>
        </p:txBody>
      </p:sp>
      <p:sp>
        <p:nvSpPr>
          <p:cNvPr id="6" name="TextBox 5"/>
          <p:cNvSpPr txBox="1"/>
          <p:nvPr/>
        </p:nvSpPr>
        <p:spPr>
          <a:xfrm>
            <a:off x="4859726" y="2667378"/>
            <a:ext cx="1580481" cy="584776"/>
          </a:xfrm>
          <a:prstGeom prst="rect">
            <a:avLst/>
          </a:prstGeom>
          <a:noFill/>
        </p:spPr>
        <p:txBody>
          <a:bodyPr wrap="none" rtlCol="0">
            <a:spAutoFit/>
          </a:bodyPr>
          <a:lstStyle/>
          <a:p>
            <a:r>
              <a:rPr lang="en-US" sz="3200" dirty="0" smtClean="0">
                <a:solidFill>
                  <a:srgbClr val="333333"/>
                </a:solidFill>
              </a:rPr>
              <a:t>editorial</a:t>
            </a:r>
            <a:endParaRPr lang="en-US" sz="3200" dirty="0">
              <a:solidFill>
                <a:srgbClr val="333333"/>
              </a:solidFill>
            </a:endParaRPr>
          </a:p>
        </p:txBody>
      </p:sp>
      <p:sp>
        <p:nvSpPr>
          <p:cNvPr id="11" name="TextBox 10"/>
          <p:cNvSpPr txBox="1"/>
          <p:nvPr/>
        </p:nvSpPr>
        <p:spPr>
          <a:xfrm>
            <a:off x="4914397" y="4133689"/>
            <a:ext cx="1539804" cy="584776"/>
          </a:xfrm>
          <a:prstGeom prst="rect">
            <a:avLst/>
          </a:prstGeom>
          <a:noFill/>
        </p:spPr>
        <p:txBody>
          <a:bodyPr wrap="none" rtlCol="0">
            <a:spAutoFit/>
          </a:bodyPr>
          <a:lstStyle/>
          <a:p>
            <a:r>
              <a:rPr lang="en-US" sz="3200" dirty="0" smtClean="0">
                <a:solidFill>
                  <a:srgbClr val="333333"/>
                </a:solidFill>
              </a:rPr>
              <a:t>average</a:t>
            </a:r>
            <a:endParaRPr lang="en-US" sz="3200" dirty="0">
              <a:solidFill>
                <a:srgbClr val="333333"/>
              </a:solidFill>
            </a:endParaRPr>
          </a:p>
        </p:txBody>
      </p:sp>
      <p:sp>
        <p:nvSpPr>
          <p:cNvPr id="12" name="TextBox 11"/>
          <p:cNvSpPr txBox="1"/>
          <p:nvPr/>
        </p:nvSpPr>
        <p:spPr>
          <a:xfrm>
            <a:off x="3442467" y="2533785"/>
            <a:ext cx="1120820" cy="461665"/>
          </a:xfrm>
          <a:prstGeom prst="rect">
            <a:avLst/>
          </a:prstGeom>
          <a:noFill/>
        </p:spPr>
        <p:txBody>
          <a:bodyPr wrap="none" rtlCol="0">
            <a:spAutoFit/>
          </a:bodyPr>
          <a:lstStyle/>
          <a:p>
            <a:r>
              <a:rPr lang="en-US" sz="2400" dirty="0" smtClean="0">
                <a:solidFill>
                  <a:srgbClr val="6692DC"/>
                </a:solidFill>
              </a:rPr>
              <a:t>{NN, JJ}</a:t>
            </a:r>
            <a:endParaRPr lang="en-US" sz="2400" dirty="0">
              <a:solidFill>
                <a:srgbClr val="6692DC"/>
              </a:solidFill>
            </a:endParaRPr>
          </a:p>
        </p:txBody>
      </p:sp>
      <p:sp>
        <p:nvSpPr>
          <p:cNvPr id="13" name="TextBox 12"/>
          <p:cNvSpPr txBox="1"/>
          <p:nvPr/>
        </p:nvSpPr>
        <p:spPr>
          <a:xfrm>
            <a:off x="2963964" y="3459952"/>
            <a:ext cx="787395" cy="461665"/>
          </a:xfrm>
          <a:prstGeom prst="rect">
            <a:avLst/>
          </a:prstGeom>
          <a:noFill/>
        </p:spPr>
        <p:txBody>
          <a:bodyPr wrap="none" rtlCol="0">
            <a:spAutoFit/>
          </a:bodyPr>
          <a:lstStyle/>
          <a:p>
            <a:r>
              <a:rPr lang="en-US" sz="2400" dirty="0" smtClean="0">
                <a:solidFill>
                  <a:srgbClr val="6692DC"/>
                </a:solidFill>
              </a:rPr>
              <a:t>{NN}</a:t>
            </a:r>
            <a:endParaRPr lang="en-US" sz="2400" dirty="0">
              <a:solidFill>
                <a:srgbClr val="6692DC"/>
              </a:solidFill>
            </a:endParaRPr>
          </a:p>
        </p:txBody>
      </p:sp>
      <p:sp>
        <p:nvSpPr>
          <p:cNvPr id="14" name="TextBox 13"/>
          <p:cNvSpPr txBox="1"/>
          <p:nvPr/>
        </p:nvSpPr>
        <p:spPr>
          <a:xfrm>
            <a:off x="6238105" y="3989255"/>
            <a:ext cx="1120820" cy="461665"/>
          </a:xfrm>
          <a:prstGeom prst="rect">
            <a:avLst/>
          </a:prstGeom>
          <a:noFill/>
        </p:spPr>
        <p:txBody>
          <a:bodyPr wrap="none" rtlCol="0">
            <a:spAutoFit/>
          </a:bodyPr>
          <a:lstStyle/>
          <a:p>
            <a:r>
              <a:rPr lang="en-US" sz="2400" dirty="0" smtClean="0">
                <a:solidFill>
                  <a:srgbClr val="6692DC"/>
                </a:solidFill>
              </a:rPr>
              <a:t>{NN, JJ}</a:t>
            </a:r>
            <a:endParaRPr lang="en-US" sz="2400" dirty="0">
              <a:solidFill>
                <a:srgbClr val="6692DC"/>
              </a:solidFill>
            </a:endParaRPr>
          </a:p>
        </p:txBody>
      </p:sp>
      <p:sp>
        <p:nvSpPr>
          <p:cNvPr id="15" name="TextBox 14"/>
          <p:cNvSpPr txBox="1"/>
          <p:nvPr/>
        </p:nvSpPr>
        <p:spPr>
          <a:xfrm>
            <a:off x="5505559" y="3174822"/>
            <a:ext cx="582211" cy="461665"/>
          </a:xfrm>
          <a:prstGeom prst="rect">
            <a:avLst/>
          </a:prstGeom>
          <a:noFill/>
        </p:spPr>
        <p:txBody>
          <a:bodyPr wrap="none" rtlCol="0">
            <a:spAutoFit/>
          </a:bodyPr>
          <a:lstStyle/>
          <a:p>
            <a:r>
              <a:rPr lang="en-US" sz="2400" dirty="0" smtClean="0">
                <a:solidFill>
                  <a:srgbClr val="6692DC"/>
                </a:solidFill>
              </a:rPr>
              <a:t>{JJ}</a:t>
            </a:r>
            <a:endParaRPr lang="en-US" sz="2400" dirty="0">
              <a:solidFill>
                <a:srgbClr val="6692DC"/>
              </a:solidFill>
            </a:endParaRPr>
          </a:p>
        </p:txBody>
      </p:sp>
      <p:sp>
        <p:nvSpPr>
          <p:cNvPr id="16" name="TextBox 15"/>
          <p:cNvSpPr txBox="1"/>
          <p:nvPr/>
        </p:nvSpPr>
        <p:spPr>
          <a:xfrm>
            <a:off x="6259492" y="2406177"/>
            <a:ext cx="787395" cy="461665"/>
          </a:xfrm>
          <a:prstGeom prst="rect">
            <a:avLst/>
          </a:prstGeom>
          <a:noFill/>
        </p:spPr>
        <p:txBody>
          <a:bodyPr wrap="none" rtlCol="0">
            <a:spAutoFit/>
          </a:bodyPr>
          <a:lstStyle/>
          <a:p>
            <a:r>
              <a:rPr lang="en-US" sz="2400" dirty="0" smtClean="0">
                <a:solidFill>
                  <a:srgbClr val="6692DC"/>
                </a:solidFill>
              </a:rPr>
              <a:t>{NN}</a:t>
            </a:r>
            <a:endParaRPr lang="en-US" sz="2400" dirty="0">
              <a:solidFill>
                <a:srgbClr val="6692DC"/>
              </a:solidFill>
            </a:endParaRPr>
          </a:p>
        </p:txBody>
      </p:sp>
      <p:sp>
        <p:nvSpPr>
          <p:cNvPr id="17" name="TextBox 16"/>
          <p:cNvSpPr txBox="1"/>
          <p:nvPr/>
        </p:nvSpPr>
        <p:spPr>
          <a:xfrm>
            <a:off x="921672" y="1668310"/>
            <a:ext cx="1754958" cy="646331"/>
          </a:xfrm>
          <a:prstGeom prst="rect">
            <a:avLst/>
          </a:prstGeom>
          <a:noFill/>
        </p:spPr>
        <p:txBody>
          <a:bodyPr wrap="none" rtlCol="0">
            <a:spAutoFit/>
          </a:bodyPr>
          <a:lstStyle/>
          <a:p>
            <a:r>
              <a:rPr lang="en-US" sz="3600" dirty="0" smtClean="0">
                <a:solidFill>
                  <a:srgbClr val="333333"/>
                </a:solidFill>
              </a:rPr>
              <a:t>editorial</a:t>
            </a:r>
          </a:p>
        </p:txBody>
      </p:sp>
      <p:sp>
        <p:nvSpPr>
          <p:cNvPr id="19" name="TextBox 18"/>
          <p:cNvSpPr txBox="1"/>
          <p:nvPr/>
        </p:nvSpPr>
        <p:spPr>
          <a:xfrm>
            <a:off x="2814807" y="1717329"/>
            <a:ext cx="714458" cy="584776"/>
          </a:xfrm>
          <a:prstGeom prst="rect">
            <a:avLst/>
          </a:prstGeom>
          <a:noFill/>
        </p:spPr>
        <p:txBody>
          <a:bodyPr wrap="none" rtlCol="0">
            <a:spAutoFit/>
          </a:bodyPr>
          <a:lstStyle/>
          <a:p>
            <a:r>
              <a:rPr lang="en-US" sz="3200" dirty="0" smtClean="0">
                <a:solidFill>
                  <a:srgbClr val="333333"/>
                </a:solidFill>
              </a:rPr>
              <a:t>NN</a:t>
            </a:r>
          </a:p>
        </p:txBody>
      </p:sp>
      <p:sp>
        <p:nvSpPr>
          <p:cNvPr id="25" name="TextBox 24"/>
          <p:cNvSpPr txBox="1"/>
          <p:nvPr/>
        </p:nvSpPr>
        <p:spPr>
          <a:xfrm>
            <a:off x="4904576" y="5485596"/>
            <a:ext cx="1667719" cy="615553"/>
          </a:xfrm>
          <a:prstGeom prst="rect">
            <a:avLst/>
          </a:prstGeom>
          <a:noFill/>
        </p:spPr>
        <p:txBody>
          <a:bodyPr wrap="none" rtlCol="0">
            <a:spAutoFit/>
          </a:bodyPr>
          <a:lstStyle/>
          <a:p>
            <a:r>
              <a:rPr lang="en-US" sz="3400" dirty="0" smtClean="0">
                <a:solidFill>
                  <a:srgbClr val="333333"/>
                </a:solidFill>
              </a:rPr>
              <a:t>editorial</a:t>
            </a:r>
          </a:p>
        </p:txBody>
      </p:sp>
      <p:sp>
        <p:nvSpPr>
          <p:cNvPr id="26" name="TextBox 25"/>
          <p:cNvSpPr txBox="1"/>
          <p:nvPr/>
        </p:nvSpPr>
        <p:spPr>
          <a:xfrm>
            <a:off x="1992986" y="5510029"/>
            <a:ext cx="714458" cy="584776"/>
          </a:xfrm>
          <a:prstGeom prst="rect">
            <a:avLst/>
          </a:prstGeom>
          <a:noFill/>
        </p:spPr>
        <p:txBody>
          <a:bodyPr wrap="none" rtlCol="0">
            <a:spAutoFit/>
          </a:bodyPr>
          <a:lstStyle/>
          <a:p>
            <a:r>
              <a:rPr lang="en-US" sz="3200" dirty="0" smtClean="0">
                <a:solidFill>
                  <a:srgbClr val="333333"/>
                </a:solidFill>
              </a:rPr>
              <a:t>NN</a:t>
            </a:r>
          </a:p>
        </p:txBody>
      </p:sp>
      <p:pic>
        <p:nvPicPr>
          <p:cNvPr id="7" name="Picture 6" descr="latex-image-1.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1175" y="1797050"/>
            <a:ext cx="3771900" cy="469900"/>
          </a:xfrm>
          <a:prstGeom prst="rect">
            <a:avLst/>
          </a:prstGeom>
        </p:spPr>
      </p:pic>
    </p:spTree>
    <p:extLst>
      <p:ext uri="{BB962C8B-B14F-4D97-AF65-F5344CB8AC3E}">
        <p14:creationId xmlns:p14="http://schemas.microsoft.com/office/powerpoint/2010/main" val="143490904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33"/>
                </a:solidFill>
              </a:rPr>
              <a:t>Statistic pooling results</a:t>
            </a:r>
            <a:endParaRPr lang="en-US" dirty="0">
              <a:solidFill>
                <a:srgbClr val="333333"/>
              </a:solidFill>
            </a:endParaRPr>
          </a:p>
        </p:txBody>
      </p:sp>
      <p:sp>
        <p:nvSpPr>
          <p:cNvPr id="4" name="TextBox 3"/>
          <p:cNvSpPr txBox="1"/>
          <p:nvPr/>
        </p:nvSpPr>
        <p:spPr>
          <a:xfrm>
            <a:off x="3203644" y="5280469"/>
            <a:ext cx="1491225" cy="369332"/>
          </a:xfrm>
          <a:prstGeom prst="rect">
            <a:avLst/>
          </a:prstGeom>
          <a:noFill/>
        </p:spPr>
        <p:txBody>
          <a:bodyPr wrap="square" rtlCol="0">
            <a:spAutoFit/>
          </a:bodyPr>
          <a:lstStyle/>
          <a:p>
            <a:pPr algn="ctr"/>
            <a:r>
              <a:rPr lang="en-US" dirty="0" smtClean="0"/>
              <a:t>Baseline</a:t>
            </a:r>
            <a:endParaRPr lang="en-US" dirty="0"/>
          </a:p>
        </p:txBody>
      </p:sp>
      <p:sp>
        <p:nvSpPr>
          <p:cNvPr id="5" name="TextBox 4"/>
          <p:cNvSpPr txBox="1"/>
          <p:nvPr/>
        </p:nvSpPr>
        <p:spPr>
          <a:xfrm>
            <a:off x="4694869" y="5277232"/>
            <a:ext cx="1491225" cy="369332"/>
          </a:xfrm>
          <a:prstGeom prst="rect">
            <a:avLst/>
          </a:prstGeom>
          <a:noFill/>
        </p:spPr>
        <p:txBody>
          <a:bodyPr wrap="square" rtlCol="0">
            <a:spAutoFit/>
          </a:bodyPr>
          <a:lstStyle/>
          <a:p>
            <a:pPr algn="ctr"/>
            <a:r>
              <a:rPr lang="en-US" dirty="0" smtClean="0"/>
              <a:t>+Pooling</a:t>
            </a:r>
            <a:endParaRPr lang="en-US" dirty="0"/>
          </a:p>
        </p:txBody>
      </p:sp>
      <p:graphicFrame>
        <p:nvGraphicFramePr>
          <p:cNvPr id="3" name="Chart 2"/>
          <p:cNvGraphicFramePr/>
          <p:nvPr>
            <p:extLst>
              <p:ext uri="{D42A27DB-BD31-4B8C-83A1-F6EECF244321}">
                <p14:modId xmlns:p14="http://schemas.microsoft.com/office/powerpoint/2010/main" val="2179616483"/>
              </p:ext>
            </p:extLst>
          </p:nvPr>
        </p:nvGraphicFramePr>
        <p:xfrm>
          <a:off x="1417475" y="1397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410325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chart seriesIdx="0" categoryIdx="0" bldStep="ptInSeries"/>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chart seriesIdx="1" categoryIdx="0" bldStep="ptIn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seriesEl"/>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33"/>
                </a:solidFill>
              </a:rPr>
              <a:t>Vocab. expansion results</a:t>
            </a:r>
            <a:endParaRPr lang="en-US" dirty="0">
              <a:solidFill>
                <a:srgbClr val="333333"/>
              </a:solidFill>
            </a:endParaRPr>
          </a:p>
        </p:txBody>
      </p:sp>
      <p:graphicFrame>
        <p:nvGraphicFramePr>
          <p:cNvPr id="3" name="Chart 2"/>
          <p:cNvGraphicFramePr/>
          <p:nvPr>
            <p:extLst>
              <p:ext uri="{D42A27DB-BD31-4B8C-83A1-F6EECF244321}">
                <p14:modId xmlns:p14="http://schemas.microsoft.com/office/powerpoint/2010/main" val="670697632"/>
              </p:ext>
            </p:extLst>
          </p:nvPr>
        </p:nvGraphicFramePr>
        <p:xfrm>
          <a:off x="1532194" y="1397000"/>
          <a:ext cx="598128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3203644" y="5280469"/>
            <a:ext cx="1491225" cy="369332"/>
          </a:xfrm>
          <a:prstGeom prst="rect">
            <a:avLst/>
          </a:prstGeom>
          <a:noFill/>
        </p:spPr>
        <p:txBody>
          <a:bodyPr wrap="square" rtlCol="0">
            <a:spAutoFit/>
          </a:bodyPr>
          <a:lstStyle/>
          <a:p>
            <a:pPr algn="ctr"/>
            <a:r>
              <a:rPr lang="en-US" dirty="0" smtClean="0"/>
              <a:t>Baseline</a:t>
            </a:r>
            <a:endParaRPr lang="en-US" dirty="0"/>
          </a:p>
        </p:txBody>
      </p:sp>
      <p:sp>
        <p:nvSpPr>
          <p:cNvPr id="5" name="TextBox 4"/>
          <p:cNvSpPr txBox="1"/>
          <p:nvPr/>
        </p:nvSpPr>
        <p:spPr>
          <a:xfrm>
            <a:off x="4694869" y="5277232"/>
            <a:ext cx="1491225" cy="369332"/>
          </a:xfrm>
          <a:prstGeom prst="rect">
            <a:avLst/>
          </a:prstGeom>
          <a:noFill/>
        </p:spPr>
        <p:txBody>
          <a:bodyPr wrap="square" rtlCol="0">
            <a:spAutoFit/>
          </a:bodyPr>
          <a:lstStyle/>
          <a:p>
            <a:pPr algn="ctr"/>
            <a:r>
              <a:rPr lang="en-US" dirty="0" smtClean="0"/>
              <a:t>+Pooling</a:t>
            </a:r>
            <a:endParaRPr lang="en-US" dirty="0"/>
          </a:p>
        </p:txBody>
      </p:sp>
      <p:sp>
        <p:nvSpPr>
          <p:cNvPr id="6" name="TextBox 5"/>
          <p:cNvSpPr txBox="1"/>
          <p:nvPr/>
        </p:nvSpPr>
        <p:spPr>
          <a:xfrm>
            <a:off x="2686562" y="1762158"/>
            <a:ext cx="4031226" cy="461665"/>
          </a:xfrm>
          <a:prstGeom prst="rect">
            <a:avLst/>
          </a:prstGeom>
          <a:noFill/>
        </p:spPr>
        <p:txBody>
          <a:bodyPr wrap="square" rtlCol="0">
            <a:spAutoFit/>
          </a:bodyPr>
          <a:lstStyle/>
          <a:p>
            <a:pPr algn="ctr"/>
            <a:r>
              <a:rPr lang="en-US" sz="2400" dirty="0" smtClean="0"/>
              <a:t>(300 sentences)</a:t>
            </a:r>
            <a:endParaRPr lang="en-US" sz="2400" dirty="0"/>
          </a:p>
        </p:txBody>
      </p:sp>
    </p:spTree>
    <p:extLst>
      <p:ext uri="{BB962C8B-B14F-4D97-AF65-F5344CB8AC3E}">
        <p14:creationId xmlns:p14="http://schemas.microsoft.com/office/powerpoint/2010/main" val="41507753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9144000" cy="4108450"/>
          </a:xfrm>
        </p:spPr>
        <p:txBody>
          <a:bodyPr/>
          <a:lstStyle/>
          <a:p>
            <a:pPr marL="0" indent="0" algn="ctr">
              <a:buNone/>
            </a:pPr>
            <a:r>
              <a:rPr lang="en-US" dirty="0" smtClean="0">
                <a:solidFill>
                  <a:srgbClr val="333333"/>
                </a:solidFill>
              </a:rPr>
              <a:t>Embedding structure hypothesis:</a:t>
            </a:r>
            <a:br>
              <a:rPr lang="en-US" dirty="0" smtClean="0">
                <a:solidFill>
                  <a:srgbClr val="333333"/>
                </a:solidFill>
              </a:rPr>
            </a:br>
            <a:endParaRPr lang="en-US" dirty="0" smtClean="0">
              <a:solidFill>
                <a:srgbClr val="333333"/>
              </a:solidFill>
            </a:endParaRPr>
          </a:p>
          <a:p>
            <a:pPr marL="0" indent="0" algn="ctr">
              <a:buNone/>
            </a:pPr>
            <a:r>
              <a:rPr lang="en-US" b="1" dirty="0" smtClean="0">
                <a:solidFill>
                  <a:srgbClr val="333333"/>
                </a:solidFill>
              </a:rPr>
              <a:t>The organization of the embedding space</a:t>
            </a:r>
            <a:br>
              <a:rPr lang="en-US" b="1" dirty="0" smtClean="0">
                <a:solidFill>
                  <a:srgbClr val="333333"/>
                </a:solidFill>
              </a:rPr>
            </a:br>
            <a:r>
              <a:rPr lang="en-US" b="1" dirty="0" smtClean="0">
                <a:solidFill>
                  <a:srgbClr val="333333"/>
                </a:solidFill>
              </a:rPr>
              <a:t>directly encodes useful features</a:t>
            </a:r>
            <a:endParaRPr lang="en-US" dirty="0" smtClean="0">
              <a:solidFill>
                <a:srgbClr val="333333"/>
              </a:solidFill>
            </a:endParaRPr>
          </a:p>
        </p:txBody>
      </p:sp>
      <p:grpSp>
        <p:nvGrpSpPr>
          <p:cNvPr id="9" name="Group 8"/>
          <p:cNvGrpSpPr/>
          <p:nvPr/>
        </p:nvGrpSpPr>
        <p:grpSpPr>
          <a:xfrm>
            <a:off x="2743615" y="3709867"/>
            <a:ext cx="3644070" cy="2009475"/>
            <a:chOff x="675836" y="4729768"/>
            <a:chExt cx="1445563" cy="797136"/>
          </a:xfrm>
        </p:grpSpPr>
        <p:cxnSp>
          <p:nvCxnSpPr>
            <p:cNvPr id="10" name="Straight Connector 9"/>
            <p:cNvCxnSpPr/>
            <p:nvPr/>
          </p:nvCxnSpPr>
          <p:spPr>
            <a:xfrm flipV="1">
              <a:off x="1011285" y="5122811"/>
              <a:ext cx="1110114" cy="11546"/>
            </a:xfrm>
            <a:prstGeom prst="line">
              <a:avLst/>
            </a:prstGeom>
            <a:ln w="38100" cmpd="sng">
              <a:solidFill>
                <a:srgbClr val="6692DC"/>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1577264" y="4741813"/>
              <a:ext cx="0" cy="785091"/>
            </a:xfrm>
            <a:prstGeom prst="line">
              <a:avLst/>
            </a:prstGeom>
            <a:ln w="38100" cmpd="sng">
              <a:solidFill>
                <a:srgbClr val="6692DC"/>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675836" y="5176093"/>
              <a:ext cx="693887" cy="207555"/>
            </a:xfrm>
            <a:prstGeom prst="rect">
              <a:avLst/>
            </a:prstGeom>
            <a:noFill/>
          </p:spPr>
          <p:txBody>
            <a:bodyPr wrap="none" rtlCol="0">
              <a:spAutoFit/>
            </a:bodyPr>
            <a:lstStyle/>
            <a:p>
              <a:r>
                <a:rPr lang="en-US" sz="2800" dirty="0" smtClean="0"/>
                <a:t>transitivity</a:t>
              </a:r>
              <a:endParaRPr lang="en-US" sz="2800" dirty="0"/>
            </a:p>
          </p:txBody>
        </p:sp>
        <p:sp>
          <p:nvSpPr>
            <p:cNvPr id="13" name="TextBox 12"/>
            <p:cNvSpPr txBox="1"/>
            <p:nvPr/>
          </p:nvSpPr>
          <p:spPr>
            <a:xfrm>
              <a:off x="1627644" y="4729768"/>
              <a:ext cx="393259" cy="207555"/>
            </a:xfrm>
            <a:prstGeom prst="rect">
              <a:avLst/>
            </a:prstGeom>
            <a:noFill/>
          </p:spPr>
          <p:txBody>
            <a:bodyPr wrap="none" rtlCol="0">
              <a:spAutoFit/>
            </a:bodyPr>
            <a:lstStyle/>
            <a:p>
              <a:r>
                <a:rPr lang="en-US" sz="2800" dirty="0" smtClean="0"/>
                <a:t>tense</a:t>
              </a:r>
              <a:endParaRPr lang="en-US" sz="2800" dirty="0"/>
            </a:p>
          </p:txBody>
        </p:sp>
      </p:grpSp>
    </p:spTree>
    <p:extLst>
      <p:ext uri="{BB962C8B-B14F-4D97-AF65-F5344CB8AC3E}">
        <p14:creationId xmlns:p14="http://schemas.microsoft.com/office/powerpoint/2010/main" val="1911592618"/>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solidFill>
                  <a:srgbClr val="333333"/>
                </a:solidFill>
              </a:rPr>
              <a:t>    Everybody loves word </a:t>
            </a:r>
            <a:r>
              <a:rPr lang="en-US" sz="3600" dirty="0" err="1" smtClean="0">
                <a:solidFill>
                  <a:srgbClr val="333333"/>
                </a:solidFill>
              </a:rPr>
              <a:t>embeddings</a:t>
            </a:r>
            <a:endParaRPr lang="en-US" sz="3600" dirty="0">
              <a:solidFill>
                <a:srgbClr val="333333"/>
              </a:solidFill>
            </a:endParaRPr>
          </a:p>
        </p:txBody>
      </p:sp>
      <p:cxnSp>
        <p:nvCxnSpPr>
          <p:cNvPr id="9" name="Straight Connector 8"/>
          <p:cNvCxnSpPr/>
          <p:nvPr/>
        </p:nvCxnSpPr>
        <p:spPr>
          <a:xfrm flipV="1">
            <a:off x="2574636" y="3988090"/>
            <a:ext cx="4163291" cy="5772"/>
          </a:xfrm>
          <a:prstGeom prst="line">
            <a:avLst/>
          </a:prstGeom>
          <a:ln w="38100" cmpd="sng">
            <a:solidFill>
              <a:srgbClr val="6692DC"/>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3235902" y="1835727"/>
            <a:ext cx="0" cy="3716483"/>
          </a:xfrm>
          <a:prstGeom prst="line">
            <a:avLst/>
          </a:prstGeom>
          <a:ln w="38100" cmpd="sng">
            <a:solidFill>
              <a:srgbClr val="6692DC"/>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3579089" y="2101349"/>
            <a:ext cx="620683" cy="430887"/>
          </a:xfrm>
          <a:prstGeom prst="rect">
            <a:avLst/>
          </a:prstGeom>
          <a:noFill/>
        </p:spPr>
        <p:txBody>
          <a:bodyPr wrap="none" rtlCol="0">
            <a:spAutoFit/>
          </a:bodyPr>
          <a:lstStyle/>
          <a:p>
            <a:r>
              <a:rPr lang="en-US" sz="2200" dirty="0" smtClean="0"/>
              <a:t>few</a:t>
            </a:r>
            <a:endParaRPr lang="en-US" sz="2200" dirty="0"/>
          </a:p>
        </p:txBody>
      </p:sp>
      <p:sp>
        <p:nvSpPr>
          <p:cNvPr id="21" name="TextBox 20"/>
          <p:cNvSpPr txBox="1"/>
          <p:nvPr/>
        </p:nvSpPr>
        <p:spPr>
          <a:xfrm>
            <a:off x="4146842" y="2249837"/>
            <a:ext cx="787395" cy="430887"/>
          </a:xfrm>
          <a:prstGeom prst="rect">
            <a:avLst/>
          </a:prstGeom>
          <a:noFill/>
        </p:spPr>
        <p:txBody>
          <a:bodyPr wrap="none" rtlCol="0">
            <a:spAutoFit/>
          </a:bodyPr>
          <a:lstStyle/>
          <a:p>
            <a:r>
              <a:rPr lang="en-US" sz="2200" dirty="0" smtClean="0"/>
              <a:t>most</a:t>
            </a:r>
            <a:endParaRPr lang="en-US" sz="2200" dirty="0"/>
          </a:p>
        </p:txBody>
      </p:sp>
      <p:sp>
        <p:nvSpPr>
          <p:cNvPr id="22" name="TextBox 21"/>
          <p:cNvSpPr txBox="1"/>
          <p:nvPr/>
        </p:nvSpPr>
        <p:spPr>
          <a:xfrm>
            <a:off x="4089117" y="3434947"/>
            <a:ext cx="671979" cy="430887"/>
          </a:xfrm>
          <a:prstGeom prst="rect">
            <a:avLst/>
          </a:prstGeom>
          <a:noFill/>
        </p:spPr>
        <p:txBody>
          <a:bodyPr wrap="none" rtlCol="0">
            <a:spAutoFit/>
          </a:bodyPr>
          <a:lstStyle/>
          <a:p>
            <a:r>
              <a:rPr lang="en-US" sz="2200" dirty="0" smtClean="0"/>
              <a:t>that</a:t>
            </a:r>
            <a:endParaRPr lang="en-US" sz="2200" dirty="0"/>
          </a:p>
        </p:txBody>
      </p:sp>
      <p:sp>
        <p:nvSpPr>
          <p:cNvPr id="23" name="TextBox 22"/>
          <p:cNvSpPr txBox="1"/>
          <p:nvPr/>
        </p:nvSpPr>
        <p:spPr>
          <a:xfrm>
            <a:off x="4888057" y="3498128"/>
            <a:ext cx="573144" cy="430887"/>
          </a:xfrm>
          <a:prstGeom prst="rect">
            <a:avLst/>
          </a:prstGeom>
          <a:noFill/>
        </p:spPr>
        <p:txBody>
          <a:bodyPr wrap="none" rtlCol="0">
            <a:spAutoFit/>
          </a:bodyPr>
          <a:lstStyle/>
          <a:p>
            <a:r>
              <a:rPr lang="en-US" sz="2200" dirty="0" smtClean="0"/>
              <a:t>the</a:t>
            </a:r>
            <a:endParaRPr lang="en-US" sz="2200" dirty="0"/>
          </a:p>
        </p:txBody>
      </p:sp>
      <p:sp>
        <p:nvSpPr>
          <p:cNvPr id="24" name="TextBox 23"/>
          <p:cNvSpPr txBox="1"/>
          <p:nvPr/>
        </p:nvSpPr>
        <p:spPr>
          <a:xfrm>
            <a:off x="4761273" y="4124112"/>
            <a:ext cx="322837" cy="430887"/>
          </a:xfrm>
          <a:prstGeom prst="rect">
            <a:avLst/>
          </a:prstGeom>
          <a:noFill/>
        </p:spPr>
        <p:txBody>
          <a:bodyPr wrap="none" rtlCol="0">
            <a:spAutoFit/>
          </a:bodyPr>
          <a:lstStyle/>
          <a:p>
            <a:r>
              <a:rPr lang="en-US" sz="2200" dirty="0" smtClean="0"/>
              <a:t>a</a:t>
            </a:r>
            <a:endParaRPr lang="en-US" sz="2200" dirty="0"/>
          </a:p>
        </p:txBody>
      </p:sp>
      <p:sp>
        <p:nvSpPr>
          <p:cNvPr id="25" name="TextBox 24"/>
          <p:cNvSpPr txBox="1"/>
          <p:nvPr/>
        </p:nvSpPr>
        <p:spPr>
          <a:xfrm>
            <a:off x="5027411" y="4019132"/>
            <a:ext cx="737076" cy="430887"/>
          </a:xfrm>
          <a:prstGeom prst="rect">
            <a:avLst/>
          </a:prstGeom>
          <a:noFill/>
        </p:spPr>
        <p:txBody>
          <a:bodyPr wrap="none" rtlCol="0">
            <a:spAutoFit/>
          </a:bodyPr>
          <a:lstStyle/>
          <a:p>
            <a:r>
              <a:rPr lang="en-US" sz="2200" dirty="0" smtClean="0"/>
              <a:t>each</a:t>
            </a:r>
            <a:endParaRPr lang="en-US" sz="2200" dirty="0"/>
          </a:p>
        </p:txBody>
      </p:sp>
      <p:sp>
        <p:nvSpPr>
          <p:cNvPr id="26" name="TextBox 25"/>
          <p:cNvSpPr txBox="1"/>
          <p:nvPr/>
        </p:nvSpPr>
        <p:spPr>
          <a:xfrm>
            <a:off x="5235882" y="4339555"/>
            <a:ext cx="612267" cy="430887"/>
          </a:xfrm>
          <a:prstGeom prst="rect">
            <a:avLst/>
          </a:prstGeom>
          <a:noFill/>
        </p:spPr>
        <p:txBody>
          <a:bodyPr wrap="none" rtlCol="0">
            <a:spAutoFit/>
          </a:bodyPr>
          <a:lstStyle/>
          <a:p>
            <a:r>
              <a:rPr lang="en-US" sz="2200" dirty="0" smtClean="0"/>
              <a:t>this</a:t>
            </a:r>
            <a:endParaRPr lang="en-US" sz="2200" dirty="0"/>
          </a:p>
        </p:txBody>
      </p:sp>
      <p:sp>
        <p:nvSpPr>
          <p:cNvPr id="27" name="TextBox 26"/>
          <p:cNvSpPr txBox="1"/>
          <p:nvPr/>
        </p:nvSpPr>
        <p:spPr>
          <a:xfrm>
            <a:off x="4506834" y="4453862"/>
            <a:ext cx="824139" cy="430887"/>
          </a:xfrm>
          <a:prstGeom prst="rect">
            <a:avLst/>
          </a:prstGeom>
          <a:noFill/>
        </p:spPr>
        <p:txBody>
          <a:bodyPr wrap="none" rtlCol="0">
            <a:spAutoFit/>
          </a:bodyPr>
          <a:lstStyle/>
          <a:p>
            <a:r>
              <a:rPr lang="en-US" sz="2200" dirty="0" smtClean="0"/>
              <a:t>every</a:t>
            </a:r>
            <a:endParaRPr lang="en-US" sz="2200" dirty="0"/>
          </a:p>
        </p:txBody>
      </p:sp>
      <p:sp>
        <p:nvSpPr>
          <p:cNvPr id="28" name="TextBox 27"/>
          <p:cNvSpPr txBox="1"/>
          <p:nvPr/>
        </p:nvSpPr>
        <p:spPr>
          <a:xfrm>
            <a:off x="7340806" y="6292149"/>
            <a:ext cx="1712804" cy="369332"/>
          </a:xfrm>
          <a:prstGeom prst="rect">
            <a:avLst/>
          </a:prstGeom>
          <a:noFill/>
        </p:spPr>
        <p:txBody>
          <a:bodyPr wrap="none" rtlCol="0">
            <a:spAutoFit/>
          </a:bodyPr>
          <a:lstStyle/>
          <a:p>
            <a:pPr algn="r"/>
            <a:r>
              <a:rPr lang="en-US" dirty="0" smtClean="0"/>
              <a:t>[</a:t>
            </a:r>
            <a:r>
              <a:rPr lang="en-US" dirty="0" err="1" smtClean="0"/>
              <a:t>Collobert</a:t>
            </a:r>
            <a:r>
              <a:rPr lang="en-US" dirty="0" smtClean="0"/>
              <a:t> 2011]</a:t>
            </a:r>
            <a:endParaRPr lang="en-US" dirty="0"/>
          </a:p>
        </p:txBody>
      </p:sp>
      <p:sp>
        <p:nvSpPr>
          <p:cNvPr id="14" name="TextBox 13"/>
          <p:cNvSpPr txBox="1"/>
          <p:nvPr/>
        </p:nvSpPr>
        <p:spPr>
          <a:xfrm>
            <a:off x="1967127" y="6294459"/>
            <a:ext cx="7082926" cy="369332"/>
          </a:xfrm>
          <a:prstGeom prst="rect">
            <a:avLst/>
          </a:prstGeom>
          <a:solidFill>
            <a:srgbClr val="FFFFFF"/>
          </a:solidFill>
        </p:spPr>
        <p:txBody>
          <a:bodyPr wrap="none" rtlCol="0">
            <a:spAutoFit/>
          </a:bodyPr>
          <a:lstStyle/>
          <a:p>
            <a:pPr algn="r"/>
            <a:r>
              <a:rPr lang="en-US" dirty="0" smtClean="0"/>
              <a:t>[</a:t>
            </a:r>
            <a:r>
              <a:rPr lang="en-US" dirty="0" err="1" smtClean="0"/>
              <a:t>Collobert</a:t>
            </a:r>
            <a:r>
              <a:rPr lang="en-US" dirty="0" smtClean="0"/>
              <a:t> 2011, </a:t>
            </a:r>
            <a:r>
              <a:rPr lang="en-US" dirty="0" err="1" smtClean="0"/>
              <a:t>Mikolov</a:t>
            </a:r>
            <a:r>
              <a:rPr lang="en-US" dirty="0" smtClean="0"/>
              <a:t> 2013, </a:t>
            </a:r>
            <a:r>
              <a:rPr lang="en-US" dirty="0" err="1" smtClean="0"/>
              <a:t>Freitag</a:t>
            </a:r>
            <a:r>
              <a:rPr lang="en-US" dirty="0" smtClean="0"/>
              <a:t> 2004, </a:t>
            </a:r>
            <a:r>
              <a:rPr lang="en-US" dirty="0" err="1" smtClean="0"/>
              <a:t>Schuetze</a:t>
            </a:r>
            <a:r>
              <a:rPr lang="en-US" dirty="0" smtClean="0"/>
              <a:t> 1995, </a:t>
            </a:r>
            <a:r>
              <a:rPr lang="en-US" dirty="0" err="1" smtClean="0"/>
              <a:t>Turian</a:t>
            </a:r>
            <a:r>
              <a:rPr lang="en-US" dirty="0" smtClean="0"/>
              <a:t> 2010]</a:t>
            </a:r>
            <a:endParaRPr lang="en-US" dirty="0"/>
          </a:p>
        </p:txBody>
      </p:sp>
      <p:cxnSp>
        <p:nvCxnSpPr>
          <p:cNvPr id="15" name="Straight Connector 14"/>
          <p:cNvCxnSpPr/>
          <p:nvPr/>
        </p:nvCxnSpPr>
        <p:spPr>
          <a:xfrm flipV="1">
            <a:off x="3222625" y="1829378"/>
            <a:ext cx="6927" cy="3742747"/>
          </a:xfrm>
          <a:prstGeom prst="line">
            <a:avLst/>
          </a:prstGeom>
          <a:ln w="101600" cmpd="sng">
            <a:solidFill>
              <a:schemeClr val="accent6"/>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3397419" y="1803159"/>
            <a:ext cx="1721617" cy="1218538"/>
          </a:xfrm>
          <a:prstGeom prst="ellipse">
            <a:avLst/>
          </a:prstGeom>
          <a:noFill/>
          <a:ln w="76200" cmpd="sng">
            <a:solidFill>
              <a:srgbClr val="F7964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n>
                <a:solidFill>
                  <a:srgbClr val="F79646"/>
                </a:solidFill>
              </a:ln>
            </a:endParaRPr>
          </a:p>
        </p:txBody>
      </p:sp>
    </p:spTree>
    <p:extLst>
      <p:ext uri="{BB962C8B-B14F-4D97-AF65-F5344CB8AC3E}">
        <p14:creationId xmlns:p14="http://schemas.microsoft.com/office/powerpoint/2010/main" val="382838509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33"/>
                </a:solidFill>
              </a:rPr>
              <a:t>Embedding structure</a:t>
            </a:r>
            <a:endParaRPr lang="en-US" dirty="0">
              <a:solidFill>
                <a:srgbClr val="333333"/>
              </a:solidFill>
            </a:endParaRPr>
          </a:p>
        </p:txBody>
      </p:sp>
      <p:cxnSp>
        <p:nvCxnSpPr>
          <p:cNvPr id="4" name="Straight Connector 3"/>
          <p:cNvCxnSpPr/>
          <p:nvPr/>
        </p:nvCxnSpPr>
        <p:spPr>
          <a:xfrm flipV="1">
            <a:off x="4578350" y="2141145"/>
            <a:ext cx="0" cy="1747206"/>
          </a:xfrm>
          <a:prstGeom prst="line">
            <a:avLst/>
          </a:prstGeom>
          <a:ln w="38100" cmpd="sng">
            <a:solidFill>
              <a:srgbClr val="6692DC"/>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589548" y="2839592"/>
            <a:ext cx="1672253" cy="584776"/>
          </a:xfrm>
          <a:prstGeom prst="rect">
            <a:avLst/>
          </a:prstGeom>
          <a:noFill/>
        </p:spPr>
        <p:txBody>
          <a:bodyPr wrap="none" rtlCol="0">
            <a:spAutoFit/>
          </a:bodyPr>
          <a:lstStyle/>
          <a:p>
            <a:r>
              <a:rPr lang="en-US" sz="3200" dirty="0" smtClean="0">
                <a:solidFill>
                  <a:schemeClr val="tx1">
                    <a:lumMod val="50000"/>
                    <a:lumOff val="50000"/>
                  </a:schemeClr>
                </a:solidFill>
              </a:rPr>
              <a:t>vanished</a:t>
            </a:r>
            <a:endParaRPr lang="en-US" sz="3200" dirty="0">
              <a:solidFill>
                <a:schemeClr val="tx1">
                  <a:lumMod val="50000"/>
                  <a:lumOff val="50000"/>
                </a:schemeClr>
              </a:solidFill>
            </a:endParaRPr>
          </a:p>
        </p:txBody>
      </p:sp>
      <p:sp>
        <p:nvSpPr>
          <p:cNvPr id="13" name="TextBox 12"/>
          <p:cNvSpPr txBox="1"/>
          <p:nvPr/>
        </p:nvSpPr>
        <p:spPr>
          <a:xfrm>
            <a:off x="2462981" y="2238186"/>
            <a:ext cx="1129837" cy="584776"/>
          </a:xfrm>
          <a:prstGeom prst="rect">
            <a:avLst/>
          </a:prstGeom>
          <a:noFill/>
        </p:spPr>
        <p:txBody>
          <a:bodyPr wrap="none" rtlCol="0">
            <a:spAutoFit/>
          </a:bodyPr>
          <a:lstStyle/>
          <a:p>
            <a:r>
              <a:rPr lang="en-US" sz="3200" dirty="0" smtClean="0">
                <a:solidFill>
                  <a:schemeClr val="tx1">
                    <a:lumMod val="50000"/>
                    <a:lumOff val="50000"/>
                  </a:schemeClr>
                </a:solidFill>
              </a:rPr>
              <a:t>dined</a:t>
            </a:r>
            <a:endParaRPr lang="en-US" sz="3200" dirty="0">
              <a:solidFill>
                <a:schemeClr val="tx1">
                  <a:lumMod val="50000"/>
                  <a:lumOff val="50000"/>
                </a:schemeClr>
              </a:solidFill>
            </a:endParaRPr>
          </a:p>
        </p:txBody>
      </p:sp>
      <p:sp>
        <p:nvSpPr>
          <p:cNvPr id="14" name="TextBox 13"/>
          <p:cNvSpPr txBox="1"/>
          <p:nvPr/>
        </p:nvSpPr>
        <p:spPr>
          <a:xfrm>
            <a:off x="5442155" y="2185747"/>
            <a:ext cx="1755408" cy="584776"/>
          </a:xfrm>
          <a:prstGeom prst="rect">
            <a:avLst/>
          </a:prstGeom>
          <a:noFill/>
        </p:spPr>
        <p:txBody>
          <a:bodyPr wrap="none" rtlCol="0">
            <a:spAutoFit/>
          </a:bodyPr>
          <a:lstStyle/>
          <a:p>
            <a:r>
              <a:rPr lang="en-US" sz="3200" dirty="0" smtClean="0">
                <a:solidFill>
                  <a:schemeClr val="tx1">
                    <a:lumMod val="50000"/>
                    <a:lumOff val="50000"/>
                  </a:schemeClr>
                </a:solidFill>
              </a:rPr>
              <a:t>vanishing</a:t>
            </a:r>
            <a:endParaRPr lang="en-US" sz="3200" dirty="0">
              <a:solidFill>
                <a:schemeClr val="tx1">
                  <a:lumMod val="50000"/>
                  <a:lumOff val="50000"/>
                </a:schemeClr>
              </a:solidFill>
            </a:endParaRPr>
          </a:p>
        </p:txBody>
      </p:sp>
      <p:sp>
        <p:nvSpPr>
          <p:cNvPr id="15" name="TextBox 14"/>
          <p:cNvSpPr txBox="1"/>
          <p:nvPr/>
        </p:nvSpPr>
        <p:spPr>
          <a:xfrm>
            <a:off x="5311059" y="2767490"/>
            <a:ext cx="1212992" cy="584776"/>
          </a:xfrm>
          <a:prstGeom prst="rect">
            <a:avLst/>
          </a:prstGeom>
          <a:noFill/>
        </p:spPr>
        <p:txBody>
          <a:bodyPr wrap="none" rtlCol="0">
            <a:spAutoFit/>
          </a:bodyPr>
          <a:lstStyle/>
          <a:p>
            <a:r>
              <a:rPr lang="en-US" sz="3200" dirty="0" smtClean="0">
                <a:solidFill>
                  <a:schemeClr val="tx1">
                    <a:lumMod val="50000"/>
                    <a:lumOff val="50000"/>
                  </a:schemeClr>
                </a:solidFill>
              </a:rPr>
              <a:t>dining</a:t>
            </a:r>
            <a:endParaRPr lang="en-US" sz="3200" dirty="0">
              <a:solidFill>
                <a:schemeClr val="tx1">
                  <a:lumMod val="50000"/>
                  <a:lumOff val="50000"/>
                </a:schemeClr>
              </a:solidFill>
            </a:endParaRPr>
          </a:p>
        </p:txBody>
      </p:sp>
      <p:sp>
        <p:nvSpPr>
          <p:cNvPr id="16" name="TextBox 15"/>
          <p:cNvSpPr txBox="1"/>
          <p:nvPr/>
        </p:nvSpPr>
        <p:spPr>
          <a:xfrm>
            <a:off x="2230284" y="3742522"/>
            <a:ext cx="1784663" cy="584776"/>
          </a:xfrm>
          <a:prstGeom prst="rect">
            <a:avLst/>
          </a:prstGeom>
          <a:noFill/>
        </p:spPr>
        <p:txBody>
          <a:bodyPr wrap="none" rtlCol="0">
            <a:spAutoFit/>
          </a:bodyPr>
          <a:lstStyle/>
          <a:p>
            <a:r>
              <a:rPr lang="en-US" sz="3200" dirty="0" smtClean="0">
                <a:solidFill>
                  <a:schemeClr val="tx1">
                    <a:lumMod val="50000"/>
                    <a:lumOff val="50000"/>
                  </a:schemeClr>
                </a:solidFill>
              </a:rPr>
              <a:t>devoured</a:t>
            </a:r>
            <a:endParaRPr lang="en-US" sz="3200" dirty="0">
              <a:solidFill>
                <a:schemeClr val="tx1">
                  <a:lumMod val="50000"/>
                  <a:lumOff val="50000"/>
                </a:schemeClr>
              </a:solidFill>
            </a:endParaRPr>
          </a:p>
        </p:txBody>
      </p:sp>
      <p:sp>
        <p:nvSpPr>
          <p:cNvPr id="17" name="TextBox 16"/>
          <p:cNvSpPr txBox="1"/>
          <p:nvPr/>
        </p:nvSpPr>
        <p:spPr>
          <a:xfrm>
            <a:off x="1787833" y="4398005"/>
            <a:ext cx="2283398" cy="584776"/>
          </a:xfrm>
          <a:prstGeom prst="rect">
            <a:avLst/>
          </a:prstGeom>
          <a:noFill/>
        </p:spPr>
        <p:txBody>
          <a:bodyPr wrap="none" rtlCol="0">
            <a:spAutoFit/>
          </a:bodyPr>
          <a:lstStyle/>
          <a:p>
            <a:r>
              <a:rPr lang="en-US" sz="3200" dirty="0" smtClean="0">
                <a:solidFill>
                  <a:schemeClr val="tx1">
                    <a:lumMod val="50000"/>
                    <a:lumOff val="50000"/>
                  </a:schemeClr>
                </a:solidFill>
              </a:rPr>
              <a:t>assassinated</a:t>
            </a:r>
            <a:endParaRPr lang="en-US" sz="3200" dirty="0">
              <a:solidFill>
                <a:schemeClr val="tx1">
                  <a:lumMod val="50000"/>
                  <a:lumOff val="50000"/>
                </a:schemeClr>
              </a:solidFill>
            </a:endParaRPr>
          </a:p>
        </p:txBody>
      </p:sp>
      <p:sp>
        <p:nvSpPr>
          <p:cNvPr id="18" name="TextBox 17"/>
          <p:cNvSpPr txBox="1"/>
          <p:nvPr/>
        </p:nvSpPr>
        <p:spPr>
          <a:xfrm>
            <a:off x="4876800" y="3840844"/>
            <a:ext cx="1867819" cy="584776"/>
          </a:xfrm>
          <a:prstGeom prst="rect">
            <a:avLst/>
          </a:prstGeom>
          <a:noFill/>
        </p:spPr>
        <p:txBody>
          <a:bodyPr wrap="none" rtlCol="0">
            <a:spAutoFit/>
          </a:bodyPr>
          <a:lstStyle/>
          <a:p>
            <a:r>
              <a:rPr lang="en-US" sz="3200" dirty="0" smtClean="0">
                <a:solidFill>
                  <a:schemeClr val="tx1">
                    <a:lumMod val="50000"/>
                    <a:lumOff val="50000"/>
                  </a:schemeClr>
                </a:solidFill>
              </a:rPr>
              <a:t>devouring</a:t>
            </a:r>
            <a:endParaRPr lang="en-US" sz="3200" dirty="0">
              <a:solidFill>
                <a:schemeClr val="tx1">
                  <a:lumMod val="50000"/>
                  <a:lumOff val="50000"/>
                </a:schemeClr>
              </a:solidFill>
            </a:endParaRPr>
          </a:p>
        </p:txBody>
      </p:sp>
      <p:sp>
        <p:nvSpPr>
          <p:cNvPr id="19" name="TextBox 18"/>
          <p:cNvSpPr txBox="1"/>
          <p:nvPr/>
        </p:nvSpPr>
        <p:spPr>
          <a:xfrm>
            <a:off x="5753510" y="4422586"/>
            <a:ext cx="2363548" cy="584776"/>
          </a:xfrm>
          <a:prstGeom prst="rect">
            <a:avLst/>
          </a:prstGeom>
          <a:noFill/>
        </p:spPr>
        <p:txBody>
          <a:bodyPr wrap="none" rtlCol="0">
            <a:spAutoFit/>
          </a:bodyPr>
          <a:lstStyle/>
          <a:p>
            <a:r>
              <a:rPr lang="en-US" sz="3200" dirty="0" smtClean="0">
                <a:solidFill>
                  <a:schemeClr val="tx1">
                    <a:lumMod val="50000"/>
                    <a:lumOff val="50000"/>
                  </a:schemeClr>
                </a:solidFill>
              </a:rPr>
              <a:t>assassinating</a:t>
            </a:r>
            <a:endParaRPr lang="en-US" sz="3200" dirty="0">
              <a:solidFill>
                <a:schemeClr val="tx1">
                  <a:lumMod val="50000"/>
                  <a:lumOff val="50000"/>
                </a:schemeClr>
              </a:solidFill>
            </a:endParaRPr>
          </a:p>
        </p:txBody>
      </p:sp>
      <p:sp>
        <p:nvSpPr>
          <p:cNvPr id="20" name="TextBox 19"/>
          <p:cNvSpPr txBox="1"/>
          <p:nvPr/>
        </p:nvSpPr>
        <p:spPr>
          <a:xfrm>
            <a:off x="3682264" y="1606416"/>
            <a:ext cx="1776298" cy="461665"/>
          </a:xfrm>
          <a:prstGeom prst="rect">
            <a:avLst/>
          </a:prstGeom>
          <a:noFill/>
        </p:spPr>
        <p:txBody>
          <a:bodyPr wrap="none" rtlCol="0">
            <a:spAutoFit/>
          </a:bodyPr>
          <a:lstStyle/>
          <a:p>
            <a:r>
              <a:rPr lang="en-US" sz="2400" dirty="0" smtClean="0">
                <a:solidFill>
                  <a:srgbClr val="6692DC"/>
                </a:solidFill>
              </a:rPr>
              <a:t>“transitivity”</a:t>
            </a:r>
            <a:endParaRPr lang="en-US" sz="2400" dirty="0">
              <a:solidFill>
                <a:srgbClr val="6692DC"/>
              </a:solidFill>
            </a:endParaRPr>
          </a:p>
        </p:txBody>
      </p:sp>
      <p:sp>
        <p:nvSpPr>
          <p:cNvPr id="21" name="TextBox 20"/>
          <p:cNvSpPr txBox="1"/>
          <p:nvPr/>
        </p:nvSpPr>
        <p:spPr>
          <a:xfrm>
            <a:off x="7144858" y="3029296"/>
            <a:ext cx="1133694" cy="461665"/>
          </a:xfrm>
          <a:prstGeom prst="rect">
            <a:avLst/>
          </a:prstGeom>
          <a:noFill/>
        </p:spPr>
        <p:txBody>
          <a:bodyPr wrap="none" rtlCol="0">
            <a:spAutoFit/>
          </a:bodyPr>
          <a:lstStyle/>
          <a:p>
            <a:r>
              <a:rPr lang="en-US" sz="2400" dirty="0" smtClean="0">
                <a:solidFill>
                  <a:srgbClr val="6692DC"/>
                </a:solidFill>
              </a:rPr>
              <a:t>“tense”</a:t>
            </a:r>
            <a:endParaRPr lang="en-US" sz="2400" dirty="0">
              <a:solidFill>
                <a:srgbClr val="6692DC"/>
              </a:solidFill>
            </a:endParaRPr>
          </a:p>
        </p:txBody>
      </p:sp>
      <p:cxnSp>
        <p:nvCxnSpPr>
          <p:cNvPr id="24" name="Straight Connector 23"/>
          <p:cNvCxnSpPr/>
          <p:nvPr/>
        </p:nvCxnSpPr>
        <p:spPr>
          <a:xfrm flipV="1">
            <a:off x="4577033" y="3445776"/>
            <a:ext cx="0" cy="1585930"/>
          </a:xfrm>
          <a:prstGeom prst="line">
            <a:avLst/>
          </a:prstGeom>
          <a:ln w="38100" cmpd="sng">
            <a:solidFill>
              <a:srgbClr val="6692DC"/>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31" name="Group 30"/>
          <p:cNvGrpSpPr/>
          <p:nvPr/>
        </p:nvGrpSpPr>
        <p:grpSpPr>
          <a:xfrm rot="5400000" flipH="1">
            <a:off x="4578865" y="386629"/>
            <a:ext cx="417" cy="6439761"/>
            <a:chOff x="4729694" y="2436420"/>
            <a:chExt cx="12" cy="2890561"/>
          </a:xfrm>
        </p:grpSpPr>
        <p:cxnSp>
          <p:nvCxnSpPr>
            <p:cNvPr id="29" name="Straight Connector 28"/>
            <p:cNvCxnSpPr/>
            <p:nvPr/>
          </p:nvCxnSpPr>
          <p:spPr>
            <a:xfrm flipV="1">
              <a:off x="4729706" y="2436420"/>
              <a:ext cx="0" cy="1747206"/>
            </a:xfrm>
            <a:prstGeom prst="line">
              <a:avLst/>
            </a:prstGeom>
            <a:ln w="38100" cmpd="sng">
              <a:solidFill>
                <a:srgbClr val="6692DC"/>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flipV="1">
              <a:off x="4729694" y="3741051"/>
              <a:ext cx="0" cy="1585930"/>
            </a:xfrm>
            <a:prstGeom prst="line">
              <a:avLst/>
            </a:prstGeom>
            <a:ln w="38100" cmpd="sng">
              <a:solidFill>
                <a:srgbClr val="6692DC"/>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grpSp>
        <p:nvGrpSpPr>
          <p:cNvPr id="22" name="Group 21"/>
          <p:cNvGrpSpPr/>
          <p:nvPr/>
        </p:nvGrpSpPr>
        <p:grpSpPr>
          <a:xfrm>
            <a:off x="1462928" y="5540554"/>
            <a:ext cx="6205443" cy="596730"/>
            <a:chOff x="978645" y="6099914"/>
            <a:chExt cx="6205443" cy="596730"/>
          </a:xfrm>
        </p:grpSpPr>
        <p:pic>
          <p:nvPicPr>
            <p:cNvPr id="23" name="Picture 22"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645" y="6141049"/>
              <a:ext cx="6205443" cy="504412"/>
            </a:xfrm>
            <a:prstGeom prst="rect">
              <a:avLst/>
            </a:prstGeom>
          </p:spPr>
        </p:pic>
        <p:sp>
          <p:nvSpPr>
            <p:cNvPr id="25" name="TextBox 24"/>
            <p:cNvSpPr txBox="1"/>
            <p:nvPr/>
          </p:nvSpPr>
          <p:spPr>
            <a:xfrm>
              <a:off x="2241851" y="6111868"/>
              <a:ext cx="1129837" cy="584776"/>
            </a:xfrm>
            <a:prstGeom prst="rect">
              <a:avLst/>
            </a:prstGeom>
            <a:noFill/>
          </p:spPr>
          <p:txBody>
            <a:bodyPr wrap="none" rtlCol="0">
              <a:spAutoFit/>
            </a:bodyPr>
            <a:lstStyle/>
            <a:p>
              <a:r>
                <a:rPr lang="en-US" sz="3200" dirty="0" smtClean="0"/>
                <a:t>dined</a:t>
              </a:r>
              <a:endParaRPr lang="en-US" sz="3200" dirty="0"/>
            </a:p>
          </p:txBody>
        </p:sp>
        <p:sp>
          <p:nvSpPr>
            <p:cNvPr id="26" name="TextBox 25"/>
            <p:cNvSpPr txBox="1"/>
            <p:nvPr/>
          </p:nvSpPr>
          <p:spPr>
            <a:xfrm>
              <a:off x="5748544" y="6099914"/>
              <a:ext cx="1129837" cy="584776"/>
            </a:xfrm>
            <a:prstGeom prst="rect">
              <a:avLst/>
            </a:prstGeom>
            <a:noFill/>
          </p:spPr>
          <p:txBody>
            <a:bodyPr wrap="none" rtlCol="0">
              <a:spAutoFit/>
            </a:bodyPr>
            <a:lstStyle/>
            <a:p>
              <a:r>
                <a:rPr lang="en-US" sz="3200" dirty="0" smtClean="0"/>
                <a:t>dined</a:t>
              </a:r>
              <a:endParaRPr lang="en-US" sz="3200" dirty="0"/>
            </a:p>
          </p:txBody>
        </p:sp>
        <p:sp>
          <p:nvSpPr>
            <p:cNvPr id="27" name="TextBox 26"/>
            <p:cNvSpPr txBox="1"/>
            <p:nvPr/>
          </p:nvSpPr>
          <p:spPr>
            <a:xfrm>
              <a:off x="1320436" y="6105888"/>
              <a:ext cx="893193" cy="584776"/>
            </a:xfrm>
            <a:prstGeom prst="rect">
              <a:avLst/>
            </a:prstGeom>
            <a:noFill/>
          </p:spPr>
          <p:txBody>
            <a:bodyPr wrap="none" rtlCol="0">
              <a:spAutoFit/>
            </a:bodyPr>
            <a:lstStyle/>
            <a:p>
              <a:r>
                <a:rPr lang="en-US" sz="3200" dirty="0" smtClean="0"/>
                <a:t>VBD</a:t>
              </a:r>
              <a:endParaRPr lang="en-US" sz="3200" dirty="0"/>
            </a:p>
          </p:txBody>
        </p:sp>
      </p:grpSp>
      <p:sp>
        <p:nvSpPr>
          <p:cNvPr id="28" name="TextBox 27"/>
          <p:cNvSpPr txBox="1"/>
          <p:nvPr/>
        </p:nvSpPr>
        <p:spPr>
          <a:xfrm>
            <a:off x="5449619" y="5841803"/>
            <a:ext cx="504640" cy="307777"/>
          </a:xfrm>
          <a:prstGeom prst="rect">
            <a:avLst/>
          </a:prstGeom>
          <a:noFill/>
        </p:spPr>
        <p:txBody>
          <a:bodyPr wrap="none" rtlCol="0">
            <a:spAutoFit/>
          </a:bodyPr>
          <a:lstStyle/>
          <a:p>
            <a:r>
              <a:rPr lang="en-US" sz="1400" b="1" dirty="0" smtClean="0"/>
              <a:t>VBD</a:t>
            </a:r>
            <a:endParaRPr lang="en-US" sz="1400" b="1" dirty="0"/>
          </a:p>
        </p:txBody>
      </p:sp>
      <p:sp>
        <p:nvSpPr>
          <p:cNvPr id="3" name="Rectangle 2"/>
          <p:cNvSpPr/>
          <p:nvPr/>
        </p:nvSpPr>
        <p:spPr>
          <a:xfrm>
            <a:off x="7646969" y="6441043"/>
            <a:ext cx="1451990" cy="369332"/>
          </a:xfrm>
          <a:prstGeom prst="rect">
            <a:avLst/>
          </a:prstGeom>
        </p:spPr>
        <p:txBody>
          <a:bodyPr wrap="none">
            <a:spAutoFit/>
          </a:bodyPr>
          <a:lstStyle/>
          <a:p>
            <a:pPr algn="r"/>
            <a:r>
              <a:rPr lang="en-US" dirty="0" smtClean="0"/>
              <a:t>[Huang 2011]</a:t>
            </a:r>
            <a:endParaRPr lang="en-US" dirty="0"/>
          </a:p>
        </p:txBody>
      </p:sp>
    </p:spTree>
    <p:extLst>
      <p:ext uri="{BB962C8B-B14F-4D97-AF65-F5344CB8AC3E}">
        <p14:creationId xmlns:p14="http://schemas.microsoft.com/office/powerpoint/2010/main" val="160222903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33"/>
                </a:solidFill>
              </a:rPr>
              <a:t>Embedding structure</a:t>
            </a:r>
            <a:endParaRPr lang="en-US" dirty="0">
              <a:solidFill>
                <a:srgbClr val="333333"/>
              </a:solidFill>
            </a:endParaRPr>
          </a:p>
        </p:txBody>
      </p:sp>
      <p:cxnSp>
        <p:nvCxnSpPr>
          <p:cNvPr id="4" name="Straight Connector 3"/>
          <p:cNvCxnSpPr/>
          <p:nvPr/>
        </p:nvCxnSpPr>
        <p:spPr>
          <a:xfrm flipV="1">
            <a:off x="4578350" y="2284020"/>
            <a:ext cx="0" cy="1747206"/>
          </a:xfrm>
          <a:prstGeom prst="line">
            <a:avLst/>
          </a:prstGeom>
          <a:ln w="38100" cmpd="sng">
            <a:solidFill>
              <a:srgbClr val="6692DC"/>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1589548" y="2982467"/>
            <a:ext cx="1672253" cy="584776"/>
          </a:xfrm>
          <a:prstGeom prst="rect">
            <a:avLst/>
          </a:prstGeom>
          <a:noFill/>
        </p:spPr>
        <p:txBody>
          <a:bodyPr wrap="none" rtlCol="0">
            <a:spAutoFit/>
          </a:bodyPr>
          <a:lstStyle/>
          <a:p>
            <a:r>
              <a:rPr lang="en-US" sz="3200" dirty="0" smtClean="0"/>
              <a:t>vanished</a:t>
            </a:r>
            <a:endParaRPr lang="en-US" sz="3200" dirty="0"/>
          </a:p>
        </p:txBody>
      </p:sp>
      <p:sp>
        <p:nvSpPr>
          <p:cNvPr id="13" name="TextBox 12"/>
          <p:cNvSpPr txBox="1"/>
          <p:nvPr/>
        </p:nvSpPr>
        <p:spPr>
          <a:xfrm>
            <a:off x="2462981" y="2381061"/>
            <a:ext cx="1129837" cy="584776"/>
          </a:xfrm>
          <a:prstGeom prst="rect">
            <a:avLst/>
          </a:prstGeom>
          <a:noFill/>
        </p:spPr>
        <p:txBody>
          <a:bodyPr wrap="none" rtlCol="0">
            <a:spAutoFit/>
          </a:bodyPr>
          <a:lstStyle/>
          <a:p>
            <a:r>
              <a:rPr lang="en-US" sz="3200" dirty="0" smtClean="0"/>
              <a:t>dined</a:t>
            </a:r>
            <a:endParaRPr lang="en-US" sz="3200" dirty="0"/>
          </a:p>
        </p:txBody>
      </p:sp>
      <p:sp>
        <p:nvSpPr>
          <p:cNvPr id="14" name="TextBox 13"/>
          <p:cNvSpPr txBox="1"/>
          <p:nvPr/>
        </p:nvSpPr>
        <p:spPr>
          <a:xfrm>
            <a:off x="5442155" y="2328622"/>
            <a:ext cx="1755408" cy="584776"/>
          </a:xfrm>
          <a:prstGeom prst="rect">
            <a:avLst/>
          </a:prstGeom>
          <a:noFill/>
        </p:spPr>
        <p:txBody>
          <a:bodyPr wrap="none" rtlCol="0">
            <a:spAutoFit/>
          </a:bodyPr>
          <a:lstStyle/>
          <a:p>
            <a:r>
              <a:rPr lang="en-US" sz="3200" dirty="0" smtClean="0"/>
              <a:t>vanishing</a:t>
            </a:r>
            <a:endParaRPr lang="en-US" sz="3200" dirty="0"/>
          </a:p>
        </p:txBody>
      </p:sp>
      <p:sp>
        <p:nvSpPr>
          <p:cNvPr id="15" name="TextBox 14"/>
          <p:cNvSpPr txBox="1"/>
          <p:nvPr/>
        </p:nvSpPr>
        <p:spPr>
          <a:xfrm>
            <a:off x="5311059" y="2910365"/>
            <a:ext cx="1212992" cy="584776"/>
          </a:xfrm>
          <a:prstGeom prst="rect">
            <a:avLst/>
          </a:prstGeom>
          <a:noFill/>
        </p:spPr>
        <p:txBody>
          <a:bodyPr wrap="none" rtlCol="0">
            <a:spAutoFit/>
          </a:bodyPr>
          <a:lstStyle/>
          <a:p>
            <a:r>
              <a:rPr lang="en-US" sz="3200" dirty="0" smtClean="0"/>
              <a:t>dining</a:t>
            </a:r>
            <a:endParaRPr lang="en-US" sz="3200" dirty="0"/>
          </a:p>
        </p:txBody>
      </p:sp>
      <p:sp>
        <p:nvSpPr>
          <p:cNvPr id="16" name="TextBox 15"/>
          <p:cNvSpPr txBox="1"/>
          <p:nvPr/>
        </p:nvSpPr>
        <p:spPr>
          <a:xfrm>
            <a:off x="2230284" y="3885397"/>
            <a:ext cx="1784663" cy="584776"/>
          </a:xfrm>
          <a:prstGeom prst="rect">
            <a:avLst/>
          </a:prstGeom>
          <a:noFill/>
        </p:spPr>
        <p:txBody>
          <a:bodyPr wrap="none" rtlCol="0">
            <a:spAutoFit/>
          </a:bodyPr>
          <a:lstStyle/>
          <a:p>
            <a:r>
              <a:rPr lang="en-US" sz="3200" dirty="0" smtClean="0"/>
              <a:t>devoured</a:t>
            </a:r>
            <a:endParaRPr lang="en-US" sz="3200" dirty="0"/>
          </a:p>
        </p:txBody>
      </p:sp>
      <p:sp>
        <p:nvSpPr>
          <p:cNvPr id="17" name="TextBox 16"/>
          <p:cNvSpPr txBox="1"/>
          <p:nvPr/>
        </p:nvSpPr>
        <p:spPr>
          <a:xfrm>
            <a:off x="1787833" y="4540880"/>
            <a:ext cx="2283398" cy="584776"/>
          </a:xfrm>
          <a:prstGeom prst="rect">
            <a:avLst/>
          </a:prstGeom>
          <a:noFill/>
        </p:spPr>
        <p:txBody>
          <a:bodyPr wrap="none" rtlCol="0">
            <a:spAutoFit/>
          </a:bodyPr>
          <a:lstStyle/>
          <a:p>
            <a:r>
              <a:rPr lang="en-US" sz="3200" dirty="0" smtClean="0"/>
              <a:t>assassinated</a:t>
            </a:r>
            <a:endParaRPr lang="en-US" sz="3200" dirty="0"/>
          </a:p>
        </p:txBody>
      </p:sp>
      <p:sp>
        <p:nvSpPr>
          <p:cNvPr id="18" name="TextBox 17"/>
          <p:cNvSpPr txBox="1"/>
          <p:nvPr/>
        </p:nvSpPr>
        <p:spPr>
          <a:xfrm>
            <a:off x="4876800" y="3983719"/>
            <a:ext cx="1867819" cy="584776"/>
          </a:xfrm>
          <a:prstGeom prst="rect">
            <a:avLst/>
          </a:prstGeom>
          <a:noFill/>
        </p:spPr>
        <p:txBody>
          <a:bodyPr wrap="none" rtlCol="0">
            <a:spAutoFit/>
          </a:bodyPr>
          <a:lstStyle/>
          <a:p>
            <a:r>
              <a:rPr lang="en-US" sz="3200" dirty="0" smtClean="0"/>
              <a:t>devouring</a:t>
            </a:r>
            <a:endParaRPr lang="en-US" sz="3200" dirty="0"/>
          </a:p>
        </p:txBody>
      </p:sp>
      <p:sp>
        <p:nvSpPr>
          <p:cNvPr id="19" name="TextBox 18"/>
          <p:cNvSpPr txBox="1"/>
          <p:nvPr/>
        </p:nvSpPr>
        <p:spPr>
          <a:xfrm>
            <a:off x="5753510" y="4565461"/>
            <a:ext cx="2363548" cy="584776"/>
          </a:xfrm>
          <a:prstGeom prst="rect">
            <a:avLst/>
          </a:prstGeom>
          <a:noFill/>
        </p:spPr>
        <p:txBody>
          <a:bodyPr wrap="none" rtlCol="0">
            <a:spAutoFit/>
          </a:bodyPr>
          <a:lstStyle/>
          <a:p>
            <a:r>
              <a:rPr lang="en-US" sz="3200" dirty="0" smtClean="0"/>
              <a:t>assassinating</a:t>
            </a:r>
            <a:endParaRPr lang="en-US" sz="3200" dirty="0"/>
          </a:p>
        </p:txBody>
      </p:sp>
      <p:sp>
        <p:nvSpPr>
          <p:cNvPr id="20" name="TextBox 19"/>
          <p:cNvSpPr txBox="1"/>
          <p:nvPr/>
        </p:nvSpPr>
        <p:spPr>
          <a:xfrm>
            <a:off x="3682264" y="1749291"/>
            <a:ext cx="1776298" cy="461665"/>
          </a:xfrm>
          <a:prstGeom prst="rect">
            <a:avLst/>
          </a:prstGeom>
          <a:noFill/>
        </p:spPr>
        <p:txBody>
          <a:bodyPr wrap="none" rtlCol="0">
            <a:spAutoFit/>
          </a:bodyPr>
          <a:lstStyle/>
          <a:p>
            <a:r>
              <a:rPr lang="en-US" sz="2400" dirty="0" smtClean="0">
                <a:solidFill>
                  <a:srgbClr val="6692DC"/>
                </a:solidFill>
              </a:rPr>
              <a:t>“transitivity”</a:t>
            </a:r>
            <a:endParaRPr lang="en-US" sz="2400" dirty="0">
              <a:solidFill>
                <a:srgbClr val="6692DC"/>
              </a:solidFill>
            </a:endParaRPr>
          </a:p>
        </p:txBody>
      </p:sp>
      <p:sp>
        <p:nvSpPr>
          <p:cNvPr id="21" name="TextBox 20"/>
          <p:cNvSpPr txBox="1"/>
          <p:nvPr/>
        </p:nvSpPr>
        <p:spPr>
          <a:xfrm>
            <a:off x="7144858" y="3172171"/>
            <a:ext cx="1133694" cy="461665"/>
          </a:xfrm>
          <a:prstGeom prst="rect">
            <a:avLst/>
          </a:prstGeom>
          <a:noFill/>
        </p:spPr>
        <p:txBody>
          <a:bodyPr wrap="none" rtlCol="0">
            <a:spAutoFit/>
          </a:bodyPr>
          <a:lstStyle/>
          <a:p>
            <a:r>
              <a:rPr lang="en-US" sz="2400" dirty="0" smtClean="0">
                <a:solidFill>
                  <a:srgbClr val="6692DC"/>
                </a:solidFill>
              </a:rPr>
              <a:t>“tense”</a:t>
            </a:r>
            <a:endParaRPr lang="en-US" sz="2400" dirty="0">
              <a:solidFill>
                <a:srgbClr val="6692DC"/>
              </a:solidFill>
            </a:endParaRPr>
          </a:p>
        </p:txBody>
      </p:sp>
      <p:cxnSp>
        <p:nvCxnSpPr>
          <p:cNvPr id="24" name="Straight Connector 23"/>
          <p:cNvCxnSpPr/>
          <p:nvPr/>
        </p:nvCxnSpPr>
        <p:spPr>
          <a:xfrm flipV="1">
            <a:off x="4577033" y="3588651"/>
            <a:ext cx="0" cy="1585930"/>
          </a:xfrm>
          <a:prstGeom prst="line">
            <a:avLst/>
          </a:prstGeom>
          <a:ln w="38100" cmpd="sng">
            <a:solidFill>
              <a:srgbClr val="6692DC"/>
            </a:solidFill>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rot="5400000" flipH="1" flipV="1">
            <a:off x="5852690" y="1802912"/>
            <a:ext cx="0" cy="3892528"/>
          </a:xfrm>
          <a:prstGeom prst="line">
            <a:avLst/>
          </a:prstGeom>
          <a:ln w="38100" cmpd="sng">
            <a:solidFill>
              <a:srgbClr val="6692DC"/>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5400000" flipH="1" flipV="1">
            <a:off x="3125807" y="1982979"/>
            <a:ext cx="0" cy="3533228"/>
          </a:xfrm>
          <a:prstGeom prst="line">
            <a:avLst/>
          </a:prstGeom>
          <a:ln w="38100" cmpd="sng">
            <a:solidFill>
              <a:srgbClr val="6692DC"/>
            </a:solidFill>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2009586" y="4889679"/>
            <a:ext cx="6205443" cy="596730"/>
            <a:chOff x="978645" y="6099914"/>
            <a:chExt cx="6205443" cy="596730"/>
          </a:xfrm>
        </p:grpSpPr>
        <p:pic>
          <p:nvPicPr>
            <p:cNvPr id="6" name="Picture 5" descr="latex-image-1.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645" y="6141049"/>
              <a:ext cx="6205443" cy="504412"/>
            </a:xfrm>
            <a:prstGeom prst="rect">
              <a:avLst/>
            </a:prstGeom>
          </p:spPr>
        </p:pic>
        <p:sp>
          <p:nvSpPr>
            <p:cNvPr id="22" name="TextBox 21"/>
            <p:cNvSpPr txBox="1"/>
            <p:nvPr/>
          </p:nvSpPr>
          <p:spPr>
            <a:xfrm>
              <a:off x="2241851" y="6111868"/>
              <a:ext cx="1129837" cy="584776"/>
            </a:xfrm>
            <a:prstGeom prst="rect">
              <a:avLst/>
            </a:prstGeom>
            <a:noFill/>
          </p:spPr>
          <p:txBody>
            <a:bodyPr wrap="none" rtlCol="0">
              <a:spAutoFit/>
            </a:bodyPr>
            <a:lstStyle/>
            <a:p>
              <a:r>
                <a:rPr lang="en-US" sz="3200" dirty="0" smtClean="0"/>
                <a:t>dined</a:t>
              </a:r>
              <a:endParaRPr lang="en-US" sz="3200" dirty="0"/>
            </a:p>
          </p:txBody>
        </p:sp>
        <p:sp>
          <p:nvSpPr>
            <p:cNvPr id="26" name="TextBox 25"/>
            <p:cNvSpPr txBox="1"/>
            <p:nvPr/>
          </p:nvSpPr>
          <p:spPr>
            <a:xfrm>
              <a:off x="5748544" y="6099914"/>
              <a:ext cx="1129837" cy="584776"/>
            </a:xfrm>
            <a:prstGeom prst="rect">
              <a:avLst/>
            </a:prstGeom>
            <a:noFill/>
          </p:spPr>
          <p:txBody>
            <a:bodyPr wrap="none" rtlCol="0">
              <a:spAutoFit/>
            </a:bodyPr>
            <a:lstStyle/>
            <a:p>
              <a:r>
                <a:rPr lang="en-US" sz="3200" dirty="0" smtClean="0"/>
                <a:t>dined</a:t>
              </a:r>
              <a:endParaRPr lang="en-US" sz="3200" dirty="0"/>
            </a:p>
          </p:txBody>
        </p:sp>
        <p:sp>
          <p:nvSpPr>
            <p:cNvPr id="27" name="TextBox 26"/>
            <p:cNvSpPr txBox="1"/>
            <p:nvPr/>
          </p:nvSpPr>
          <p:spPr>
            <a:xfrm>
              <a:off x="1320436" y="6105888"/>
              <a:ext cx="893193" cy="584776"/>
            </a:xfrm>
            <a:prstGeom prst="rect">
              <a:avLst/>
            </a:prstGeom>
            <a:noFill/>
          </p:spPr>
          <p:txBody>
            <a:bodyPr wrap="none" rtlCol="0">
              <a:spAutoFit/>
            </a:bodyPr>
            <a:lstStyle/>
            <a:p>
              <a:r>
                <a:rPr lang="en-US" sz="3200" dirty="0" smtClean="0"/>
                <a:t>VBD</a:t>
              </a:r>
              <a:endParaRPr lang="en-US" sz="3200" dirty="0"/>
            </a:p>
          </p:txBody>
        </p:sp>
      </p:grpSp>
      <p:sp>
        <p:nvSpPr>
          <p:cNvPr id="28" name="TextBox 27"/>
          <p:cNvSpPr txBox="1"/>
          <p:nvPr/>
        </p:nvSpPr>
        <p:spPr>
          <a:xfrm>
            <a:off x="7815031" y="6292149"/>
            <a:ext cx="1223637" cy="369332"/>
          </a:xfrm>
          <a:prstGeom prst="rect">
            <a:avLst/>
          </a:prstGeom>
          <a:noFill/>
        </p:spPr>
        <p:txBody>
          <a:bodyPr wrap="none" rtlCol="0">
            <a:spAutoFit/>
          </a:bodyPr>
          <a:lstStyle/>
          <a:p>
            <a:pPr algn="r"/>
            <a:r>
              <a:rPr lang="en-US" dirty="0" smtClean="0"/>
              <a:t>[Huang XX]</a:t>
            </a:r>
            <a:endParaRPr lang="en-US" dirty="0"/>
          </a:p>
        </p:txBody>
      </p:sp>
    </p:spTree>
    <p:extLst>
      <p:ext uri="{BB962C8B-B14F-4D97-AF65-F5344CB8AC3E}">
        <p14:creationId xmlns:p14="http://schemas.microsoft.com/office/powerpoint/2010/main" val="63029284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5"/>
                                        </p:tgtEl>
                                      </p:cBhvr>
                                    </p:animEffect>
                                    <p:set>
                                      <p:cBhvr>
                                        <p:cTn id="10" dur="1" fill="hold">
                                          <p:stCondLst>
                                            <p:cond delay="499"/>
                                          </p:stCondLst>
                                        </p:cTn>
                                        <p:tgtEl>
                                          <p:spTgt spid="1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7"/>
                                        </p:tgtEl>
                                      </p:cBhvr>
                                    </p:animEffect>
                                    <p:set>
                                      <p:cBhvr>
                                        <p:cTn id="16" dur="1" fill="hold">
                                          <p:stCondLst>
                                            <p:cond delay="499"/>
                                          </p:stCondLst>
                                        </p:cTn>
                                        <p:tgtEl>
                                          <p:spTgt spid="17"/>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19"/>
                                        </p:tgtEl>
                                      </p:cBhvr>
                                    </p:animEffect>
                                    <p:set>
                                      <p:cBhvr>
                                        <p:cTn id="22" dur="1" fill="hold">
                                          <p:stCondLst>
                                            <p:cond delay="499"/>
                                          </p:stCondLst>
                                        </p:cTn>
                                        <p:tgtEl>
                                          <p:spTgt spid="19"/>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42" presetClass="path" presetSubtype="0" accel="50000" decel="50000" fill="hold" nodeType="withEffect">
                                  <p:stCondLst>
                                    <p:cond delay="0"/>
                                  </p:stCondLst>
                                  <p:childTnLst>
                                    <p:animMotion origin="layout" path="M -8.33333E-7 1.11111E-6 L 0.00017 -0.08935 " pathEditMode="relative" rAng="0" ptsTypes="AA">
                                      <p:cBhvr>
                                        <p:cTn id="30" dur="500" fill="hold"/>
                                        <p:tgtEl>
                                          <p:spTgt spid="24"/>
                                        </p:tgtEl>
                                        <p:attrNameLst>
                                          <p:attrName>ppt_x</p:attrName>
                                          <p:attrName>ppt_y</p:attrName>
                                        </p:attrNameLst>
                                      </p:cBhvr>
                                      <p:rCtr x="0" y="-4468"/>
                                    </p:animMotion>
                                  </p:childTnLst>
                                </p:cTn>
                              </p:par>
                              <p:par>
                                <p:cTn id="31" presetID="42" presetClass="path" presetSubtype="0" accel="50000" decel="50000" fill="hold" nodeType="withEffect">
                                  <p:stCondLst>
                                    <p:cond delay="0"/>
                                  </p:stCondLst>
                                  <p:childTnLst>
                                    <p:animMotion origin="layout" path="M -4.16667E-6 7.40741E-7 L -0.21944 7.40741E-7 " pathEditMode="relative" rAng="0" ptsTypes="AA">
                                      <p:cBhvr>
                                        <p:cTn id="32" dur="500" fill="hold"/>
                                        <p:tgtEl>
                                          <p:spTgt spid="29"/>
                                        </p:tgtEl>
                                        <p:attrNameLst>
                                          <p:attrName>ppt_x</p:attrName>
                                          <p:attrName>ppt_y</p:attrName>
                                        </p:attrNameLst>
                                      </p:cBhvr>
                                      <p:rCtr x="-10972" y="0"/>
                                    </p:animMotion>
                                  </p:childTnLst>
                                </p:cTn>
                              </p:par>
                              <p:par>
                                <p:cTn id="33" presetID="10" presetClass="exit" presetSubtype="0" fill="hold" grpId="0" nodeType="with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5" grpId="0"/>
      <p:bldP spid="16" grpId="0"/>
      <p:bldP spid="17" grpId="0"/>
      <p:bldP spid="18" grpId="0"/>
      <p:bldP spid="19"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33"/>
                </a:solidFill>
              </a:rPr>
              <a:t>    Embedding structure results</a:t>
            </a:r>
            <a:endParaRPr lang="en-US" dirty="0">
              <a:solidFill>
                <a:srgbClr val="333333"/>
              </a:solidFill>
            </a:endParaRPr>
          </a:p>
        </p:txBody>
      </p:sp>
      <p:graphicFrame>
        <p:nvGraphicFramePr>
          <p:cNvPr id="3" name="Chart 2"/>
          <p:cNvGraphicFramePr/>
          <p:nvPr>
            <p:extLst>
              <p:ext uri="{D42A27DB-BD31-4B8C-83A1-F6EECF244321}">
                <p14:modId xmlns:p14="http://schemas.microsoft.com/office/powerpoint/2010/main" val="3409042510"/>
              </p:ext>
            </p:extLst>
          </p:nvPr>
        </p:nvGraphicFramePr>
        <p:xfrm>
          <a:off x="1417475" y="1397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3203644" y="5280469"/>
            <a:ext cx="1491225" cy="369332"/>
          </a:xfrm>
          <a:prstGeom prst="rect">
            <a:avLst/>
          </a:prstGeom>
          <a:noFill/>
        </p:spPr>
        <p:txBody>
          <a:bodyPr wrap="square" rtlCol="0">
            <a:spAutoFit/>
          </a:bodyPr>
          <a:lstStyle/>
          <a:p>
            <a:pPr algn="ctr"/>
            <a:r>
              <a:rPr lang="en-US" dirty="0" smtClean="0"/>
              <a:t>Baseline</a:t>
            </a:r>
            <a:endParaRPr lang="en-US" dirty="0"/>
          </a:p>
        </p:txBody>
      </p:sp>
      <p:sp>
        <p:nvSpPr>
          <p:cNvPr id="5" name="TextBox 4"/>
          <p:cNvSpPr txBox="1"/>
          <p:nvPr/>
        </p:nvSpPr>
        <p:spPr>
          <a:xfrm>
            <a:off x="4694869" y="5277232"/>
            <a:ext cx="1491225" cy="369332"/>
          </a:xfrm>
          <a:prstGeom prst="rect">
            <a:avLst/>
          </a:prstGeom>
          <a:noFill/>
        </p:spPr>
        <p:txBody>
          <a:bodyPr wrap="square" rtlCol="0">
            <a:spAutoFit/>
          </a:bodyPr>
          <a:lstStyle/>
          <a:p>
            <a:pPr algn="ctr"/>
            <a:r>
              <a:rPr lang="en-US" dirty="0" smtClean="0"/>
              <a:t>+Features</a:t>
            </a:r>
            <a:endParaRPr lang="en-US" dirty="0"/>
          </a:p>
        </p:txBody>
      </p:sp>
    </p:spTree>
    <p:extLst>
      <p:ext uri="{BB962C8B-B14F-4D97-AF65-F5344CB8AC3E}">
        <p14:creationId xmlns:p14="http://schemas.microsoft.com/office/powerpoint/2010/main" val="27410325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chart seriesIdx="0" categoryIdx="0" bldStep="ptInSeries"/>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graphicEl>
                                              <a:chart seriesIdx="1" categoryIdx="0" bldStep="ptIn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Chart bld="seriesEl"/>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33"/>
                </a:solidFill>
              </a:rPr>
              <a:t>    Embedding structure results</a:t>
            </a:r>
            <a:endParaRPr lang="en-US" dirty="0">
              <a:solidFill>
                <a:srgbClr val="333333"/>
              </a:solidFill>
            </a:endParaRPr>
          </a:p>
        </p:txBody>
      </p:sp>
      <p:graphicFrame>
        <p:nvGraphicFramePr>
          <p:cNvPr id="3" name="Chart 2"/>
          <p:cNvGraphicFramePr/>
          <p:nvPr>
            <p:extLst>
              <p:ext uri="{D42A27DB-BD31-4B8C-83A1-F6EECF244321}">
                <p14:modId xmlns:p14="http://schemas.microsoft.com/office/powerpoint/2010/main" val="2441808424"/>
              </p:ext>
            </p:extLst>
          </p:nvPr>
        </p:nvGraphicFramePr>
        <p:xfrm>
          <a:off x="1532194" y="1397000"/>
          <a:ext cx="598128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3203644" y="5280469"/>
            <a:ext cx="1491225" cy="369332"/>
          </a:xfrm>
          <a:prstGeom prst="rect">
            <a:avLst/>
          </a:prstGeom>
          <a:noFill/>
        </p:spPr>
        <p:txBody>
          <a:bodyPr wrap="square" rtlCol="0">
            <a:spAutoFit/>
          </a:bodyPr>
          <a:lstStyle/>
          <a:p>
            <a:pPr algn="ctr"/>
            <a:r>
              <a:rPr lang="en-US" dirty="0" smtClean="0"/>
              <a:t>Baseline</a:t>
            </a:r>
            <a:endParaRPr lang="en-US" dirty="0"/>
          </a:p>
        </p:txBody>
      </p:sp>
      <p:sp>
        <p:nvSpPr>
          <p:cNvPr id="5" name="TextBox 4"/>
          <p:cNvSpPr txBox="1"/>
          <p:nvPr/>
        </p:nvSpPr>
        <p:spPr>
          <a:xfrm>
            <a:off x="4694869" y="5277232"/>
            <a:ext cx="1491225" cy="369332"/>
          </a:xfrm>
          <a:prstGeom prst="rect">
            <a:avLst/>
          </a:prstGeom>
          <a:noFill/>
        </p:spPr>
        <p:txBody>
          <a:bodyPr wrap="square" rtlCol="0">
            <a:spAutoFit/>
          </a:bodyPr>
          <a:lstStyle/>
          <a:p>
            <a:pPr algn="ctr"/>
            <a:r>
              <a:rPr lang="en-US" dirty="0" smtClean="0"/>
              <a:t>+Features</a:t>
            </a:r>
            <a:endParaRPr lang="en-US" dirty="0"/>
          </a:p>
        </p:txBody>
      </p:sp>
      <p:sp>
        <p:nvSpPr>
          <p:cNvPr id="6" name="TextBox 5"/>
          <p:cNvSpPr txBox="1"/>
          <p:nvPr/>
        </p:nvSpPr>
        <p:spPr>
          <a:xfrm>
            <a:off x="2686562" y="1762158"/>
            <a:ext cx="4031226" cy="461665"/>
          </a:xfrm>
          <a:prstGeom prst="rect">
            <a:avLst/>
          </a:prstGeom>
          <a:noFill/>
        </p:spPr>
        <p:txBody>
          <a:bodyPr wrap="square" rtlCol="0">
            <a:spAutoFit/>
          </a:bodyPr>
          <a:lstStyle/>
          <a:p>
            <a:pPr algn="ctr"/>
            <a:r>
              <a:rPr lang="en-US" sz="2400" dirty="0" smtClean="0"/>
              <a:t>(300 sentences)</a:t>
            </a:r>
            <a:endParaRPr lang="en-US" sz="2400" dirty="0"/>
          </a:p>
        </p:txBody>
      </p:sp>
    </p:spTree>
    <p:extLst>
      <p:ext uri="{BB962C8B-B14F-4D97-AF65-F5344CB8AC3E}">
        <p14:creationId xmlns:p14="http://schemas.microsoft.com/office/powerpoint/2010/main" val="23406539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33"/>
                </a:solidFill>
              </a:rPr>
              <a:t>To summarize</a:t>
            </a:r>
            <a:endParaRPr lang="en-US" dirty="0">
              <a:solidFill>
                <a:srgbClr val="333333"/>
              </a:solidFill>
            </a:endParaRPr>
          </a:p>
        </p:txBody>
      </p:sp>
      <p:graphicFrame>
        <p:nvGraphicFramePr>
          <p:cNvPr id="3" name="Chart 2"/>
          <p:cNvGraphicFramePr/>
          <p:nvPr>
            <p:extLst>
              <p:ext uri="{D42A27DB-BD31-4B8C-83A1-F6EECF244321}">
                <p14:modId xmlns:p14="http://schemas.microsoft.com/office/powerpoint/2010/main" val="3597684298"/>
              </p:ext>
            </p:extLst>
          </p:nvPr>
        </p:nvGraphicFramePr>
        <p:xfrm>
          <a:off x="1417475" y="1397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4961016" y="3551704"/>
            <a:ext cx="2139438" cy="461665"/>
          </a:xfrm>
          <a:prstGeom prst="rect">
            <a:avLst/>
          </a:prstGeom>
          <a:noFill/>
        </p:spPr>
        <p:txBody>
          <a:bodyPr wrap="square" rtlCol="0">
            <a:spAutoFit/>
          </a:bodyPr>
          <a:lstStyle/>
          <a:p>
            <a:pPr algn="ctr"/>
            <a:r>
              <a:rPr lang="en-US" sz="2400" dirty="0" smtClean="0"/>
              <a:t>(300 sentences)</a:t>
            </a:r>
            <a:endParaRPr lang="en-US" sz="2400" dirty="0"/>
          </a:p>
        </p:txBody>
      </p:sp>
    </p:spTree>
    <p:extLst>
      <p:ext uri="{BB962C8B-B14F-4D97-AF65-F5344CB8AC3E}">
        <p14:creationId xmlns:p14="http://schemas.microsoft.com/office/powerpoint/2010/main" val="3552691475"/>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33"/>
                </a:solidFill>
              </a:rPr>
              <a:t>Combined results</a:t>
            </a:r>
            <a:endParaRPr lang="en-US" dirty="0">
              <a:solidFill>
                <a:srgbClr val="333333"/>
              </a:solidFill>
            </a:endParaRPr>
          </a:p>
        </p:txBody>
      </p:sp>
      <p:graphicFrame>
        <p:nvGraphicFramePr>
          <p:cNvPr id="6" name="Chart 5"/>
          <p:cNvGraphicFramePr/>
          <p:nvPr>
            <p:extLst>
              <p:ext uri="{D42A27DB-BD31-4B8C-83A1-F6EECF244321}">
                <p14:modId xmlns:p14="http://schemas.microsoft.com/office/powerpoint/2010/main" val="974344003"/>
              </p:ext>
            </p:extLst>
          </p:nvPr>
        </p:nvGraphicFramePr>
        <p:xfrm>
          <a:off x="1417475" y="1397000"/>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3203644" y="5280469"/>
            <a:ext cx="1491225" cy="369332"/>
          </a:xfrm>
          <a:prstGeom prst="rect">
            <a:avLst/>
          </a:prstGeom>
          <a:noFill/>
        </p:spPr>
        <p:txBody>
          <a:bodyPr wrap="square" rtlCol="0">
            <a:spAutoFit/>
          </a:bodyPr>
          <a:lstStyle/>
          <a:p>
            <a:pPr algn="ctr"/>
            <a:r>
              <a:rPr lang="en-US" dirty="0" smtClean="0"/>
              <a:t>Baseline</a:t>
            </a:r>
            <a:endParaRPr lang="en-US" dirty="0"/>
          </a:p>
        </p:txBody>
      </p:sp>
      <p:sp>
        <p:nvSpPr>
          <p:cNvPr id="8" name="TextBox 7"/>
          <p:cNvSpPr txBox="1"/>
          <p:nvPr/>
        </p:nvSpPr>
        <p:spPr>
          <a:xfrm>
            <a:off x="4694869" y="5277232"/>
            <a:ext cx="1491225" cy="646331"/>
          </a:xfrm>
          <a:prstGeom prst="rect">
            <a:avLst/>
          </a:prstGeom>
          <a:noFill/>
        </p:spPr>
        <p:txBody>
          <a:bodyPr wrap="square" rtlCol="0">
            <a:spAutoFit/>
          </a:bodyPr>
          <a:lstStyle/>
          <a:p>
            <a:pPr algn="ctr"/>
            <a:r>
              <a:rPr lang="en-US" dirty="0" smtClean="0"/>
              <a:t>+OOV</a:t>
            </a:r>
          </a:p>
          <a:p>
            <a:pPr algn="ctr"/>
            <a:r>
              <a:rPr lang="en-US" dirty="0" smtClean="0"/>
              <a:t>+Pooling</a:t>
            </a:r>
            <a:endParaRPr lang="en-US" dirty="0"/>
          </a:p>
        </p:txBody>
      </p:sp>
    </p:spTree>
    <p:extLst>
      <p:ext uri="{BB962C8B-B14F-4D97-AF65-F5344CB8AC3E}">
        <p14:creationId xmlns:p14="http://schemas.microsoft.com/office/powerpoint/2010/main" val="17318470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graphicEl>
                                              <a:chart seriesIdx="0" categoryIdx="0" bldStep="ptInSeries"/>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graphicEl>
                                              <a:chart seriesIdx="1" categoryIdx="0" bldStep="ptIn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Chart bld="seriesEl"/>
        </p:bldSub>
      </p:bldGraphic>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solidFill>
                  <a:srgbClr val="333333"/>
                </a:solidFill>
              </a:rPr>
              <a:t>Vocab. expansion results</a:t>
            </a:r>
            <a:endParaRPr lang="en-US" dirty="0">
              <a:solidFill>
                <a:srgbClr val="333333"/>
              </a:solidFill>
            </a:endParaRPr>
          </a:p>
        </p:txBody>
      </p:sp>
      <p:graphicFrame>
        <p:nvGraphicFramePr>
          <p:cNvPr id="3" name="Chart 2"/>
          <p:cNvGraphicFramePr/>
          <p:nvPr>
            <p:extLst>
              <p:ext uri="{D42A27DB-BD31-4B8C-83A1-F6EECF244321}">
                <p14:modId xmlns:p14="http://schemas.microsoft.com/office/powerpoint/2010/main" val="3377732654"/>
              </p:ext>
            </p:extLst>
          </p:nvPr>
        </p:nvGraphicFramePr>
        <p:xfrm>
          <a:off x="1532194" y="1397000"/>
          <a:ext cx="598128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3203644" y="5280469"/>
            <a:ext cx="1491225" cy="369332"/>
          </a:xfrm>
          <a:prstGeom prst="rect">
            <a:avLst/>
          </a:prstGeom>
          <a:noFill/>
        </p:spPr>
        <p:txBody>
          <a:bodyPr wrap="square" rtlCol="0">
            <a:spAutoFit/>
          </a:bodyPr>
          <a:lstStyle/>
          <a:p>
            <a:pPr algn="ctr"/>
            <a:r>
              <a:rPr lang="en-US" dirty="0" smtClean="0"/>
              <a:t>Baseline</a:t>
            </a:r>
            <a:endParaRPr lang="en-US" dirty="0"/>
          </a:p>
        </p:txBody>
      </p:sp>
      <p:sp>
        <p:nvSpPr>
          <p:cNvPr id="6" name="TextBox 5"/>
          <p:cNvSpPr txBox="1"/>
          <p:nvPr/>
        </p:nvSpPr>
        <p:spPr>
          <a:xfrm>
            <a:off x="2686562" y="1762158"/>
            <a:ext cx="4031226" cy="461665"/>
          </a:xfrm>
          <a:prstGeom prst="rect">
            <a:avLst/>
          </a:prstGeom>
          <a:noFill/>
        </p:spPr>
        <p:txBody>
          <a:bodyPr wrap="square" rtlCol="0">
            <a:spAutoFit/>
          </a:bodyPr>
          <a:lstStyle/>
          <a:p>
            <a:pPr algn="ctr"/>
            <a:r>
              <a:rPr lang="en-US" sz="2400" dirty="0" smtClean="0"/>
              <a:t>(300 sentences)</a:t>
            </a:r>
            <a:endParaRPr lang="en-US" sz="2400" dirty="0"/>
          </a:p>
        </p:txBody>
      </p:sp>
      <p:sp>
        <p:nvSpPr>
          <p:cNvPr id="7" name="TextBox 6"/>
          <p:cNvSpPr txBox="1"/>
          <p:nvPr/>
        </p:nvSpPr>
        <p:spPr>
          <a:xfrm>
            <a:off x="4694869" y="5277232"/>
            <a:ext cx="1491225" cy="646331"/>
          </a:xfrm>
          <a:prstGeom prst="rect">
            <a:avLst/>
          </a:prstGeom>
          <a:noFill/>
        </p:spPr>
        <p:txBody>
          <a:bodyPr wrap="square" rtlCol="0">
            <a:spAutoFit/>
          </a:bodyPr>
          <a:lstStyle/>
          <a:p>
            <a:pPr algn="ctr"/>
            <a:r>
              <a:rPr lang="en-US" dirty="0" smtClean="0"/>
              <a:t>+OOV</a:t>
            </a:r>
          </a:p>
          <a:p>
            <a:pPr algn="ctr"/>
            <a:r>
              <a:rPr lang="en-US" dirty="0" smtClean="0"/>
              <a:t>+Pooling</a:t>
            </a:r>
            <a:endParaRPr lang="en-US" dirty="0"/>
          </a:p>
        </p:txBody>
      </p:sp>
    </p:spTree>
    <p:extLst>
      <p:ext uri="{BB962C8B-B14F-4D97-AF65-F5344CB8AC3E}">
        <p14:creationId xmlns:p14="http://schemas.microsoft.com/office/powerpoint/2010/main" val="2804766932"/>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33"/>
                </a:solidFill>
              </a:rPr>
              <a:t>What about…</a:t>
            </a:r>
            <a:endParaRPr lang="en-US" dirty="0">
              <a:solidFill>
                <a:srgbClr val="333333"/>
              </a:solidFill>
            </a:endParaRPr>
          </a:p>
        </p:txBody>
      </p:sp>
      <p:sp>
        <p:nvSpPr>
          <p:cNvPr id="8" name="Content Placeholder 6"/>
          <p:cNvSpPr>
            <a:spLocks noGrp="1"/>
          </p:cNvSpPr>
          <p:nvPr>
            <p:ph idx="1"/>
          </p:nvPr>
        </p:nvSpPr>
        <p:spPr>
          <a:xfrm>
            <a:off x="457200" y="1400074"/>
            <a:ext cx="8229600" cy="4291831"/>
          </a:xfrm>
          <a:ln>
            <a:noFill/>
          </a:ln>
        </p:spPr>
        <p:txBody>
          <a:bodyPr>
            <a:normAutofit lnSpcReduction="10000"/>
          </a:bodyPr>
          <a:lstStyle/>
          <a:p>
            <a:r>
              <a:rPr lang="en-US" dirty="0"/>
              <a:t>D</a:t>
            </a:r>
            <a:r>
              <a:rPr lang="en-US" dirty="0" smtClean="0"/>
              <a:t>omain adaptation</a:t>
            </a:r>
            <a:r>
              <a:rPr lang="en-US" dirty="0" smtClean="0"/>
              <a:t>?</a:t>
            </a:r>
          </a:p>
          <a:p>
            <a:pPr marL="0" indent="0">
              <a:buNone/>
            </a:pPr>
            <a:r>
              <a:rPr lang="en-US" dirty="0">
                <a:solidFill>
                  <a:schemeClr val="accent1">
                    <a:lumMod val="75000"/>
                  </a:schemeClr>
                </a:solidFill>
              </a:rPr>
              <a:t>	</a:t>
            </a:r>
            <a:r>
              <a:rPr lang="en-US" dirty="0" smtClean="0">
                <a:solidFill>
                  <a:schemeClr val="accent1">
                    <a:lumMod val="75000"/>
                  </a:schemeClr>
                </a:solidFill>
              </a:rPr>
              <a:t>(</a:t>
            </a:r>
            <a:r>
              <a:rPr lang="en-US" dirty="0" smtClean="0">
                <a:solidFill>
                  <a:schemeClr val="accent1">
                    <a:lumMod val="75000"/>
                  </a:schemeClr>
                </a:solidFill>
              </a:rPr>
              <a:t>no significant gain)</a:t>
            </a:r>
            <a:br>
              <a:rPr lang="en-US" dirty="0" smtClean="0">
                <a:solidFill>
                  <a:schemeClr val="accent1">
                    <a:lumMod val="75000"/>
                  </a:schemeClr>
                </a:solidFill>
              </a:rPr>
            </a:br>
            <a:endParaRPr lang="en-US" dirty="0" smtClean="0"/>
          </a:p>
          <a:p>
            <a:r>
              <a:rPr lang="en-US" dirty="0" smtClean="0"/>
              <a:t>French</a:t>
            </a:r>
            <a:r>
              <a:rPr lang="en-US" dirty="0" smtClean="0"/>
              <a:t>?</a:t>
            </a:r>
            <a:endParaRPr lang="en-US" dirty="0">
              <a:solidFill>
                <a:schemeClr val="accent1">
                  <a:lumMod val="75000"/>
                </a:schemeClr>
              </a:solidFill>
            </a:endParaRPr>
          </a:p>
          <a:p>
            <a:pPr marL="0" indent="0">
              <a:buNone/>
            </a:pPr>
            <a:r>
              <a:rPr lang="en-US" dirty="0" smtClean="0">
                <a:solidFill>
                  <a:schemeClr val="accent1">
                    <a:lumMod val="75000"/>
                  </a:schemeClr>
                </a:solidFill>
              </a:rPr>
              <a:t>	</a:t>
            </a:r>
            <a:r>
              <a:rPr lang="en-US" dirty="0" smtClean="0">
                <a:solidFill>
                  <a:schemeClr val="accent1">
                    <a:lumMod val="75000"/>
                  </a:schemeClr>
                </a:solidFill>
              </a:rPr>
              <a:t>(</a:t>
            </a:r>
            <a:r>
              <a:rPr lang="en-US" dirty="0" smtClean="0">
                <a:solidFill>
                  <a:schemeClr val="accent1">
                    <a:lumMod val="75000"/>
                  </a:schemeClr>
                </a:solidFill>
              </a:rPr>
              <a:t>no significant gain)</a:t>
            </a:r>
            <a:br>
              <a:rPr lang="en-US" dirty="0" smtClean="0">
                <a:solidFill>
                  <a:schemeClr val="accent1">
                    <a:lumMod val="75000"/>
                  </a:schemeClr>
                </a:solidFill>
              </a:rPr>
            </a:br>
            <a:endParaRPr lang="en-US" dirty="0" smtClean="0">
              <a:solidFill>
                <a:schemeClr val="accent1">
                  <a:lumMod val="75000"/>
                </a:schemeClr>
              </a:solidFill>
            </a:endParaRPr>
          </a:p>
          <a:p>
            <a:r>
              <a:rPr lang="en-US" dirty="0"/>
              <a:t>O</a:t>
            </a:r>
            <a:r>
              <a:rPr lang="en-US" dirty="0" smtClean="0"/>
              <a:t>ther kinds of </a:t>
            </a:r>
            <a:r>
              <a:rPr lang="en-US" dirty="0" err="1" smtClean="0"/>
              <a:t>embeddings</a:t>
            </a:r>
            <a:r>
              <a:rPr lang="en-US" dirty="0" smtClean="0"/>
              <a:t>?</a:t>
            </a:r>
            <a:endParaRPr lang="en-US" dirty="0">
              <a:solidFill>
                <a:schemeClr val="accent1">
                  <a:lumMod val="75000"/>
                </a:schemeClr>
              </a:solidFill>
            </a:endParaRPr>
          </a:p>
          <a:p>
            <a:pPr marL="0" indent="0">
              <a:buNone/>
            </a:pPr>
            <a:r>
              <a:rPr lang="en-US" dirty="0">
                <a:solidFill>
                  <a:schemeClr val="accent1">
                    <a:lumMod val="75000"/>
                  </a:schemeClr>
                </a:solidFill>
              </a:rPr>
              <a:t>	</a:t>
            </a:r>
            <a:r>
              <a:rPr lang="en-US" dirty="0" smtClean="0">
                <a:solidFill>
                  <a:schemeClr val="accent1">
                    <a:lumMod val="75000"/>
                  </a:schemeClr>
                </a:solidFill>
              </a:rPr>
              <a:t>(</a:t>
            </a:r>
            <a:r>
              <a:rPr lang="en-US" dirty="0" smtClean="0">
                <a:solidFill>
                  <a:schemeClr val="accent1">
                    <a:lumMod val="75000"/>
                  </a:schemeClr>
                </a:solidFill>
              </a:rPr>
              <a:t>no significant gain)</a:t>
            </a:r>
            <a:endParaRPr lang="en-US" dirty="0"/>
          </a:p>
        </p:txBody>
      </p:sp>
    </p:spTree>
    <p:extLst>
      <p:ext uri="{BB962C8B-B14F-4D97-AF65-F5344CB8AC3E}">
        <p14:creationId xmlns:p14="http://schemas.microsoft.com/office/powerpoint/2010/main" val="39510113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33"/>
                </a:solidFill>
              </a:rPr>
              <a:t>Why didn’t it work?</a:t>
            </a:r>
            <a:endParaRPr lang="en-US" dirty="0">
              <a:solidFill>
                <a:srgbClr val="333333"/>
              </a:solidFill>
            </a:endParaRPr>
          </a:p>
        </p:txBody>
      </p:sp>
      <p:sp>
        <p:nvSpPr>
          <p:cNvPr id="8" name="Content Placeholder 6"/>
          <p:cNvSpPr>
            <a:spLocks noGrp="1"/>
          </p:cNvSpPr>
          <p:nvPr>
            <p:ph idx="1"/>
          </p:nvPr>
        </p:nvSpPr>
        <p:spPr>
          <a:xfrm>
            <a:off x="457200" y="1307714"/>
            <a:ext cx="8229600" cy="4603559"/>
          </a:xfrm>
          <a:ln>
            <a:noFill/>
          </a:ln>
        </p:spPr>
        <p:txBody>
          <a:bodyPr>
            <a:normAutofit fontScale="92500" lnSpcReduction="20000"/>
          </a:bodyPr>
          <a:lstStyle/>
          <a:p>
            <a:pPr>
              <a:spcAft>
                <a:spcPts val="1300"/>
              </a:spcAft>
            </a:pPr>
            <a:r>
              <a:rPr lang="en-US" dirty="0" smtClean="0"/>
              <a:t>Context clues often provide enough information to reason around words with incomplete / incorrect statistics</a:t>
            </a:r>
            <a:endParaRPr lang="en-US" dirty="0" smtClean="0">
              <a:solidFill>
                <a:srgbClr val="333333"/>
              </a:solidFill>
            </a:endParaRPr>
          </a:p>
          <a:p>
            <a:pPr>
              <a:spcAft>
                <a:spcPts val="1300"/>
              </a:spcAft>
            </a:pPr>
            <a:r>
              <a:rPr lang="en-US" dirty="0" smtClean="0">
                <a:solidFill>
                  <a:srgbClr val="333333"/>
                </a:solidFill>
              </a:rPr>
              <a:t>Parser already has a robust OOV, small</a:t>
            </a:r>
            <a:r>
              <a:rPr lang="en-US" dirty="0">
                <a:solidFill>
                  <a:srgbClr val="333333"/>
                </a:solidFill>
              </a:rPr>
              <a:t> </a:t>
            </a:r>
            <a:r>
              <a:rPr lang="en-US" dirty="0" smtClean="0">
                <a:solidFill>
                  <a:srgbClr val="333333"/>
                </a:solidFill>
              </a:rPr>
              <a:t>count models</a:t>
            </a:r>
          </a:p>
          <a:p>
            <a:pPr>
              <a:spcAft>
                <a:spcPts val="1300"/>
              </a:spcAft>
            </a:pPr>
            <a:r>
              <a:rPr lang="en-US" dirty="0" smtClean="0">
                <a:solidFill>
                  <a:srgbClr val="333333"/>
                </a:solidFill>
              </a:rPr>
              <a:t>Sometimes “help” from </a:t>
            </a:r>
            <a:r>
              <a:rPr lang="en-US" dirty="0" err="1" smtClean="0">
                <a:solidFill>
                  <a:srgbClr val="333333"/>
                </a:solidFill>
              </a:rPr>
              <a:t>embeddings</a:t>
            </a:r>
            <a:r>
              <a:rPr lang="en-US" dirty="0" smtClean="0">
                <a:solidFill>
                  <a:srgbClr val="333333"/>
                </a:solidFill>
              </a:rPr>
              <a:t> is worse than nothing:</a:t>
            </a:r>
          </a:p>
          <a:p>
            <a:pPr marL="792163" lvl="1" indent="0">
              <a:buNone/>
            </a:pPr>
            <a:r>
              <a:rPr lang="en-US" dirty="0" smtClean="0">
                <a:solidFill>
                  <a:srgbClr val="333333"/>
                </a:solidFill>
              </a:rPr>
              <a:t> bifurcate		 </a:t>
            </a:r>
            <a:r>
              <a:rPr lang="en-US" dirty="0" smtClean="0">
                <a:solidFill>
                  <a:srgbClr val="333333"/>
                </a:solidFill>
                <a:sym typeface="Wingdings"/>
              </a:rPr>
              <a:t>   </a:t>
            </a:r>
            <a:r>
              <a:rPr lang="en-US" dirty="0" smtClean="0">
                <a:solidFill>
                  <a:srgbClr val="333333"/>
                </a:solidFill>
              </a:rPr>
              <a:t>Soap</a:t>
            </a:r>
          </a:p>
          <a:p>
            <a:pPr marL="792163" lvl="1" indent="0">
              <a:buNone/>
            </a:pPr>
            <a:r>
              <a:rPr lang="en-US" dirty="0" smtClean="0">
                <a:solidFill>
                  <a:srgbClr val="333333"/>
                </a:solidFill>
              </a:rPr>
              <a:t> homered 		 </a:t>
            </a:r>
            <a:r>
              <a:rPr lang="en-US" dirty="0" smtClean="0">
                <a:solidFill>
                  <a:srgbClr val="333333"/>
                </a:solidFill>
                <a:sym typeface="Wingdings"/>
              </a:rPr>
              <a:t>   </a:t>
            </a:r>
            <a:r>
              <a:rPr lang="en-US" dirty="0" err="1" smtClean="0">
                <a:solidFill>
                  <a:srgbClr val="333333"/>
                </a:solidFill>
              </a:rPr>
              <a:t>Paschi</a:t>
            </a:r>
            <a:endParaRPr lang="en-US" dirty="0" smtClean="0">
              <a:solidFill>
                <a:srgbClr val="333333"/>
              </a:solidFill>
            </a:endParaRPr>
          </a:p>
          <a:p>
            <a:pPr marL="792163" lvl="1" indent="0">
              <a:buNone/>
            </a:pPr>
            <a:r>
              <a:rPr lang="en-US" dirty="0" smtClean="0">
                <a:solidFill>
                  <a:srgbClr val="333333"/>
                </a:solidFill>
              </a:rPr>
              <a:t> tuning			 </a:t>
            </a:r>
            <a:r>
              <a:rPr lang="en-US" dirty="0" smtClean="0">
                <a:solidFill>
                  <a:srgbClr val="333333"/>
                </a:solidFill>
                <a:latin typeface="Calibri"/>
                <a:ea typeface="Wingdings"/>
                <a:cs typeface="Calibri"/>
                <a:sym typeface="Wingdings"/>
              </a:rPr>
              <a:t>   </a:t>
            </a:r>
            <a:r>
              <a:rPr lang="en-US" dirty="0" smtClean="0">
                <a:solidFill>
                  <a:srgbClr val="333333"/>
                </a:solidFill>
                <a:sym typeface="Wingdings"/>
              </a:rPr>
              <a:t>unrecognized</a:t>
            </a:r>
            <a:endParaRPr lang="en-US" dirty="0" smtClean="0">
              <a:solidFill>
                <a:srgbClr val="333333"/>
              </a:solidFill>
            </a:endParaRPr>
          </a:p>
        </p:txBody>
      </p:sp>
      <p:cxnSp>
        <p:nvCxnSpPr>
          <p:cNvPr id="4" name="Straight Arrow Connector 3"/>
          <p:cNvCxnSpPr/>
          <p:nvPr/>
        </p:nvCxnSpPr>
        <p:spPr>
          <a:xfrm>
            <a:off x="2873375" y="4889500"/>
            <a:ext cx="508000" cy="0"/>
          </a:xfrm>
          <a:prstGeom prst="straightConnector1">
            <a:avLst/>
          </a:prstGeom>
          <a:ln w="38100" cmpd="sng">
            <a:solidFill>
              <a:srgbClr val="33333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a:off x="2867025" y="5280025"/>
            <a:ext cx="508000" cy="0"/>
          </a:xfrm>
          <a:prstGeom prst="straightConnector1">
            <a:avLst/>
          </a:prstGeom>
          <a:ln w="38100" cmpd="sng">
            <a:solidFill>
              <a:srgbClr val="333333"/>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2867025" y="5661025"/>
            <a:ext cx="508000" cy="0"/>
          </a:xfrm>
          <a:prstGeom prst="straightConnector1">
            <a:avLst/>
          </a:prstGeom>
          <a:ln w="38100" cmpd="sng">
            <a:solidFill>
              <a:srgbClr val="333333"/>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322603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33"/>
                </a:solidFill>
              </a:rPr>
              <a:t>What about other parsers?</a:t>
            </a:r>
            <a:endParaRPr lang="en-US" dirty="0">
              <a:solidFill>
                <a:srgbClr val="333333"/>
              </a:solidFill>
            </a:endParaRPr>
          </a:p>
        </p:txBody>
      </p:sp>
      <p:sp>
        <p:nvSpPr>
          <p:cNvPr id="3" name="Content Placeholder 6"/>
          <p:cNvSpPr>
            <a:spLocks noGrp="1"/>
          </p:cNvSpPr>
          <p:nvPr>
            <p:ph idx="1"/>
          </p:nvPr>
        </p:nvSpPr>
        <p:spPr>
          <a:xfrm>
            <a:off x="457200" y="1457799"/>
            <a:ext cx="8229600" cy="4108361"/>
          </a:xfrm>
          <a:ln>
            <a:noFill/>
          </a:ln>
        </p:spPr>
        <p:txBody>
          <a:bodyPr anchor="t">
            <a:normAutofit/>
          </a:bodyPr>
          <a:lstStyle/>
          <a:p>
            <a:r>
              <a:rPr lang="en-US" dirty="0"/>
              <a:t>Dependency parsers</a:t>
            </a:r>
            <a:br>
              <a:rPr lang="en-US" dirty="0"/>
            </a:br>
            <a:r>
              <a:rPr lang="en-US" dirty="0">
                <a:solidFill>
                  <a:srgbClr val="6692DC"/>
                </a:solidFill>
              </a:rPr>
              <a:t>(continuous </a:t>
            </a:r>
            <a:r>
              <a:rPr lang="en-US" dirty="0" err="1">
                <a:solidFill>
                  <a:srgbClr val="6692DC"/>
                </a:solidFill>
              </a:rPr>
              <a:t>repr</a:t>
            </a:r>
            <a:r>
              <a:rPr lang="en-US" dirty="0">
                <a:solidFill>
                  <a:srgbClr val="6692DC"/>
                </a:solidFill>
              </a:rPr>
              <a:t>. as syntactic abstraction)</a:t>
            </a:r>
          </a:p>
          <a:p>
            <a:endParaRPr lang="en-US" dirty="0" smtClean="0"/>
          </a:p>
          <a:p>
            <a:r>
              <a:rPr lang="en-US" dirty="0" smtClean="0"/>
              <a:t>Neural networks</a:t>
            </a:r>
            <a:br>
              <a:rPr lang="en-US" dirty="0" smtClean="0"/>
            </a:br>
            <a:r>
              <a:rPr lang="en-US" dirty="0" smtClean="0">
                <a:solidFill>
                  <a:srgbClr val="6692DC"/>
                </a:solidFill>
              </a:rPr>
              <a:t>(continuous </a:t>
            </a:r>
            <a:r>
              <a:rPr lang="en-US" dirty="0" err="1" smtClean="0">
                <a:solidFill>
                  <a:srgbClr val="6692DC"/>
                </a:solidFill>
              </a:rPr>
              <a:t>repr</a:t>
            </a:r>
            <a:r>
              <a:rPr lang="en-US" dirty="0" smtClean="0">
                <a:solidFill>
                  <a:srgbClr val="6692DC"/>
                </a:solidFill>
              </a:rPr>
              <a:t>. as structural requirement)</a:t>
            </a:r>
          </a:p>
          <a:p>
            <a:endParaRPr lang="en-US" dirty="0">
              <a:solidFill>
                <a:srgbClr val="6692DC"/>
              </a:solidFill>
            </a:endParaRPr>
          </a:p>
        </p:txBody>
      </p:sp>
      <p:sp>
        <p:nvSpPr>
          <p:cNvPr id="4" name="TextBox 3"/>
          <p:cNvSpPr txBox="1"/>
          <p:nvPr/>
        </p:nvSpPr>
        <p:spPr>
          <a:xfrm>
            <a:off x="5882340" y="6292149"/>
            <a:ext cx="3148180" cy="369332"/>
          </a:xfrm>
          <a:prstGeom prst="rect">
            <a:avLst/>
          </a:prstGeom>
          <a:noFill/>
        </p:spPr>
        <p:txBody>
          <a:bodyPr wrap="none" rtlCol="0">
            <a:spAutoFit/>
          </a:bodyPr>
          <a:lstStyle/>
          <a:p>
            <a:pPr algn="r"/>
            <a:r>
              <a:rPr lang="en-US" dirty="0" smtClean="0"/>
              <a:t>[Henderson 2004, </a:t>
            </a:r>
            <a:r>
              <a:rPr lang="en-US" dirty="0" err="1" smtClean="0"/>
              <a:t>Socher</a:t>
            </a:r>
            <a:r>
              <a:rPr lang="en-US" dirty="0" smtClean="0"/>
              <a:t> 2013]</a:t>
            </a:r>
            <a:endParaRPr lang="en-US" dirty="0"/>
          </a:p>
        </p:txBody>
      </p:sp>
      <p:sp>
        <p:nvSpPr>
          <p:cNvPr id="5" name="TextBox 4"/>
          <p:cNvSpPr txBox="1"/>
          <p:nvPr/>
        </p:nvSpPr>
        <p:spPr>
          <a:xfrm>
            <a:off x="3650157" y="6294464"/>
            <a:ext cx="5382678" cy="369332"/>
          </a:xfrm>
          <a:prstGeom prst="rect">
            <a:avLst/>
          </a:prstGeom>
          <a:solidFill>
            <a:srgbClr val="FFFFFF"/>
          </a:solidFill>
        </p:spPr>
        <p:txBody>
          <a:bodyPr wrap="none" rtlCol="0">
            <a:spAutoFit/>
          </a:bodyPr>
          <a:lstStyle/>
          <a:p>
            <a:pPr algn="r"/>
            <a:r>
              <a:rPr lang="en-US" dirty="0" smtClean="0"/>
              <a:t>[Henderson 2004, </a:t>
            </a:r>
            <a:r>
              <a:rPr lang="en-US" dirty="0" err="1" smtClean="0"/>
              <a:t>Socher</a:t>
            </a:r>
            <a:r>
              <a:rPr lang="en-US" dirty="0" smtClean="0"/>
              <a:t> 2013, Koo 2008, </a:t>
            </a:r>
            <a:r>
              <a:rPr lang="en-US" dirty="0" err="1" smtClean="0"/>
              <a:t>Bansal</a:t>
            </a:r>
            <a:r>
              <a:rPr lang="en-US" dirty="0" smtClean="0"/>
              <a:t> 2014]</a:t>
            </a:r>
            <a:endParaRPr lang="en-US" dirty="0"/>
          </a:p>
        </p:txBody>
      </p:sp>
    </p:spTree>
    <p:extLst>
      <p:ext uri="{BB962C8B-B14F-4D97-AF65-F5344CB8AC3E}">
        <p14:creationId xmlns:p14="http://schemas.microsoft.com/office/powerpoint/2010/main" val="7820829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p:cNvSpPr/>
          <p:nvPr/>
        </p:nvSpPr>
        <p:spPr>
          <a:xfrm>
            <a:off x="6046333" y="2872268"/>
            <a:ext cx="2661266" cy="2325330"/>
          </a:xfrm>
          <a:prstGeom prst="ellipse">
            <a:avLst/>
          </a:prstGeom>
          <a:gradFill flip="none" rotWithShape="1">
            <a:gsLst>
              <a:gs pos="65000">
                <a:schemeClr val="accent6">
                  <a:alpha val="0"/>
                </a:schemeClr>
              </a:gs>
              <a:gs pos="0">
                <a:schemeClr val="accent6"/>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6692DC"/>
              </a:solidFill>
            </a:endParaRPr>
          </a:p>
        </p:txBody>
      </p:sp>
      <p:sp>
        <p:nvSpPr>
          <p:cNvPr id="2" name="Title 1"/>
          <p:cNvSpPr>
            <a:spLocks noGrp="1"/>
          </p:cNvSpPr>
          <p:nvPr>
            <p:ph type="title"/>
          </p:nvPr>
        </p:nvSpPr>
        <p:spPr/>
        <p:txBody>
          <a:bodyPr>
            <a:normAutofit fontScale="90000"/>
          </a:bodyPr>
          <a:lstStyle/>
          <a:p>
            <a:r>
              <a:rPr lang="en-US" dirty="0" smtClean="0">
                <a:solidFill>
                  <a:srgbClr val="333333"/>
                </a:solidFill>
              </a:rPr>
              <a:t>  What might </a:t>
            </a:r>
            <a:r>
              <a:rPr lang="en-US" dirty="0" err="1" smtClean="0">
                <a:solidFill>
                  <a:srgbClr val="333333"/>
                </a:solidFill>
              </a:rPr>
              <a:t>embeddings</a:t>
            </a:r>
            <a:r>
              <a:rPr lang="en-US" dirty="0" smtClean="0">
                <a:solidFill>
                  <a:srgbClr val="333333"/>
                </a:solidFill>
              </a:rPr>
              <a:t> bring?</a:t>
            </a:r>
          </a:p>
        </p:txBody>
      </p:sp>
      <p:sp>
        <p:nvSpPr>
          <p:cNvPr id="3" name="TextBox 2"/>
          <p:cNvSpPr txBox="1"/>
          <p:nvPr/>
        </p:nvSpPr>
        <p:spPr>
          <a:xfrm>
            <a:off x="225265" y="3429000"/>
            <a:ext cx="8751614" cy="461665"/>
          </a:xfrm>
          <a:prstGeom prst="rect">
            <a:avLst/>
          </a:prstGeom>
          <a:noFill/>
        </p:spPr>
        <p:txBody>
          <a:bodyPr wrap="none" rtlCol="0">
            <a:spAutoFit/>
          </a:bodyPr>
          <a:lstStyle/>
          <a:p>
            <a:r>
              <a:rPr lang="en-US" sz="2400" dirty="0" smtClean="0">
                <a:solidFill>
                  <a:srgbClr val="333333"/>
                </a:solidFill>
              </a:rPr>
              <a:t>Cathleen complained about the magazine’s shoddy editorial quality .</a:t>
            </a:r>
            <a:endParaRPr lang="en-US" sz="2400" dirty="0">
              <a:solidFill>
                <a:srgbClr val="333333"/>
              </a:solidFill>
            </a:endParaRPr>
          </a:p>
        </p:txBody>
      </p:sp>
      <p:sp>
        <p:nvSpPr>
          <p:cNvPr id="30" name="TextBox 29"/>
          <p:cNvSpPr txBox="1"/>
          <p:nvPr/>
        </p:nvSpPr>
        <p:spPr>
          <a:xfrm>
            <a:off x="837514" y="926757"/>
            <a:ext cx="184666" cy="369332"/>
          </a:xfrm>
          <a:prstGeom prst="rect">
            <a:avLst/>
          </a:prstGeom>
          <a:noFill/>
        </p:spPr>
        <p:txBody>
          <a:bodyPr wrap="none" rtlCol="0">
            <a:spAutoFit/>
          </a:bodyPr>
          <a:lstStyle/>
          <a:p>
            <a:endParaRPr lang="en-US" dirty="0"/>
          </a:p>
        </p:txBody>
      </p:sp>
      <p:sp>
        <p:nvSpPr>
          <p:cNvPr id="31" name="TextBox 30"/>
          <p:cNvSpPr txBox="1"/>
          <p:nvPr/>
        </p:nvSpPr>
        <p:spPr>
          <a:xfrm>
            <a:off x="858108" y="610973"/>
            <a:ext cx="184666" cy="369332"/>
          </a:xfrm>
          <a:prstGeom prst="rect">
            <a:avLst/>
          </a:prstGeom>
          <a:noFill/>
        </p:spPr>
        <p:txBody>
          <a:bodyPr wrap="none" rtlCol="0">
            <a:spAutoFit/>
          </a:bodyPr>
          <a:lstStyle/>
          <a:p>
            <a:endParaRPr lang="en-US" dirty="0"/>
          </a:p>
        </p:txBody>
      </p:sp>
      <p:sp>
        <p:nvSpPr>
          <p:cNvPr id="15" name="TextBox 14"/>
          <p:cNvSpPr txBox="1"/>
          <p:nvPr/>
        </p:nvSpPr>
        <p:spPr>
          <a:xfrm>
            <a:off x="1051478" y="2851001"/>
            <a:ext cx="841847" cy="461665"/>
          </a:xfrm>
          <a:prstGeom prst="rect">
            <a:avLst/>
          </a:prstGeom>
          <a:noFill/>
        </p:spPr>
        <p:txBody>
          <a:bodyPr wrap="none" rtlCol="0">
            <a:spAutoFit/>
          </a:bodyPr>
          <a:lstStyle/>
          <a:p>
            <a:r>
              <a:rPr lang="en-US" sz="2400" dirty="0" smtClean="0">
                <a:solidFill>
                  <a:srgbClr val="6692DC"/>
                </a:solidFill>
              </a:rPr>
              <a:t>Mary</a:t>
            </a:r>
            <a:endParaRPr lang="en-US" sz="2400" dirty="0">
              <a:solidFill>
                <a:srgbClr val="6692DC"/>
              </a:solidFill>
            </a:endParaRPr>
          </a:p>
        </p:txBody>
      </p:sp>
      <p:cxnSp>
        <p:nvCxnSpPr>
          <p:cNvPr id="16" name="Curved Connector 15"/>
          <p:cNvCxnSpPr>
            <a:endCxn id="15" idx="1"/>
          </p:cNvCxnSpPr>
          <p:nvPr/>
        </p:nvCxnSpPr>
        <p:spPr>
          <a:xfrm rot="5400000" flipH="1" flipV="1">
            <a:off x="661719" y="3086866"/>
            <a:ext cx="394791" cy="384728"/>
          </a:xfrm>
          <a:prstGeom prst="curvedConnector2">
            <a:avLst/>
          </a:prstGeom>
          <a:ln w="38100" cmpd="sng">
            <a:solidFill>
              <a:srgbClr val="6692DC"/>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7063707" y="4289458"/>
            <a:ext cx="1379705" cy="461665"/>
          </a:xfrm>
          <a:prstGeom prst="rect">
            <a:avLst/>
          </a:prstGeom>
          <a:noFill/>
        </p:spPr>
        <p:txBody>
          <a:bodyPr wrap="none" rtlCol="0">
            <a:spAutoFit/>
          </a:bodyPr>
          <a:lstStyle/>
          <a:p>
            <a:r>
              <a:rPr lang="en-US" sz="2400" dirty="0" smtClean="0">
                <a:solidFill>
                  <a:schemeClr val="accent6">
                    <a:lumMod val="50000"/>
                  </a:schemeClr>
                </a:solidFill>
              </a:rPr>
              <a:t>executive</a:t>
            </a:r>
            <a:endParaRPr lang="en-US" sz="2400" dirty="0">
              <a:solidFill>
                <a:schemeClr val="accent6">
                  <a:lumMod val="50000"/>
                </a:schemeClr>
              </a:solidFill>
            </a:endParaRPr>
          </a:p>
        </p:txBody>
      </p:sp>
      <p:sp>
        <p:nvSpPr>
          <p:cNvPr id="20" name="TextBox 19"/>
          <p:cNvSpPr txBox="1"/>
          <p:nvPr/>
        </p:nvSpPr>
        <p:spPr>
          <a:xfrm>
            <a:off x="6263607" y="3838608"/>
            <a:ext cx="1176975" cy="461665"/>
          </a:xfrm>
          <a:prstGeom prst="rect">
            <a:avLst/>
          </a:prstGeom>
          <a:noFill/>
        </p:spPr>
        <p:txBody>
          <a:bodyPr wrap="none" rtlCol="0">
            <a:spAutoFit/>
          </a:bodyPr>
          <a:lstStyle/>
          <a:p>
            <a:r>
              <a:rPr lang="en-US" sz="2400" dirty="0" smtClean="0">
                <a:solidFill>
                  <a:schemeClr val="accent6">
                    <a:lumMod val="50000"/>
                  </a:schemeClr>
                </a:solidFill>
              </a:rPr>
              <a:t>average</a:t>
            </a:r>
            <a:endParaRPr lang="en-US" sz="2400" dirty="0">
              <a:solidFill>
                <a:schemeClr val="accent6">
                  <a:lumMod val="50000"/>
                </a:schemeClr>
              </a:solidFill>
            </a:endParaRPr>
          </a:p>
        </p:txBody>
      </p:sp>
    </p:spTree>
    <p:extLst>
      <p:ext uri="{BB962C8B-B14F-4D97-AF65-F5344CB8AC3E}">
        <p14:creationId xmlns:p14="http://schemas.microsoft.com/office/powerpoint/2010/main" val="30708629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5" grpId="0"/>
      <p:bldP spid="19" grpId="0"/>
      <p:bldP spid="20"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33"/>
                </a:solidFill>
              </a:rPr>
              <a:t>What didn’t we try?</a:t>
            </a:r>
            <a:endParaRPr lang="en-US" dirty="0">
              <a:solidFill>
                <a:srgbClr val="333333"/>
              </a:solidFill>
            </a:endParaRPr>
          </a:p>
        </p:txBody>
      </p:sp>
      <p:sp>
        <p:nvSpPr>
          <p:cNvPr id="8" name="Content Placeholder 6"/>
          <p:cNvSpPr>
            <a:spLocks noGrp="1"/>
          </p:cNvSpPr>
          <p:nvPr>
            <p:ph idx="1"/>
          </p:nvPr>
        </p:nvSpPr>
        <p:spPr>
          <a:xfrm>
            <a:off x="457200" y="1454727"/>
            <a:ext cx="8229600" cy="4560455"/>
          </a:xfrm>
          <a:ln>
            <a:noFill/>
          </a:ln>
        </p:spPr>
        <p:txBody>
          <a:bodyPr anchor="t">
            <a:normAutofit/>
          </a:bodyPr>
          <a:lstStyle/>
          <a:p>
            <a:r>
              <a:rPr lang="en-US" dirty="0" smtClean="0"/>
              <a:t>Hard clustering</a:t>
            </a:r>
            <a:r>
              <a:rPr lang="en-US" dirty="0">
                <a:solidFill>
                  <a:srgbClr val="333333"/>
                </a:solidFill>
              </a:rPr>
              <a:t/>
            </a:r>
            <a:br>
              <a:rPr lang="en-US" dirty="0">
                <a:solidFill>
                  <a:srgbClr val="333333"/>
                </a:solidFill>
              </a:rPr>
            </a:br>
            <a:r>
              <a:rPr lang="en-US" dirty="0" smtClean="0">
                <a:solidFill>
                  <a:schemeClr val="accent1">
                    <a:lumMod val="75000"/>
                  </a:schemeClr>
                </a:solidFill>
              </a:rPr>
              <a:t>(some evidence that this is useful for morphologically rich languages)</a:t>
            </a:r>
            <a:endParaRPr lang="en-US" sz="2200" dirty="0" smtClean="0">
              <a:solidFill>
                <a:srgbClr val="333333"/>
              </a:solidFill>
            </a:endParaRPr>
          </a:p>
          <a:p>
            <a:r>
              <a:rPr lang="en-US" dirty="0" smtClean="0"/>
              <a:t>A nonlinear feature-based model</a:t>
            </a:r>
          </a:p>
          <a:p>
            <a:endParaRPr lang="en-US" sz="2200" dirty="0"/>
          </a:p>
          <a:p>
            <a:r>
              <a:rPr lang="en-US" dirty="0" err="1" smtClean="0"/>
              <a:t>Embeddings</a:t>
            </a:r>
            <a:r>
              <a:rPr lang="en-US" dirty="0" smtClean="0"/>
              <a:t> in higher constituents </a:t>
            </a:r>
            <a:br>
              <a:rPr lang="en-US" dirty="0" smtClean="0"/>
            </a:br>
            <a:r>
              <a:rPr lang="en-US" dirty="0" smtClean="0"/>
              <a:t>(e.g. in a CRF parser)</a:t>
            </a:r>
          </a:p>
          <a:p>
            <a:endParaRPr lang="en-US" dirty="0"/>
          </a:p>
          <a:p>
            <a:endParaRPr lang="en-US" dirty="0" smtClean="0"/>
          </a:p>
        </p:txBody>
      </p:sp>
      <p:sp>
        <p:nvSpPr>
          <p:cNvPr id="4" name="TextBox 3"/>
          <p:cNvSpPr txBox="1"/>
          <p:nvPr/>
        </p:nvSpPr>
        <p:spPr>
          <a:xfrm>
            <a:off x="7692204" y="6294464"/>
            <a:ext cx="1340631" cy="369332"/>
          </a:xfrm>
          <a:prstGeom prst="rect">
            <a:avLst/>
          </a:prstGeom>
          <a:solidFill>
            <a:srgbClr val="FFFFFF"/>
          </a:solidFill>
        </p:spPr>
        <p:txBody>
          <a:bodyPr wrap="none" rtlCol="0">
            <a:spAutoFit/>
          </a:bodyPr>
          <a:lstStyle/>
          <a:p>
            <a:pPr algn="r"/>
            <a:r>
              <a:rPr lang="en-US" dirty="0" smtClean="0"/>
              <a:t>[</a:t>
            </a:r>
            <a:r>
              <a:rPr lang="en-US" dirty="0" err="1" smtClean="0"/>
              <a:t>Candito</a:t>
            </a:r>
            <a:r>
              <a:rPr lang="en-US" dirty="0" smtClean="0"/>
              <a:t> 09]</a:t>
            </a:r>
            <a:endParaRPr lang="en-US" dirty="0"/>
          </a:p>
        </p:txBody>
      </p:sp>
    </p:spTree>
    <p:extLst>
      <p:ext uri="{BB962C8B-B14F-4D97-AF65-F5344CB8AC3E}">
        <p14:creationId xmlns:p14="http://schemas.microsoft.com/office/powerpoint/2010/main" val="1790980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33"/>
                </a:solidFill>
              </a:rPr>
              <a:t>Conclusion</a:t>
            </a:r>
            <a:endParaRPr lang="en-US" dirty="0">
              <a:solidFill>
                <a:srgbClr val="333333"/>
              </a:solidFill>
            </a:endParaRPr>
          </a:p>
        </p:txBody>
      </p:sp>
      <p:sp>
        <p:nvSpPr>
          <p:cNvPr id="3" name="Content Placeholder 6"/>
          <p:cNvSpPr>
            <a:spLocks noGrp="1"/>
          </p:cNvSpPr>
          <p:nvPr>
            <p:ph idx="1"/>
          </p:nvPr>
        </p:nvSpPr>
        <p:spPr>
          <a:xfrm>
            <a:off x="457200" y="1186494"/>
            <a:ext cx="8229600" cy="4108361"/>
          </a:xfrm>
          <a:ln>
            <a:noFill/>
          </a:ln>
        </p:spPr>
        <p:txBody>
          <a:bodyPr>
            <a:normAutofit/>
          </a:bodyPr>
          <a:lstStyle/>
          <a:p>
            <a:r>
              <a:rPr lang="en-US" dirty="0" err="1" smtClean="0"/>
              <a:t>Embeddings</a:t>
            </a:r>
            <a:r>
              <a:rPr lang="en-US" dirty="0" smtClean="0"/>
              <a:t> provide no apparent benefit to state-of-the-art parser for:</a:t>
            </a:r>
          </a:p>
          <a:p>
            <a:pPr lvl="1"/>
            <a:r>
              <a:rPr lang="en-US" dirty="0" smtClean="0"/>
              <a:t>OOV handling</a:t>
            </a:r>
          </a:p>
          <a:p>
            <a:pPr lvl="1"/>
            <a:r>
              <a:rPr lang="en-US" dirty="0" smtClean="0"/>
              <a:t>Parameter pooling</a:t>
            </a:r>
          </a:p>
          <a:p>
            <a:pPr lvl="1"/>
            <a:r>
              <a:rPr lang="en-US" dirty="0" smtClean="0"/>
              <a:t>Lexicon features</a:t>
            </a:r>
          </a:p>
          <a:p>
            <a:endParaRPr lang="en-US" sz="2000" dirty="0"/>
          </a:p>
          <a:p>
            <a:r>
              <a:rPr lang="en-US" dirty="0" smtClean="0"/>
              <a:t>Code online at </a:t>
            </a:r>
            <a:r>
              <a:rPr lang="en-US" dirty="0" smtClean="0">
                <a:solidFill>
                  <a:schemeClr val="accent1">
                    <a:lumMod val="75000"/>
                  </a:schemeClr>
                </a:solidFill>
              </a:rPr>
              <a:t>http://</a:t>
            </a:r>
            <a:r>
              <a:rPr lang="en-US" dirty="0" err="1" smtClean="0">
                <a:solidFill>
                  <a:schemeClr val="accent1">
                    <a:lumMod val="75000"/>
                  </a:schemeClr>
                </a:solidFill>
              </a:rPr>
              <a:t>cs.berkeley.edu</a:t>
            </a:r>
            <a:r>
              <a:rPr lang="en-US" dirty="0" smtClean="0">
                <a:solidFill>
                  <a:schemeClr val="accent1">
                    <a:lumMod val="75000"/>
                  </a:schemeClr>
                </a:solidFill>
              </a:rPr>
              <a:t>/~</a:t>
            </a:r>
            <a:r>
              <a:rPr lang="en-US" dirty="0" err="1" smtClean="0">
                <a:solidFill>
                  <a:schemeClr val="accent1">
                    <a:lumMod val="75000"/>
                  </a:schemeClr>
                </a:solidFill>
              </a:rPr>
              <a:t>jda</a:t>
            </a:r>
            <a:endParaRPr lang="en-US" dirty="0" smtClean="0">
              <a:solidFill>
                <a:schemeClr val="accent1">
                  <a:lumMod val="75000"/>
                </a:schemeClr>
              </a:solidFill>
            </a:endParaRPr>
          </a:p>
        </p:txBody>
      </p:sp>
    </p:spTree>
    <p:extLst>
      <p:ext uri="{BB962C8B-B14F-4D97-AF65-F5344CB8AC3E}">
        <p14:creationId xmlns:p14="http://schemas.microsoft.com/office/powerpoint/2010/main" val="257331973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33"/>
                </a:solidFill>
              </a:rPr>
              <a:t>Today’s question</a:t>
            </a:r>
          </a:p>
        </p:txBody>
      </p:sp>
      <p:sp>
        <p:nvSpPr>
          <p:cNvPr id="3" name="TextBox 2"/>
          <p:cNvSpPr txBox="1"/>
          <p:nvPr/>
        </p:nvSpPr>
        <p:spPr>
          <a:xfrm>
            <a:off x="1244161" y="2164594"/>
            <a:ext cx="6687566" cy="3785652"/>
          </a:xfrm>
          <a:prstGeom prst="rect">
            <a:avLst/>
          </a:prstGeom>
          <a:noFill/>
        </p:spPr>
        <p:txBody>
          <a:bodyPr wrap="square" rtlCol="0">
            <a:spAutoFit/>
          </a:bodyPr>
          <a:lstStyle/>
          <a:p>
            <a:pPr algn="ctr"/>
            <a:r>
              <a:rPr lang="en-US" sz="4000" dirty="0" smtClean="0">
                <a:solidFill>
                  <a:srgbClr val="333333"/>
                </a:solidFill>
              </a:rPr>
              <a:t>Can word </a:t>
            </a:r>
            <a:r>
              <a:rPr lang="en-US" sz="4000" dirty="0" err="1" smtClean="0">
                <a:solidFill>
                  <a:srgbClr val="333333"/>
                </a:solidFill>
              </a:rPr>
              <a:t>embeddings</a:t>
            </a:r>
            <a:r>
              <a:rPr lang="en-US" sz="4000" dirty="0">
                <a:solidFill>
                  <a:srgbClr val="333333"/>
                </a:solidFill>
              </a:rPr>
              <a:t/>
            </a:r>
            <a:br>
              <a:rPr lang="en-US" sz="4000" dirty="0">
                <a:solidFill>
                  <a:srgbClr val="333333"/>
                </a:solidFill>
              </a:rPr>
            </a:br>
            <a:r>
              <a:rPr lang="en-US" sz="4000" dirty="0" smtClean="0">
                <a:solidFill>
                  <a:srgbClr val="333333"/>
                </a:solidFill>
              </a:rPr>
              <a:t>trained with surface context</a:t>
            </a:r>
            <a:br>
              <a:rPr lang="en-US" sz="4000" dirty="0" smtClean="0">
                <a:solidFill>
                  <a:srgbClr val="333333"/>
                </a:solidFill>
              </a:rPr>
            </a:br>
            <a:r>
              <a:rPr lang="en-US" sz="4000" dirty="0" smtClean="0">
                <a:solidFill>
                  <a:srgbClr val="333333"/>
                </a:solidFill>
              </a:rPr>
              <a:t>improve a state-of-the-art</a:t>
            </a:r>
            <a:br>
              <a:rPr lang="en-US" sz="4000" dirty="0" smtClean="0">
                <a:solidFill>
                  <a:srgbClr val="333333"/>
                </a:solidFill>
              </a:rPr>
            </a:br>
            <a:r>
              <a:rPr lang="en-US" sz="4000" dirty="0" smtClean="0">
                <a:solidFill>
                  <a:srgbClr val="333333"/>
                </a:solidFill>
              </a:rPr>
              <a:t>constituency parser?</a:t>
            </a:r>
          </a:p>
          <a:p>
            <a:pPr algn="ctr"/>
            <a:endParaRPr lang="en-US" sz="4000" dirty="0">
              <a:solidFill>
                <a:srgbClr val="333333"/>
              </a:solidFill>
            </a:endParaRPr>
          </a:p>
          <a:p>
            <a:pPr algn="ctr"/>
            <a:r>
              <a:rPr lang="en-US" sz="4000" dirty="0" smtClean="0">
                <a:solidFill>
                  <a:schemeClr val="accent1">
                    <a:lumMod val="75000"/>
                  </a:schemeClr>
                </a:solidFill>
              </a:rPr>
              <a:t>(no)</a:t>
            </a:r>
          </a:p>
        </p:txBody>
      </p:sp>
      <p:sp>
        <p:nvSpPr>
          <p:cNvPr id="30" name="TextBox 29"/>
          <p:cNvSpPr txBox="1"/>
          <p:nvPr/>
        </p:nvSpPr>
        <p:spPr>
          <a:xfrm>
            <a:off x="837514" y="926757"/>
            <a:ext cx="184666" cy="369332"/>
          </a:xfrm>
          <a:prstGeom prst="rect">
            <a:avLst/>
          </a:prstGeom>
          <a:noFill/>
        </p:spPr>
        <p:txBody>
          <a:bodyPr wrap="none" rtlCol="0">
            <a:spAutoFit/>
          </a:bodyPr>
          <a:lstStyle/>
          <a:p>
            <a:endParaRPr lang="en-US" dirty="0"/>
          </a:p>
        </p:txBody>
      </p:sp>
      <p:sp>
        <p:nvSpPr>
          <p:cNvPr id="31" name="TextBox 30"/>
          <p:cNvSpPr txBox="1"/>
          <p:nvPr/>
        </p:nvSpPr>
        <p:spPr>
          <a:xfrm>
            <a:off x="858108" y="610973"/>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1407132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Embeddings</a:t>
            </a:r>
            <a:r>
              <a:rPr lang="en-US" dirty="0" smtClean="0"/>
              <a:t> and parsing</a:t>
            </a:r>
            <a:endParaRPr lang="en-US" dirty="0"/>
          </a:p>
        </p:txBody>
      </p:sp>
      <p:sp>
        <p:nvSpPr>
          <p:cNvPr id="3" name="Content Placeholder 6"/>
          <p:cNvSpPr>
            <a:spLocks noGrp="1"/>
          </p:cNvSpPr>
          <p:nvPr>
            <p:ph idx="1"/>
          </p:nvPr>
        </p:nvSpPr>
        <p:spPr>
          <a:xfrm>
            <a:off x="457200" y="1307714"/>
            <a:ext cx="8229600" cy="4108361"/>
          </a:xfrm>
          <a:ln>
            <a:noFill/>
          </a:ln>
        </p:spPr>
        <p:txBody>
          <a:bodyPr/>
          <a:lstStyle/>
          <a:p>
            <a:r>
              <a:rPr lang="en-US" dirty="0" smtClean="0"/>
              <a:t>Pre-trained word </a:t>
            </a:r>
            <a:r>
              <a:rPr lang="en-US" dirty="0" err="1" smtClean="0"/>
              <a:t>embeddings</a:t>
            </a:r>
            <a:r>
              <a:rPr lang="en-US" dirty="0" smtClean="0"/>
              <a:t> are useful for a variety of NLP tasks</a:t>
            </a:r>
            <a:br>
              <a:rPr lang="en-US" dirty="0" smtClean="0"/>
            </a:br>
            <a:endParaRPr lang="en-US" dirty="0" smtClean="0"/>
          </a:p>
          <a:p>
            <a:r>
              <a:rPr lang="en-US" dirty="0" smtClean="0"/>
              <a:t>Can they improve a constituency parser?</a:t>
            </a:r>
            <a:br>
              <a:rPr lang="en-US" dirty="0" smtClean="0"/>
            </a:br>
            <a:endParaRPr lang="en-US" dirty="0" smtClean="0"/>
          </a:p>
          <a:p>
            <a:pPr lvl="1"/>
            <a:r>
              <a:rPr lang="en-US" dirty="0" smtClean="0">
                <a:solidFill>
                  <a:schemeClr val="accent1">
                    <a:lumMod val="75000"/>
                  </a:schemeClr>
                </a:solidFill>
              </a:rPr>
              <a:t>(not very much)</a:t>
            </a:r>
            <a:endParaRPr lang="en-US" dirty="0">
              <a:solidFill>
                <a:schemeClr val="accent1">
                  <a:lumMod val="75000"/>
                </a:schemeClr>
              </a:solidFill>
            </a:endParaRPr>
          </a:p>
        </p:txBody>
      </p:sp>
      <p:sp>
        <p:nvSpPr>
          <p:cNvPr id="6" name="TextBox 5"/>
          <p:cNvSpPr txBox="1"/>
          <p:nvPr/>
        </p:nvSpPr>
        <p:spPr>
          <a:xfrm>
            <a:off x="6504618" y="6292149"/>
            <a:ext cx="2525902" cy="369332"/>
          </a:xfrm>
          <a:prstGeom prst="rect">
            <a:avLst/>
          </a:prstGeom>
          <a:noFill/>
        </p:spPr>
        <p:txBody>
          <a:bodyPr wrap="none" rtlCol="0">
            <a:spAutoFit/>
          </a:bodyPr>
          <a:lstStyle/>
          <a:p>
            <a:pPr algn="r"/>
            <a:r>
              <a:rPr lang="en-US" dirty="0" smtClean="0"/>
              <a:t>[Cite XX, Cite XX, Cite XX]</a:t>
            </a:r>
            <a:endParaRPr lang="en-US" dirty="0"/>
          </a:p>
        </p:txBody>
      </p:sp>
    </p:spTree>
    <p:extLst>
      <p:ext uri="{BB962C8B-B14F-4D97-AF65-F5344CB8AC3E}">
        <p14:creationId xmlns:p14="http://schemas.microsoft.com/office/powerpoint/2010/main" val="27333692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333333"/>
                </a:solidFill>
              </a:rPr>
              <a:t>Three hypotheses</a:t>
            </a:r>
            <a:endParaRPr lang="en-US" dirty="0">
              <a:solidFill>
                <a:srgbClr val="333333"/>
              </a:solidFill>
            </a:endParaRPr>
          </a:p>
        </p:txBody>
      </p:sp>
      <p:sp>
        <p:nvSpPr>
          <p:cNvPr id="3" name="Content Placeholder 6"/>
          <p:cNvSpPr>
            <a:spLocks noGrp="1"/>
          </p:cNvSpPr>
          <p:nvPr>
            <p:ph idx="1"/>
          </p:nvPr>
        </p:nvSpPr>
        <p:spPr>
          <a:xfrm>
            <a:off x="2756647" y="1307714"/>
            <a:ext cx="5930152" cy="4108361"/>
          </a:xfrm>
        </p:spPr>
        <p:txBody>
          <a:bodyPr>
            <a:normAutofit fontScale="92500" lnSpcReduction="10000"/>
          </a:bodyPr>
          <a:lstStyle/>
          <a:p>
            <a:pPr marL="0" indent="0">
              <a:buNone/>
            </a:pPr>
            <a:r>
              <a:rPr lang="en-US" dirty="0" smtClean="0"/>
              <a:t/>
            </a:r>
            <a:br>
              <a:rPr lang="en-US" dirty="0" smtClean="0"/>
            </a:br>
            <a:r>
              <a:rPr lang="en-US" dirty="0" smtClean="0"/>
              <a:t>Vocabulary expansion</a:t>
            </a:r>
            <a:r>
              <a:rPr lang="en-US" dirty="0" smtClean="0">
                <a:solidFill>
                  <a:schemeClr val="accent1"/>
                </a:solidFill>
              </a:rPr>
              <a:t/>
            </a:r>
            <a:br>
              <a:rPr lang="en-US" dirty="0" smtClean="0">
                <a:solidFill>
                  <a:schemeClr val="accent1"/>
                </a:solidFill>
              </a:rPr>
            </a:br>
            <a:r>
              <a:rPr lang="en-US" dirty="0" smtClean="0">
                <a:solidFill>
                  <a:srgbClr val="6692DC"/>
                </a:solidFill>
              </a:rPr>
              <a:t>(good for OOV words)</a:t>
            </a:r>
            <a:br>
              <a:rPr lang="en-US" dirty="0" smtClean="0">
                <a:solidFill>
                  <a:srgbClr val="6692DC"/>
                </a:solidFill>
              </a:rPr>
            </a:br>
            <a:endParaRPr lang="en-US" dirty="0" smtClean="0">
              <a:solidFill>
                <a:srgbClr val="6692DC"/>
              </a:solidFill>
            </a:endParaRPr>
          </a:p>
          <a:p>
            <a:pPr marL="0" indent="0">
              <a:buNone/>
            </a:pPr>
            <a:r>
              <a:rPr lang="en-US" dirty="0" smtClean="0"/>
              <a:t>Statistic pooling</a:t>
            </a:r>
            <a:br>
              <a:rPr lang="en-US" dirty="0" smtClean="0"/>
            </a:br>
            <a:r>
              <a:rPr lang="en-US" dirty="0" smtClean="0">
                <a:solidFill>
                  <a:srgbClr val="6692DC"/>
                </a:solidFill>
              </a:rPr>
              <a:t>(good for medium-frequency words)</a:t>
            </a:r>
            <a:br>
              <a:rPr lang="en-US" dirty="0" smtClean="0">
                <a:solidFill>
                  <a:srgbClr val="6692DC"/>
                </a:solidFill>
              </a:rPr>
            </a:br>
            <a:endParaRPr lang="en-US" dirty="0" smtClean="0">
              <a:solidFill>
                <a:srgbClr val="6692DC"/>
              </a:solidFill>
            </a:endParaRPr>
          </a:p>
          <a:p>
            <a:pPr marL="0" indent="0">
              <a:buNone/>
            </a:pPr>
            <a:r>
              <a:rPr lang="en-US" dirty="0" smtClean="0"/>
              <a:t>Embedding structure</a:t>
            </a:r>
            <a:r>
              <a:rPr lang="en-US" dirty="0"/>
              <a:t/>
            </a:r>
            <a:br>
              <a:rPr lang="en-US" dirty="0"/>
            </a:br>
            <a:r>
              <a:rPr lang="en-US" dirty="0" smtClean="0">
                <a:solidFill>
                  <a:srgbClr val="6692DC"/>
                </a:solidFill>
              </a:rPr>
              <a:t>(good for features)</a:t>
            </a:r>
            <a:endParaRPr lang="en-US" dirty="0">
              <a:solidFill>
                <a:srgbClr val="6692DC"/>
              </a:solidFill>
            </a:endParaRPr>
          </a:p>
        </p:txBody>
      </p:sp>
      <p:grpSp>
        <p:nvGrpSpPr>
          <p:cNvPr id="6" name="Group 5"/>
          <p:cNvGrpSpPr/>
          <p:nvPr/>
        </p:nvGrpSpPr>
        <p:grpSpPr>
          <a:xfrm>
            <a:off x="615636" y="1692087"/>
            <a:ext cx="1637269" cy="845621"/>
            <a:chOff x="615636" y="1692087"/>
            <a:chExt cx="1637269" cy="845621"/>
          </a:xfrm>
        </p:grpSpPr>
        <p:sp>
          <p:nvSpPr>
            <p:cNvPr id="4" name="TextBox 3"/>
            <p:cNvSpPr txBox="1"/>
            <p:nvPr/>
          </p:nvSpPr>
          <p:spPr>
            <a:xfrm>
              <a:off x="615636" y="1692087"/>
              <a:ext cx="1020870" cy="369332"/>
            </a:xfrm>
            <a:prstGeom prst="rect">
              <a:avLst/>
            </a:prstGeom>
            <a:noFill/>
          </p:spPr>
          <p:txBody>
            <a:bodyPr wrap="none" rtlCol="0">
              <a:spAutoFit/>
            </a:bodyPr>
            <a:lstStyle/>
            <a:p>
              <a:r>
                <a:rPr lang="en-US" dirty="0" smtClean="0">
                  <a:solidFill>
                    <a:schemeClr val="accent2"/>
                  </a:solidFill>
                </a:rPr>
                <a:t>Cathleen</a:t>
              </a:r>
              <a:endParaRPr lang="en-US" dirty="0">
                <a:solidFill>
                  <a:schemeClr val="accent2"/>
                </a:solidFill>
              </a:endParaRPr>
            </a:p>
          </p:txBody>
        </p:sp>
        <p:sp>
          <p:nvSpPr>
            <p:cNvPr id="5" name="TextBox 4"/>
            <p:cNvSpPr txBox="1"/>
            <p:nvPr/>
          </p:nvSpPr>
          <p:spPr>
            <a:xfrm>
              <a:off x="1575353" y="2168376"/>
              <a:ext cx="677552" cy="369332"/>
            </a:xfrm>
            <a:prstGeom prst="rect">
              <a:avLst/>
            </a:prstGeom>
            <a:noFill/>
          </p:spPr>
          <p:txBody>
            <a:bodyPr wrap="none" rtlCol="0">
              <a:spAutoFit/>
            </a:bodyPr>
            <a:lstStyle/>
            <a:p>
              <a:r>
                <a:rPr lang="en-US" dirty="0" smtClean="0">
                  <a:solidFill>
                    <a:schemeClr val="accent3"/>
                  </a:solidFill>
                </a:rPr>
                <a:t>Mary</a:t>
              </a:r>
              <a:endParaRPr lang="en-US" dirty="0">
                <a:solidFill>
                  <a:schemeClr val="accent3"/>
                </a:solidFill>
              </a:endParaRPr>
            </a:p>
          </p:txBody>
        </p:sp>
        <p:cxnSp>
          <p:nvCxnSpPr>
            <p:cNvPr id="9" name="Curved Connector 8"/>
            <p:cNvCxnSpPr>
              <a:stCxn id="4" idx="3"/>
              <a:endCxn id="5" idx="0"/>
            </p:cNvCxnSpPr>
            <p:nvPr/>
          </p:nvCxnSpPr>
          <p:spPr>
            <a:xfrm>
              <a:off x="1636506" y="1876753"/>
              <a:ext cx="277623" cy="291623"/>
            </a:xfrm>
            <a:prstGeom prst="curvedConnector2">
              <a:avLst/>
            </a:prstGeom>
            <a:ln w="38100" cmpd="sng">
              <a:solidFill>
                <a:srgbClr val="6692DC"/>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7" name="Group 6"/>
          <p:cNvGrpSpPr/>
          <p:nvPr/>
        </p:nvGrpSpPr>
        <p:grpSpPr>
          <a:xfrm>
            <a:off x="712452" y="2993784"/>
            <a:ext cx="1723709" cy="1218538"/>
            <a:chOff x="712452" y="2993784"/>
            <a:chExt cx="1723709" cy="1218538"/>
          </a:xfrm>
        </p:grpSpPr>
        <p:sp>
          <p:nvSpPr>
            <p:cNvPr id="10" name="TextBox 9"/>
            <p:cNvSpPr txBox="1"/>
            <p:nvPr/>
          </p:nvSpPr>
          <p:spPr>
            <a:xfrm>
              <a:off x="1342804" y="3097024"/>
              <a:ext cx="928898" cy="369332"/>
            </a:xfrm>
            <a:prstGeom prst="rect">
              <a:avLst/>
            </a:prstGeom>
            <a:noFill/>
          </p:spPr>
          <p:txBody>
            <a:bodyPr wrap="none" rtlCol="0">
              <a:spAutoFit/>
            </a:bodyPr>
            <a:lstStyle/>
            <a:p>
              <a:r>
                <a:rPr lang="en-US" dirty="0" smtClean="0">
                  <a:solidFill>
                    <a:schemeClr val="accent6"/>
                  </a:solidFill>
                </a:rPr>
                <a:t>average</a:t>
              </a:r>
              <a:endParaRPr lang="en-US" dirty="0">
                <a:solidFill>
                  <a:schemeClr val="accent6"/>
                </a:solidFill>
              </a:endParaRPr>
            </a:p>
          </p:txBody>
        </p:sp>
        <p:sp>
          <p:nvSpPr>
            <p:cNvPr id="11" name="TextBox 10"/>
            <p:cNvSpPr txBox="1"/>
            <p:nvPr/>
          </p:nvSpPr>
          <p:spPr>
            <a:xfrm>
              <a:off x="712452" y="3363950"/>
              <a:ext cx="969812" cy="369332"/>
            </a:xfrm>
            <a:prstGeom prst="rect">
              <a:avLst/>
            </a:prstGeom>
            <a:noFill/>
          </p:spPr>
          <p:txBody>
            <a:bodyPr wrap="none" rtlCol="0">
              <a:spAutoFit/>
            </a:bodyPr>
            <a:lstStyle/>
            <a:p>
              <a:r>
                <a:rPr lang="en-US" dirty="0" smtClean="0">
                  <a:solidFill>
                    <a:schemeClr val="accent6"/>
                  </a:solidFill>
                </a:rPr>
                <a:t>editorial</a:t>
              </a:r>
              <a:endParaRPr lang="en-US" dirty="0">
                <a:solidFill>
                  <a:schemeClr val="accent6"/>
                </a:solidFill>
              </a:endParaRPr>
            </a:p>
          </p:txBody>
        </p:sp>
        <p:sp>
          <p:nvSpPr>
            <p:cNvPr id="13" name="TextBox 12"/>
            <p:cNvSpPr txBox="1"/>
            <p:nvPr/>
          </p:nvSpPr>
          <p:spPr>
            <a:xfrm>
              <a:off x="1193315" y="3617995"/>
              <a:ext cx="1080945" cy="369332"/>
            </a:xfrm>
            <a:prstGeom prst="rect">
              <a:avLst/>
            </a:prstGeom>
            <a:noFill/>
          </p:spPr>
          <p:txBody>
            <a:bodyPr wrap="none" rtlCol="0">
              <a:spAutoFit/>
            </a:bodyPr>
            <a:lstStyle/>
            <a:p>
              <a:r>
                <a:rPr lang="en-US" dirty="0" smtClean="0">
                  <a:solidFill>
                    <a:schemeClr val="accent6"/>
                  </a:solidFill>
                </a:rPr>
                <a:t>executive</a:t>
              </a:r>
              <a:endParaRPr lang="en-US" dirty="0">
                <a:solidFill>
                  <a:schemeClr val="accent6"/>
                </a:solidFill>
              </a:endParaRPr>
            </a:p>
          </p:txBody>
        </p:sp>
        <p:sp>
          <p:nvSpPr>
            <p:cNvPr id="15" name="Oval 14"/>
            <p:cNvSpPr/>
            <p:nvPr/>
          </p:nvSpPr>
          <p:spPr>
            <a:xfrm>
              <a:off x="714544" y="2993784"/>
              <a:ext cx="1721617" cy="1218538"/>
            </a:xfrm>
            <a:prstGeom prst="ellipse">
              <a:avLst/>
            </a:prstGeom>
            <a:noFill/>
            <a:ln w="38100" cmpd="sng">
              <a:solidFill>
                <a:srgbClr val="6692DC"/>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373559" y="4584927"/>
            <a:ext cx="1906955" cy="941977"/>
            <a:chOff x="373559" y="4584927"/>
            <a:chExt cx="1906955" cy="941977"/>
          </a:xfrm>
        </p:grpSpPr>
        <p:cxnSp>
          <p:nvCxnSpPr>
            <p:cNvPr id="17" name="Straight Connector 16"/>
            <p:cNvCxnSpPr/>
            <p:nvPr/>
          </p:nvCxnSpPr>
          <p:spPr>
            <a:xfrm flipV="1">
              <a:off x="1011285" y="5122811"/>
              <a:ext cx="1110114" cy="11546"/>
            </a:xfrm>
            <a:prstGeom prst="line">
              <a:avLst/>
            </a:prstGeom>
            <a:ln w="38100" cmpd="sng">
              <a:solidFill>
                <a:srgbClr val="6692DC"/>
              </a:solidFill>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flipV="1">
              <a:off x="1577264" y="4741813"/>
              <a:ext cx="0" cy="785091"/>
            </a:xfrm>
            <a:prstGeom prst="line">
              <a:avLst/>
            </a:prstGeom>
            <a:ln w="38100" cmpd="sng">
              <a:solidFill>
                <a:srgbClr val="6692DC"/>
              </a:solidFill>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373559" y="5100524"/>
              <a:ext cx="1185203" cy="369332"/>
            </a:xfrm>
            <a:prstGeom prst="rect">
              <a:avLst/>
            </a:prstGeom>
            <a:noFill/>
          </p:spPr>
          <p:txBody>
            <a:bodyPr wrap="none" rtlCol="0">
              <a:spAutoFit/>
            </a:bodyPr>
            <a:lstStyle/>
            <a:p>
              <a:r>
                <a:rPr lang="en-US" dirty="0" smtClean="0"/>
                <a:t>transitivity</a:t>
              </a:r>
              <a:endParaRPr lang="en-US" dirty="0"/>
            </a:p>
          </p:txBody>
        </p:sp>
        <p:sp>
          <p:nvSpPr>
            <p:cNvPr id="22" name="TextBox 21"/>
            <p:cNvSpPr txBox="1"/>
            <p:nvPr/>
          </p:nvSpPr>
          <p:spPr>
            <a:xfrm>
              <a:off x="1577264" y="4584927"/>
              <a:ext cx="703250" cy="369332"/>
            </a:xfrm>
            <a:prstGeom prst="rect">
              <a:avLst/>
            </a:prstGeom>
            <a:noFill/>
          </p:spPr>
          <p:txBody>
            <a:bodyPr wrap="none" rtlCol="0">
              <a:spAutoFit/>
            </a:bodyPr>
            <a:lstStyle/>
            <a:p>
              <a:r>
                <a:rPr lang="en-US" dirty="0" smtClean="0"/>
                <a:t>tense</a:t>
              </a:r>
              <a:endParaRPr lang="en-US" dirty="0"/>
            </a:p>
          </p:txBody>
        </p:sp>
      </p:grpSp>
      <p:sp>
        <p:nvSpPr>
          <p:cNvPr id="16" name="Rectangle 15"/>
          <p:cNvSpPr/>
          <p:nvPr/>
        </p:nvSpPr>
        <p:spPr>
          <a:xfrm>
            <a:off x="269875" y="4302125"/>
            <a:ext cx="8524875" cy="174625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342900" y="2898774"/>
            <a:ext cx="8524875" cy="307022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292100" y="1600200"/>
            <a:ext cx="8524875" cy="447040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06733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525" y="0"/>
            <a:ext cx="9144000" cy="4127500"/>
          </a:xfrm>
        </p:spPr>
        <p:txBody>
          <a:bodyPr/>
          <a:lstStyle/>
          <a:p>
            <a:pPr marL="0" indent="0" algn="ctr">
              <a:buNone/>
            </a:pPr>
            <a:r>
              <a:rPr lang="en-US" dirty="0" smtClean="0">
                <a:solidFill>
                  <a:srgbClr val="333333"/>
                </a:solidFill>
              </a:rPr>
              <a:t>Vocabulary expansion:</a:t>
            </a:r>
            <a:br>
              <a:rPr lang="en-US" dirty="0" smtClean="0">
                <a:solidFill>
                  <a:srgbClr val="333333"/>
                </a:solidFill>
              </a:rPr>
            </a:br>
            <a:endParaRPr lang="en-US" dirty="0" smtClean="0">
              <a:solidFill>
                <a:srgbClr val="333333"/>
              </a:solidFill>
            </a:endParaRPr>
          </a:p>
          <a:p>
            <a:pPr marL="0" indent="0" algn="ctr">
              <a:buNone/>
            </a:pPr>
            <a:r>
              <a:rPr lang="en-US" b="1" dirty="0" err="1" smtClean="0">
                <a:solidFill>
                  <a:srgbClr val="333333"/>
                </a:solidFill>
              </a:rPr>
              <a:t>Embeddings</a:t>
            </a:r>
            <a:r>
              <a:rPr lang="en-US" b="1" dirty="0" smtClean="0">
                <a:solidFill>
                  <a:srgbClr val="333333"/>
                </a:solidFill>
              </a:rPr>
              <a:t> help handling of </a:t>
            </a:r>
            <a:br>
              <a:rPr lang="en-US" b="1" dirty="0" smtClean="0">
                <a:solidFill>
                  <a:srgbClr val="333333"/>
                </a:solidFill>
              </a:rPr>
            </a:br>
            <a:r>
              <a:rPr lang="en-US" b="1" dirty="0" smtClean="0">
                <a:solidFill>
                  <a:srgbClr val="333333"/>
                </a:solidFill>
              </a:rPr>
              <a:t>out-of-vocabulary words</a:t>
            </a:r>
          </a:p>
        </p:txBody>
      </p:sp>
      <p:grpSp>
        <p:nvGrpSpPr>
          <p:cNvPr id="4" name="Group 3"/>
          <p:cNvGrpSpPr/>
          <p:nvPr/>
        </p:nvGrpSpPr>
        <p:grpSpPr>
          <a:xfrm>
            <a:off x="3020771" y="4063820"/>
            <a:ext cx="2783840" cy="1478910"/>
            <a:chOff x="615636" y="1667106"/>
            <a:chExt cx="1460158" cy="775705"/>
          </a:xfrm>
        </p:grpSpPr>
        <p:sp>
          <p:nvSpPr>
            <p:cNvPr id="5" name="TextBox 4"/>
            <p:cNvSpPr txBox="1"/>
            <p:nvPr/>
          </p:nvSpPr>
          <p:spPr>
            <a:xfrm>
              <a:off x="615636" y="1667106"/>
              <a:ext cx="779125" cy="274435"/>
            </a:xfrm>
            <a:prstGeom prst="rect">
              <a:avLst/>
            </a:prstGeom>
            <a:noFill/>
          </p:spPr>
          <p:txBody>
            <a:bodyPr wrap="none" rtlCol="0">
              <a:spAutoFit/>
            </a:bodyPr>
            <a:lstStyle/>
            <a:p>
              <a:r>
                <a:rPr lang="en-US" sz="2800" dirty="0" smtClean="0">
                  <a:solidFill>
                    <a:schemeClr val="accent2"/>
                  </a:solidFill>
                </a:rPr>
                <a:t>Cathleen</a:t>
              </a:r>
              <a:endParaRPr lang="en-US" sz="2800" dirty="0">
                <a:solidFill>
                  <a:schemeClr val="accent2"/>
                </a:solidFill>
              </a:endParaRPr>
            </a:p>
          </p:txBody>
        </p:sp>
        <p:sp>
          <p:nvSpPr>
            <p:cNvPr id="6" name="TextBox 5"/>
            <p:cNvSpPr txBox="1"/>
            <p:nvPr/>
          </p:nvSpPr>
          <p:spPr>
            <a:xfrm>
              <a:off x="1575353" y="2168376"/>
              <a:ext cx="500441" cy="274435"/>
            </a:xfrm>
            <a:prstGeom prst="rect">
              <a:avLst/>
            </a:prstGeom>
            <a:noFill/>
          </p:spPr>
          <p:txBody>
            <a:bodyPr wrap="none" rtlCol="0">
              <a:spAutoFit/>
            </a:bodyPr>
            <a:lstStyle/>
            <a:p>
              <a:r>
                <a:rPr lang="en-US" sz="2800" dirty="0" smtClean="0">
                  <a:solidFill>
                    <a:schemeClr val="accent3"/>
                  </a:solidFill>
                </a:rPr>
                <a:t>Mary</a:t>
              </a:r>
              <a:endParaRPr lang="en-US" sz="2800" dirty="0">
                <a:solidFill>
                  <a:schemeClr val="accent3"/>
                </a:solidFill>
              </a:endParaRPr>
            </a:p>
          </p:txBody>
        </p:sp>
        <p:cxnSp>
          <p:nvCxnSpPr>
            <p:cNvPr id="7" name="Curved Connector 6"/>
            <p:cNvCxnSpPr>
              <a:stCxn id="5" idx="3"/>
              <a:endCxn id="6" idx="0"/>
            </p:cNvCxnSpPr>
            <p:nvPr/>
          </p:nvCxnSpPr>
          <p:spPr>
            <a:xfrm>
              <a:off x="1394761" y="1804323"/>
              <a:ext cx="430813" cy="364053"/>
            </a:xfrm>
            <a:prstGeom prst="curvedConnector2">
              <a:avLst/>
            </a:prstGeom>
            <a:ln w="38100" cmpd="sng">
              <a:solidFill>
                <a:srgbClr val="6692DC"/>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730444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 expansion</a:t>
            </a:r>
            <a:endParaRPr lang="en-US" dirty="0"/>
          </a:p>
        </p:txBody>
      </p:sp>
      <p:sp>
        <p:nvSpPr>
          <p:cNvPr id="11" name="TextBox 10"/>
          <p:cNvSpPr txBox="1"/>
          <p:nvPr/>
        </p:nvSpPr>
        <p:spPr>
          <a:xfrm>
            <a:off x="5959217" y="4133836"/>
            <a:ext cx="991978" cy="584776"/>
          </a:xfrm>
          <a:prstGeom prst="rect">
            <a:avLst/>
          </a:prstGeom>
          <a:noFill/>
        </p:spPr>
        <p:txBody>
          <a:bodyPr wrap="none" rtlCol="0">
            <a:spAutoFit/>
          </a:bodyPr>
          <a:lstStyle/>
          <a:p>
            <a:r>
              <a:rPr lang="en-US" sz="3200" dirty="0" smtClean="0">
                <a:solidFill>
                  <a:schemeClr val="accent3"/>
                </a:solidFill>
              </a:rPr>
              <a:t>John</a:t>
            </a:r>
            <a:endParaRPr lang="en-US" sz="3200" dirty="0">
              <a:solidFill>
                <a:schemeClr val="accent3"/>
              </a:solidFill>
            </a:endParaRPr>
          </a:p>
        </p:txBody>
      </p:sp>
      <p:sp>
        <p:nvSpPr>
          <p:cNvPr id="13" name="TextBox 12"/>
          <p:cNvSpPr txBox="1"/>
          <p:nvPr/>
        </p:nvSpPr>
        <p:spPr>
          <a:xfrm>
            <a:off x="7170601" y="3491822"/>
            <a:ext cx="1060907" cy="584776"/>
          </a:xfrm>
          <a:prstGeom prst="rect">
            <a:avLst/>
          </a:prstGeom>
          <a:noFill/>
        </p:spPr>
        <p:txBody>
          <a:bodyPr wrap="none" rtlCol="0">
            <a:spAutoFit/>
          </a:bodyPr>
          <a:lstStyle/>
          <a:p>
            <a:r>
              <a:rPr lang="en-US" sz="3200" dirty="0" smtClean="0">
                <a:solidFill>
                  <a:schemeClr val="accent3"/>
                </a:solidFill>
              </a:rPr>
              <a:t>Mary</a:t>
            </a:r>
          </a:p>
        </p:txBody>
      </p:sp>
      <p:sp>
        <p:nvSpPr>
          <p:cNvPr id="16" name="TextBox 15"/>
          <p:cNvSpPr txBox="1"/>
          <p:nvPr/>
        </p:nvSpPr>
        <p:spPr>
          <a:xfrm>
            <a:off x="7046167" y="4689134"/>
            <a:ext cx="1197163" cy="584776"/>
          </a:xfrm>
          <a:prstGeom prst="rect">
            <a:avLst/>
          </a:prstGeom>
          <a:noFill/>
        </p:spPr>
        <p:txBody>
          <a:bodyPr wrap="none" rtlCol="0">
            <a:spAutoFit/>
          </a:bodyPr>
          <a:lstStyle/>
          <a:p>
            <a:r>
              <a:rPr lang="en-US" sz="3200" dirty="0" smtClean="0">
                <a:solidFill>
                  <a:schemeClr val="accent3"/>
                </a:solidFill>
              </a:rPr>
              <a:t>Pierre</a:t>
            </a:r>
            <a:endParaRPr lang="en-US" sz="3200" dirty="0">
              <a:solidFill>
                <a:schemeClr val="accent3"/>
              </a:solidFill>
            </a:endParaRPr>
          </a:p>
        </p:txBody>
      </p:sp>
      <p:sp>
        <p:nvSpPr>
          <p:cNvPr id="17" name="TextBox 16"/>
          <p:cNvSpPr txBox="1"/>
          <p:nvPr/>
        </p:nvSpPr>
        <p:spPr>
          <a:xfrm>
            <a:off x="1810610" y="3328388"/>
            <a:ext cx="1272704" cy="584776"/>
          </a:xfrm>
          <a:prstGeom prst="rect">
            <a:avLst/>
          </a:prstGeom>
          <a:noFill/>
        </p:spPr>
        <p:txBody>
          <a:bodyPr wrap="none" rtlCol="0">
            <a:spAutoFit/>
          </a:bodyPr>
          <a:lstStyle/>
          <a:p>
            <a:r>
              <a:rPr lang="en-US" sz="3200" dirty="0">
                <a:solidFill>
                  <a:schemeClr val="accent4"/>
                </a:solidFill>
              </a:rPr>
              <a:t>y</a:t>
            </a:r>
            <a:r>
              <a:rPr lang="en-US" sz="3200" dirty="0" smtClean="0">
                <a:solidFill>
                  <a:schemeClr val="accent4"/>
                </a:solidFill>
              </a:rPr>
              <a:t>ellow</a:t>
            </a:r>
            <a:endParaRPr lang="en-US" sz="3200" dirty="0">
              <a:solidFill>
                <a:schemeClr val="accent4"/>
              </a:solidFill>
            </a:endParaRPr>
          </a:p>
        </p:txBody>
      </p:sp>
      <p:sp>
        <p:nvSpPr>
          <p:cNvPr id="18" name="TextBox 17"/>
          <p:cNvSpPr txBox="1"/>
          <p:nvPr/>
        </p:nvSpPr>
        <p:spPr>
          <a:xfrm>
            <a:off x="883882" y="4147620"/>
            <a:ext cx="1884250" cy="584776"/>
          </a:xfrm>
          <a:prstGeom prst="rect">
            <a:avLst/>
          </a:prstGeom>
          <a:noFill/>
        </p:spPr>
        <p:txBody>
          <a:bodyPr wrap="none" rtlCol="0">
            <a:spAutoFit/>
          </a:bodyPr>
          <a:lstStyle/>
          <a:p>
            <a:r>
              <a:rPr lang="en-US" sz="3200" dirty="0">
                <a:solidFill>
                  <a:schemeClr val="accent4"/>
                </a:solidFill>
              </a:rPr>
              <a:t>e</a:t>
            </a:r>
            <a:r>
              <a:rPr lang="en-US" sz="3200" dirty="0" smtClean="0">
                <a:solidFill>
                  <a:schemeClr val="accent4"/>
                </a:solidFill>
              </a:rPr>
              <a:t>normous</a:t>
            </a:r>
            <a:endParaRPr lang="en-US" sz="3200" dirty="0" smtClean="0">
              <a:solidFill>
                <a:schemeClr val="accent4"/>
              </a:solidFill>
            </a:endParaRPr>
          </a:p>
        </p:txBody>
      </p:sp>
      <p:sp>
        <p:nvSpPr>
          <p:cNvPr id="19" name="TextBox 18"/>
          <p:cNvSpPr txBox="1"/>
          <p:nvPr/>
        </p:nvSpPr>
        <p:spPr>
          <a:xfrm>
            <a:off x="2102480" y="4959444"/>
            <a:ext cx="1353456" cy="584776"/>
          </a:xfrm>
          <a:prstGeom prst="rect">
            <a:avLst/>
          </a:prstGeom>
          <a:noFill/>
        </p:spPr>
        <p:txBody>
          <a:bodyPr wrap="none" rtlCol="0">
            <a:spAutoFit/>
          </a:bodyPr>
          <a:lstStyle/>
          <a:p>
            <a:r>
              <a:rPr lang="en-US" sz="3200" dirty="0">
                <a:solidFill>
                  <a:schemeClr val="accent4"/>
                </a:solidFill>
              </a:rPr>
              <a:t>h</a:t>
            </a:r>
            <a:r>
              <a:rPr lang="en-US" sz="3200" dirty="0" smtClean="0">
                <a:solidFill>
                  <a:schemeClr val="accent4"/>
                </a:solidFill>
              </a:rPr>
              <a:t>ungry</a:t>
            </a:r>
            <a:endParaRPr lang="en-US" sz="3200" dirty="0">
              <a:solidFill>
                <a:schemeClr val="accent4"/>
              </a:solidFill>
            </a:endParaRPr>
          </a:p>
        </p:txBody>
      </p:sp>
      <p:sp>
        <p:nvSpPr>
          <p:cNvPr id="20" name="TextBox 19"/>
          <p:cNvSpPr txBox="1"/>
          <p:nvPr/>
        </p:nvSpPr>
        <p:spPr>
          <a:xfrm>
            <a:off x="4994729" y="3154062"/>
            <a:ext cx="1671251" cy="584776"/>
          </a:xfrm>
          <a:prstGeom prst="rect">
            <a:avLst/>
          </a:prstGeom>
          <a:noFill/>
        </p:spPr>
        <p:txBody>
          <a:bodyPr wrap="none" rtlCol="0">
            <a:spAutoFit/>
          </a:bodyPr>
          <a:lstStyle/>
          <a:p>
            <a:r>
              <a:rPr lang="en-US" sz="3200" dirty="0" smtClean="0">
                <a:solidFill>
                  <a:schemeClr val="accent2"/>
                </a:solidFill>
              </a:rPr>
              <a:t>Cathleen</a:t>
            </a:r>
            <a:endParaRPr lang="en-US" sz="3200" dirty="0">
              <a:solidFill>
                <a:schemeClr val="accent2"/>
              </a:solidFill>
            </a:endParaRPr>
          </a:p>
        </p:txBody>
      </p:sp>
    </p:spTree>
    <p:extLst>
      <p:ext uri="{BB962C8B-B14F-4D97-AF65-F5344CB8AC3E}">
        <p14:creationId xmlns:p14="http://schemas.microsoft.com/office/powerpoint/2010/main" val="24481564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Vocabulary expansion</a:t>
            </a:r>
            <a:endParaRPr lang="en-US" dirty="0"/>
          </a:p>
        </p:txBody>
      </p:sp>
      <p:sp>
        <p:nvSpPr>
          <p:cNvPr id="4" name="TextBox 3"/>
          <p:cNvSpPr txBox="1"/>
          <p:nvPr/>
        </p:nvSpPr>
        <p:spPr>
          <a:xfrm>
            <a:off x="5959217" y="4133836"/>
            <a:ext cx="991978" cy="584776"/>
          </a:xfrm>
          <a:prstGeom prst="rect">
            <a:avLst/>
          </a:prstGeom>
          <a:noFill/>
        </p:spPr>
        <p:txBody>
          <a:bodyPr wrap="none" rtlCol="0">
            <a:spAutoFit/>
          </a:bodyPr>
          <a:lstStyle/>
          <a:p>
            <a:r>
              <a:rPr lang="en-US" sz="3200" dirty="0" smtClean="0">
                <a:solidFill>
                  <a:schemeClr val="accent3"/>
                </a:solidFill>
              </a:rPr>
              <a:t>John</a:t>
            </a:r>
            <a:endParaRPr lang="en-US" sz="3200" dirty="0">
              <a:solidFill>
                <a:schemeClr val="accent3"/>
              </a:solidFill>
            </a:endParaRPr>
          </a:p>
        </p:txBody>
      </p:sp>
      <p:sp>
        <p:nvSpPr>
          <p:cNvPr id="5" name="TextBox 4"/>
          <p:cNvSpPr txBox="1"/>
          <p:nvPr/>
        </p:nvSpPr>
        <p:spPr>
          <a:xfrm>
            <a:off x="7170601" y="3491822"/>
            <a:ext cx="1060907" cy="584776"/>
          </a:xfrm>
          <a:prstGeom prst="rect">
            <a:avLst/>
          </a:prstGeom>
          <a:noFill/>
        </p:spPr>
        <p:txBody>
          <a:bodyPr wrap="none" rtlCol="0">
            <a:spAutoFit/>
          </a:bodyPr>
          <a:lstStyle/>
          <a:p>
            <a:r>
              <a:rPr lang="en-US" sz="3200" dirty="0" smtClean="0">
                <a:solidFill>
                  <a:schemeClr val="accent3"/>
                </a:solidFill>
              </a:rPr>
              <a:t>Mary</a:t>
            </a:r>
          </a:p>
        </p:txBody>
      </p:sp>
      <p:sp>
        <p:nvSpPr>
          <p:cNvPr id="6" name="TextBox 5"/>
          <p:cNvSpPr txBox="1"/>
          <p:nvPr/>
        </p:nvSpPr>
        <p:spPr>
          <a:xfrm>
            <a:off x="7046167" y="4689134"/>
            <a:ext cx="1197163" cy="584776"/>
          </a:xfrm>
          <a:prstGeom prst="rect">
            <a:avLst/>
          </a:prstGeom>
          <a:noFill/>
        </p:spPr>
        <p:txBody>
          <a:bodyPr wrap="none" rtlCol="0">
            <a:spAutoFit/>
          </a:bodyPr>
          <a:lstStyle/>
          <a:p>
            <a:r>
              <a:rPr lang="en-US" sz="3200" dirty="0" smtClean="0">
                <a:solidFill>
                  <a:schemeClr val="accent3"/>
                </a:solidFill>
              </a:rPr>
              <a:t>Pierre</a:t>
            </a:r>
            <a:endParaRPr lang="en-US" sz="3200" dirty="0">
              <a:solidFill>
                <a:schemeClr val="accent3"/>
              </a:solidFill>
            </a:endParaRPr>
          </a:p>
        </p:txBody>
      </p:sp>
      <p:sp>
        <p:nvSpPr>
          <p:cNvPr id="12" name="TextBox 11"/>
          <p:cNvSpPr txBox="1"/>
          <p:nvPr/>
        </p:nvSpPr>
        <p:spPr>
          <a:xfrm>
            <a:off x="1810610" y="3328388"/>
            <a:ext cx="1272704" cy="584776"/>
          </a:xfrm>
          <a:prstGeom prst="rect">
            <a:avLst/>
          </a:prstGeom>
          <a:noFill/>
        </p:spPr>
        <p:txBody>
          <a:bodyPr wrap="none" rtlCol="0">
            <a:spAutoFit/>
          </a:bodyPr>
          <a:lstStyle/>
          <a:p>
            <a:r>
              <a:rPr lang="en-US" sz="3200" dirty="0">
                <a:solidFill>
                  <a:schemeClr val="accent4"/>
                </a:solidFill>
              </a:rPr>
              <a:t>y</a:t>
            </a:r>
            <a:r>
              <a:rPr lang="en-US" sz="3200" dirty="0" smtClean="0">
                <a:solidFill>
                  <a:schemeClr val="accent4"/>
                </a:solidFill>
              </a:rPr>
              <a:t>ellow</a:t>
            </a:r>
            <a:endParaRPr lang="en-US" sz="3200" dirty="0">
              <a:solidFill>
                <a:schemeClr val="accent4"/>
              </a:solidFill>
            </a:endParaRPr>
          </a:p>
        </p:txBody>
      </p:sp>
      <p:sp>
        <p:nvSpPr>
          <p:cNvPr id="14" name="TextBox 13"/>
          <p:cNvSpPr txBox="1"/>
          <p:nvPr/>
        </p:nvSpPr>
        <p:spPr>
          <a:xfrm>
            <a:off x="883882" y="4147620"/>
            <a:ext cx="1884250" cy="584776"/>
          </a:xfrm>
          <a:prstGeom prst="rect">
            <a:avLst/>
          </a:prstGeom>
          <a:noFill/>
        </p:spPr>
        <p:txBody>
          <a:bodyPr wrap="none" rtlCol="0">
            <a:spAutoFit/>
          </a:bodyPr>
          <a:lstStyle/>
          <a:p>
            <a:r>
              <a:rPr lang="en-US" sz="3200" dirty="0">
                <a:solidFill>
                  <a:schemeClr val="accent4"/>
                </a:solidFill>
              </a:rPr>
              <a:t>e</a:t>
            </a:r>
            <a:r>
              <a:rPr lang="en-US" sz="3200" dirty="0" smtClean="0">
                <a:solidFill>
                  <a:schemeClr val="accent4"/>
                </a:solidFill>
              </a:rPr>
              <a:t>normous</a:t>
            </a:r>
            <a:endParaRPr lang="en-US" sz="3200" dirty="0" smtClean="0">
              <a:solidFill>
                <a:schemeClr val="accent4"/>
              </a:solidFill>
            </a:endParaRPr>
          </a:p>
        </p:txBody>
      </p:sp>
      <p:sp>
        <p:nvSpPr>
          <p:cNvPr id="15" name="TextBox 14"/>
          <p:cNvSpPr txBox="1"/>
          <p:nvPr/>
        </p:nvSpPr>
        <p:spPr>
          <a:xfrm>
            <a:off x="2102480" y="4959444"/>
            <a:ext cx="1353456" cy="584776"/>
          </a:xfrm>
          <a:prstGeom prst="rect">
            <a:avLst/>
          </a:prstGeom>
          <a:noFill/>
        </p:spPr>
        <p:txBody>
          <a:bodyPr wrap="none" rtlCol="0">
            <a:spAutoFit/>
          </a:bodyPr>
          <a:lstStyle/>
          <a:p>
            <a:r>
              <a:rPr lang="en-US" sz="3200" dirty="0">
                <a:solidFill>
                  <a:schemeClr val="accent4"/>
                </a:solidFill>
              </a:rPr>
              <a:t>h</a:t>
            </a:r>
            <a:r>
              <a:rPr lang="en-US" sz="3200" dirty="0" smtClean="0">
                <a:solidFill>
                  <a:schemeClr val="accent4"/>
                </a:solidFill>
              </a:rPr>
              <a:t>ungry</a:t>
            </a:r>
            <a:endParaRPr lang="en-US" sz="3200" dirty="0">
              <a:solidFill>
                <a:schemeClr val="accent4"/>
              </a:solidFill>
            </a:endParaRPr>
          </a:p>
        </p:txBody>
      </p:sp>
      <p:sp>
        <p:nvSpPr>
          <p:cNvPr id="16" name="TextBox 15"/>
          <p:cNvSpPr txBox="1"/>
          <p:nvPr/>
        </p:nvSpPr>
        <p:spPr>
          <a:xfrm>
            <a:off x="224632" y="1955659"/>
            <a:ext cx="8682035" cy="461665"/>
          </a:xfrm>
          <a:prstGeom prst="rect">
            <a:avLst/>
          </a:prstGeom>
          <a:noFill/>
        </p:spPr>
        <p:txBody>
          <a:bodyPr wrap="none" rtlCol="0">
            <a:spAutoFit/>
          </a:bodyPr>
          <a:lstStyle/>
          <a:p>
            <a:r>
              <a:rPr lang="en-US" sz="2400" dirty="0" smtClean="0">
                <a:solidFill>
                  <a:schemeClr val="accent2"/>
                </a:solidFill>
              </a:rPr>
              <a:t>Cathleen </a:t>
            </a:r>
            <a:r>
              <a:rPr lang="en-US" sz="2400" dirty="0" smtClean="0"/>
              <a:t>complained about the magazine’s shoddy editorial quality</a:t>
            </a:r>
            <a:r>
              <a:rPr lang="en-US" sz="2400" dirty="0" smtClean="0">
                <a:solidFill>
                  <a:schemeClr val="accent2"/>
                </a:solidFill>
              </a:rPr>
              <a:t>.</a:t>
            </a:r>
            <a:endParaRPr lang="en-US" sz="2400" dirty="0">
              <a:solidFill>
                <a:srgbClr val="333333"/>
              </a:solidFill>
            </a:endParaRPr>
          </a:p>
        </p:txBody>
      </p:sp>
      <p:sp>
        <p:nvSpPr>
          <p:cNvPr id="17" name="TextBox 16"/>
          <p:cNvSpPr txBox="1"/>
          <p:nvPr/>
        </p:nvSpPr>
        <p:spPr>
          <a:xfrm>
            <a:off x="4994729" y="3154062"/>
            <a:ext cx="1671251" cy="584776"/>
          </a:xfrm>
          <a:prstGeom prst="rect">
            <a:avLst/>
          </a:prstGeom>
          <a:noFill/>
        </p:spPr>
        <p:txBody>
          <a:bodyPr wrap="none" rtlCol="0">
            <a:spAutoFit/>
          </a:bodyPr>
          <a:lstStyle/>
          <a:p>
            <a:r>
              <a:rPr lang="en-US" sz="3200" dirty="0" smtClean="0">
                <a:solidFill>
                  <a:schemeClr val="accent2"/>
                </a:solidFill>
              </a:rPr>
              <a:t>Cathleen</a:t>
            </a:r>
            <a:endParaRPr lang="en-US" sz="3200" dirty="0">
              <a:solidFill>
                <a:schemeClr val="accent2"/>
              </a:solidFill>
            </a:endParaRPr>
          </a:p>
        </p:txBody>
      </p:sp>
      <p:cxnSp>
        <p:nvCxnSpPr>
          <p:cNvPr id="19" name="Straight Arrow Connector 18"/>
          <p:cNvCxnSpPr>
            <a:endCxn id="5" idx="1"/>
          </p:cNvCxnSpPr>
          <p:nvPr/>
        </p:nvCxnSpPr>
        <p:spPr>
          <a:xfrm>
            <a:off x="6696364" y="3583420"/>
            <a:ext cx="474237" cy="200790"/>
          </a:xfrm>
          <a:prstGeom prst="straightConnector1">
            <a:avLst/>
          </a:prstGeom>
          <a:ln w="38100" cmpd="sng">
            <a:solidFill>
              <a:srgbClr val="333333"/>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288637" y="2228272"/>
            <a:ext cx="1143000" cy="0"/>
          </a:xfrm>
          <a:prstGeom prst="line">
            <a:avLst/>
          </a:prstGeom>
          <a:ln>
            <a:solidFill>
              <a:srgbClr val="333333"/>
            </a:solidFill>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76547" y="1596347"/>
            <a:ext cx="841847" cy="461665"/>
          </a:xfrm>
          <a:prstGeom prst="rect">
            <a:avLst/>
          </a:prstGeom>
          <a:noFill/>
        </p:spPr>
        <p:txBody>
          <a:bodyPr wrap="none" rtlCol="0">
            <a:spAutoFit/>
          </a:bodyPr>
          <a:lstStyle/>
          <a:p>
            <a:r>
              <a:rPr lang="en-US" sz="2400" dirty="0" smtClean="0">
                <a:solidFill>
                  <a:schemeClr val="accent3"/>
                </a:solidFill>
              </a:rPr>
              <a:t>Mary</a:t>
            </a:r>
          </a:p>
        </p:txBody>
      </p:sp>
    </p:spTree>
    <p:extLst>
      <p:ext uri="{BB962C8B-B14F-4D97-AF65-F5344CB8AC3E}">
        <p14:creationId xmlns:p14="http://schemas.microsoft.com/office/powerpoint/2010/main" val="74512682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theme/theme1.xml><?xml version="1.0" encoding="utf-8"?>
<a:theme xmlns:a="http://schemas.openxmlformats.org/drawingml/2006/main" name="Office Theme">
  <a:themeElements>
    <a:clrScheme name="Custom 1">
      <a:dk1>
        <a:srgbClr val="333333"/>
      </a:dk1>
      <a:lt1>
        <a:sysClr val="window" lastClr="FFFFFF"/>
      </a:lt1>
      <a:dk2>
        <a:srgbClr val="BDD0F0"/>
      </a:dk2>
      <a:lt2>
        <a:srgbClr val="EEECE1"/>
      </a:lt2>
      <a:accent1>
        <a:srgbClr val="BDD0F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ustom 1">
    <a:dk1>
      <a:srgbClr val="333333"/>
    </a:dk1>
    <a:lt1>
      <a:sysClr val="window" lastClr="FFFFFF"/>
    </a:lt1>
    <a:dk2>
      <a:srgbClr val="BDD0F0"/>
    </a:dk2>
    <a:lt2>
      <a:srgbClr val="EEECE1"/>
    </a:lt2>
    <a:accent1>
      <a:srgbClr val="BDD0F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Custom 1">
    <a:dk1>
      <a:srgbClr val="333333"/>
    </a:dk1>
    <a:lt1>
      <a:sysClr val="window" lastClr="FFFFFF"/>
    </a:lt1>
    <a:dk2>
      <a:srgbClr val="BDD0F0"/>
    </a:dk2>
    <a:lt2>
      <a:srgbClr val="EEECE1"/>
    </a:lt2>
    <a:accent1>
      <a:srgbClr val="BDD0F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Custom 1">
    <a:dk1>
      <a:srgbClr val="333333"/>
    </a:dk1>
    <a:lt1>
      <a:sysClr val="window" lastClr="FFFFFF"/>
    </a:lt1>
    <a:dk2>
      <a:srgbClr val="BDD0F0"/>
    </a:dk2>
    <a:lt2>
      <a:srgbClr val="EEECE1"/>
    </a:lt2>
    <a:accent1>
      <a:srgbClr val="BDD0F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Custom 1">
    <a:dk1>
      <a:srgbClr val="333333"/>
    </a:dk1>
    <a:lt1>
      <a:sysClr val="window" lastClr="FFFFFF"/>
    </a:lt1>
    <a:dk2>
      <a:srgbClr val="BDD0F0"/>
    </a:dk2>
    <a:lt2>
      <a:srgbClr val="EEECE1"/>
    </a:lt2>
    <a:accent1>
      <a:srgbClr val="BDD0F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Custom 1">
    <a:dk1>
      <a:srgbClr val="333333"/>
    </a:dk1>
    <a:lt1>
      <a:sysClr val="window" lastClr="FFFFFF"/>
    </a:lt1>
    <a:dk2>
      <a:srgbClr val="BDD0F0"/>
    </a:dk2>
    <a:lt2>
      <a:srgbClr val="EEECE1"/>
    </a:lt2>
    <a:accent1>
      <a:srgbClr val="BDD0F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6176</TotalTime>
  <Words>3214</Words>
  <Application>Microsoft Macintosh PowerPoint</Application>
  <PresentationFormat>On-screen Show (4:3)</PresentationFormat>
  <Paragraphs>383</Paragraphs>
  <Slides>31</Slides>
  <Notes>31</Notes>
  <HiddenSlides>5</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How much do word embeddings encode about syntax?</vt:lpstr>
      <vt:lpstr>    Everybody loves word embeddings</vt:lpstr>
      <vt:lpstr>  What might embeddings bring?</vt:lpstr>
      <vt:lpstr>Today’s question</vt:lpstr>
      <vt:lpstr>Embeddings and parsing</vt:lpstr>
      <vt:lpstr>Three hypotheses</vt:lpstr>
      <vt:lpstr>PowerPoint Presentation</vt:lpstr>
      <vt:lpstr>Vocabulary expansion</vt:lpstr>
      <vt:lpstr>Vocabulary expansion</vt:lpstr>
      <vt:lpstr>Vocab. expansion results</vt:lpstr>
      <vt:lpstr>Vocab. expansion results</vt:lpstr>
      <vt:lpstr>Vocab. expansion results</vt:lpstr>
      <vt:lpstr>PowerPoint Presentation</vt:lpstr>
      <vt:lpstr>Statistic pooling</vt:lpstr>
      <vt:lpstr>Statistic pooling</vt:lpstr>
      <vt:lpstr>Statistic pooling</vt:lpstr>
      <vt:lpstr>Statistic pooling results</vt:lpstr>
      <vt:lpstr>Vocab. expansion results</vt:lpstr>
      <vt:lpstr>PowerPoint Presentation</vt:lpstr>
      <vt:lpstr>Embedding structure</vt:lpstr>
      <vt:lpstr>Embedding structure</vt:lpstr>
      <vt:lpstr>    Embedding structure results</vt:lpstr>
      <vt:lpstr>    Embedding structure results</vt:lpstr>
      <vt:lpstr>To summarize</vt:lpstr>
      <vt:lpstr>Combined results</vt:lpstr>
      <vt:lpstr>Vocab. expansion results</vt:lpstr>
      <vt:lpstr>What about…</vt:lpstr>
      <vt:lpstr>Why didn’t it work?</vt:lpstr>
      <vt:lpstr>What about other parsers?</vt:lpstr>
      <vt:lpstr>What didn’t we try?</vt:lpstr>
      <vt:lpstr>Conclusion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Parsing</dc:title>
  <dc:creator>Jonathan Kummerfeld</dc:creator>
  <cp:lastModifiedBy>Jacob Andreas</cp:lastModifiedBy>
  <cp:revision>96</cp:revision>
  <cp:lastPrinted>2014-06-18T19:51:17Z</cp:lastPrinted>
  <dcterms:created xsi:type="dcterms:W3CDTF">2014-06-12T20:25:57Z</dcterms:created>
  <dcterms:modified xsi:type="dcterms:W3CDTF">2014-06-25T20:09:19Z</dcterms:modified>
</cp:coreProperties>
</file>