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cap="all" sz="72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1pPr>
            <a:lvl2pPr marL="0" indent="2286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marL="0" indent="6858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  <a:endParaRPr sz="3800"/>
          </a:p>
          <a:p>
            <a:pPr lvl="1">
              <a:defRPr sz="1800"/>
            </a:pPr>
            <a:r>
              <a:rPr sz="3800"/>
              <a:t>Body Level Two</a:t>
            </a:r>
            <a:endParaRPr sz="3800"/>
          </a:p>
          <a:p>
            <a:pPr lvl="2">
              <a:defRPr sz="1800"/>
            </a:pPr>
            <a:r>
              <a:rPr sz="3800"/>
              <a:t>Body Level Three</a:t>
            </a:r>
            <a:endParaRPr sz="3800"/>
          </a:p>
          <a:p>
            <a:pPr lvl="3">
              <a:defRPr sz="1800"/>
            </a:pPr>
            <a:r>
              <a:rPr sz="3800"/>
              <a:t>Body Level Four</a:t>
            </a:r>
            <a:endParaRPr sz="3800"/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  <a:endParaRPr sz="3800"/>
          </a:p>
          <a:p>
            <a:pPr lvl="1">
              <a:defRPr sz="1800"/>
            </a:pPr>
            <a:r>
              <a:rPr sz="3800"/>
              <a:t>Body Level Two</a:t>
            </a:r>
            <a:endParaRPr sz="3800"/>
          </a:p>
          <a:p>
            <a:pPr lvl="2">
              <a:defRPr sz="1800"/>
            </a:pPr>
            <a:r>
              <a:rPr sz="3800"/>
              <a:t>Body Level Three</a:t>
            </a:r>
            <a:endParaRPr sz="3800"/>
          </a:p>
          <a:p>
            <a:pPr lvl="3">
              <a:defRPr sz="1800"/>
            </a:pPr>
            <a:r>
              <a:rPr sz="3800"/>
              <a:t>Body Level Four</a:t>
            </a:r>
            <a:endParaRPr sz="3800"/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cap="all" sz="72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1pPr>
            <a:lvl2pPr marL="0" indent="2286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marL="0" indent="6858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cap="all" sz="72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cap="all" sz="72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1pPr>
            <a:lvl2pPr marL="0" indent="2286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marL="0" indent="6858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cap="all" sz="72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cap="all" sz="72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</p:spPr>
        <p:txBody>
          <a:bodyPr lIns="0" tIns="0" rIns="0" bIns="0" anchor="ctr"/>
          <a:lstStyle>
            <a:lvl1pPr marL="520700" indent="-520700" defTabSz="584200">
              <a:lnSpc>
                <a:spcPct val="120000"/>
              </a:lnSpc>
              <a:spcBef>
                <a:spcPts val="4600"/>
              </a:spcBef>
              <a:buSzPct val="82000"/>
              <a:buFontTx/>
              <a:defRPr sz="46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1pPr>
            <a:lvl2pPr marL="1041400" indent="-520700" defTabSz="584200">
              <a:lnSpc>
                <a:spcPct val="120000"/>
              </a:lnSpc>
              <a:spcBef>
                <a:spcPts val="4600"/>
              </a:spcBef>
              <a:buSzPct val="82000"/>
              <a:buFontTx/>
              <a:defRPr sz="46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marL="1562100" indent="-520700" defTabSz="584200">
              <a:lnSpc>
                <a:spcPct val="120000"/>
              </a:lnSpc>
              <a:spcBef>
                <a:spcPts val="4600"/>
              </a:spcBef>
              <a:buSzPct val="82000"/>
              <a:buFontTx/>
              <a:defRPr sz="46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marL="2082800" indent="-520700" defTabSz="584200">
              <a:lnSpc>
                <a:spcPct val="120000"/>
              </a:lnSpc>
              <a:spcBef>
                <a:spcPts val="4600"/>
              </a:spcBef>
              <a:buSzPct val="82000"/>
              <a:buFontTx/>
              <a:defRPr sz="46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marL="2603500" indent="-520700" defTabSz="584200">
              <a:lnSpc>
                <a:spcPct val="120000"/>
              </a:lnSpc>
              <a:spcBef>
                <a:spcPts val="4600"/>
              </a:spcBef>
              <a:buSzPct val="82000"/>
              <a:buFontTx/>
              <a:defRPr sz="46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cap="all" sz="72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 lIns="0" tIns="0" rIns="0" bIns="0" anchor="ctr"/>
          <a:lstStyle>
            <a:lvl1pPr marL="431800" indent="-431800" defTabSz="584200">
              <a:lnSpc>
                <a:spcPct val="100000"/>
              </a:lnSpc>
              <a:spcBef>
                <a:spcPts val="3800"/>
              </a:spcBef>
              <a:buSzPct val="82000"/>
              <a:buFontTx/>
              <a:defRPr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1pPr>
            <a:lvl2pPr marL="863600" indent="-431800" defTabSz="584200">
              <a:lnSpc>
                <a:spcPct val="100000"/>
              </a:lnSpc>
              <a:spcBef>
                <a:spcPts val="3800"/>
              </a:spcBef>
              <a:buSzPct val="82000"/>
              <a:buFontTx/>
              <a:defRPr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marL="1295400" indent="-431800" defTabSz="584200">
              <a:lnSpc>
                <a:spcPct val="100000"/>
              </a:lnSpc>
              <a:spcBef>
                <a:spcPts val="3800"/>
              </a:spcBef>
              <a:buSzPct val="82000"/>
              <a:buFontTx/>
              <a:defRPr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marL="1727200" indent="-431800" defTabSz="584200">
              <a:lnSpc>
                <a:spcPct val="100000"/>
              </a:lnSpc>
              <a:spcBef>
                <a:spcPts val="3800"/>
              </a:spcBef>
              <a:buSzPct val="82000"/>
              <a:buFontTx/>
              <a:defRPr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marL="2159000" indent="-431800" defTabSz="584200">
              <a:lnSpc>
                <a:spcPct val="100000"/>
              </a:lnSpc>
              <a:spcBef>
                <a:spcPts val="3800"/>
              </a:spcBef>
              <a:buSzPct val="82000"/>
              <a:buFontTx/>
              <a:defRPr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 lIns="0" tIns="0" rIns="0" bIns="0" anchor="ctr"/>
          <a:lstStyle>
            <a:lvl1pPr marL="520700" indent="-520700" defTabSz="584200">
              <a:lnSpc>
                <a:spcPct val="120000"/>
              </a:lnSpc>
              <a:spcBef>
                <a:spcPts val="4600"/>
              </a:spcBef>
              <a:buSzPct val="82000"/>
              <a:buFontTx/>
              <a:defRPr sz="46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1pPr>
            <a:lvl2pPr marL="1041400" indent="-520700" defTabSz="584200">
              <a:lnSpc>
                <a:spcPct val="120000"/>
              </a:lnSpc>
              <a:spcBef>
                <a:spcPts val="4600"/>
              </a:spcBef>
              <a:buSzPct val="82000"/>
              <a:buFontTx/>
              <a:defRPr sz="46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marL="1562100" indent="-520700" defTabSz="584200">
              <a:lnSpc>
                <a:spcPct val="120000"/>
              </a:lnSpc>
              <a:spcBef>
                <a:spcPts val="4600"/>
              </a:spcBef>
              <a:buSzPct val="82000"/>
              <a:buFontTx/>
              <a:defRPr sz="46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marL="2082800" indent="-520700" defTabSz="584200">
              <a:lnSpc>
                <a:spcPct val="120000"/>
              </a:lnSpc>
              <a:spcBef>
                <a:spcPts val="4600"/>
              </a:spcBef>
              <a:buSzPct val="82000"/>
              <a:buFontTx/>
              <a:defRPr sz="46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marL="2603500" indent="-520700" defTabSz="584200">
              <a:lnSpc>
                <a:spcPct val="120000"/>
              </a:lnSpc>
              <a:spcBef>
                <a:spcPts val="4600"/>
              </a:spcBef>
              <a:buSzPct val="82000"/>
              <a:buFontTx/>
              <a:defRPr sz="46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94079" y="327381"/>
            <a:ext cx="11216641" cy="2269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 fontScale="100000" lnSpcReduction="0"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94079" y="2596444"/>
            <a:ext cx="11216641" cy="7157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Body Level One</a:t>
            </a:r>
            <a:endParaRPr sz="3800"/>
          </a:p>
          <a:p>
            <a:pPr lvl="1">
              <a:defRPr sz="1800"/>
            </a:pPr>
            <a:r>
              <a:rPr sz="3800"/>
              <a:t>Body Level Two</a:t>
            </a:r>
            <a:endParaRPr sz="3800"/>
          </a:p>
          <a:p>
            <a:pPr lvl="2">
              <a:defRPr sz="1800"/>
            </a:pPr>
            <a:r>
              <a:rPr sz="3800"/>
              <a:t>Body Level Three</a:t>
            </a:r>
            <a:endParaRPr sz="3800"/>
          </a:p>
          <a:p>
            <a:pPr lvl="3">
              <a:defRPr sz="1800"/>
            </a:pPr>
            <a:r>
              <a:rPr sz="3800"/>
              <a:t>Body Level Four</a:t>
            </a:r>
            <a:endParaRPr sz="3800"/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184640" y="9114114"/>
            <a:ext cx="2926081" cy="3713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310242" indent="-310242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1pPr>
      <a:lvl2pPr marL="819150" indent="-36195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2pPr>
      <a:lvl3pPr marL="1348739" indent="-434339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3pPr>
      <a:lvl4pPr marL="1854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4pPr>
      <a:lvl5pPr marL="23114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5pPr>
      <a:lvl6pPr marL="27686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6pPr>
      <a:lvl7pPr marL="32258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7pPr>
      <a:lvl8pPr marL="36830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8pPr>
      <a:lvl9pPr marL="4140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1.pn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7.jpeg"/><Relationship Id="rId12" Type="http://schemas.openxmlformats.org/officeDocument/2006/relationships/image" Target="../media/image5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sdn.microsoft.com/en-us/library/hh550080(v=vs.103).aspx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1.pn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7.jpeg"/><Relationship Id="rId12" Type="http://schemas.openxmlformats.org/officeDocument/2006/relationships/image" Target="../media/image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orbis.com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github.com/jacobappleton/ssdt-presentation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6057" y="4910395"/>
            <a:ext cx="3150878" cy="2363159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image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933" y="225268"/>
            <a:ext cx="3197014" cy="1557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3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26388" y="215785"/>
            <a:ext cx="1761068" cy="1567351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>
            <p:ph type="title"/>
          </p:nvPr>
        </p:nvSpPr>
        <p:spPr>
          <a:xfrm>
            <a:off x="3663961" y="350563"/>
            <a:ext cx="7153502" cy="1560578"/>
          </a:xfrm>
          <a:prstGeom prst="rect">
            <a:avLst/>
          </a:prstGeom>
        </p:spPr>
        <p:txBody>
          <a:bodyPr/>
          <a:lstStyle/>
          <a:p>
            <a:pPr lvl="0" algn="ctr" defTabSz="749808">
              <a:defRPr sz="1800"/>
            </a:pPr>
            <a:r>
              <a:rPr sz="5084">
                <a:solidFill>
                  <a:srgbClr val="ED7D31"/>
                </a:solidFill>
              </a:rPr>
              <a:t>Thank You!</a:t>
            </a:r>
            <a:br>
              <a:rPr sz="5084">
                <a:solidFill>
                  <a:srgbClr val="ED7D31"/>
                </a:solidFill>
              </a:rPr>
            </a:br>
            <a:r>
              <a:rPr sz="2460">
                <a:solidFill>
                  <a:srgbClr val="ED7D31"/>
                </a:solidFill>
              </a:rPr>
              <a:t>local PASS Community &amp; Sponsors!</a:t>
            </a:r>
            <a:br>
              <a:rPr sz="2460">
                <a:solidFill>
                  <a:srgbClr val="ED7D31"/>
                </a:solidFill>
              </a:rPr>
            </a:br>
          </a:p>
        </p:txBody>
      </p:sp>
      <p:pic>
        <p:nvPicPr>
          <p:cNvPr id="45" name="image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68534" y="1342102"/>
            <a:ext cx="6206571" cy="2283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image5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511389" y="7125314"/>
            <a:ext cx="2291135" cy="65461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image6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65953" y="7125314"/>
            <a:ext cx="919112" cy="36764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image7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89463" y="3597643"/>
            <a:ext cx="4882035" cy="1098462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image8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70933" y="8070600"/>
            <a:ext cx="12733868" cy="127338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image9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735570" y="3597643"/>
            <a:ext cx="3498988" cy="1034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image10.jp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56021" y="5141071"/>
            <a:ext cx="3512514" cy="1769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image11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290046" y="5452629"/>
            <a:ext cx="4363787" cy="1074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Database projects give us: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Local/Continuous Integration (CI) Build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Repeatability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Source Control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Why at Orbis?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Ambitious project to refactor our CRM system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Lots of logic in the database layer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Brings database development in line with other development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The technology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SQL Server Data Tools (SSDT)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SSDT Database Project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22860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Consider it a representation of the state you wish your database to be in.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Data-Tier application Package (DACPAC)</a:t>
            </a:r>
          </a:p>
        </p:txBody>
      </p:sp>
      <p:sp>
        <p:nvSpPr>
          <p:cNvPr id="138" name="Shape 138"/>
          <p:cNvSpPr/>
          <p:nvPr>
            <p:ph type="body" idx="4294967295"/>
          </p:nvPr>
        </p:nvSpPr>
        <p:spPr>
          <a:xfrm>
            <a:off x="355600" y="6515100"/>
            <a:ext cx="12293600" cy="12954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A little bit of overreach there with the acronym…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DACPAC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Used for: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References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Deployment (build output from project)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Schema Compare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Generating DACPACs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515493" indent="-515493" defTabSz="578358">
              <a:spcBef>
                <a:spcPts val="4500"/>
              </a:spcBef>
              <a:defRPr sz="1800">
                <a:solidFill>
                  <a:srgbClr val="000000"/>
                </a:solidFill>
              </a:defRPr>
            </a:pPr>
            <a:r>
              <a:rPr sz="4554">
                <a:solidFill>
                  <a:srgbClr val="535353"/>
                </a:solidFill>
              </a:rPr>
              <a:t>In our experience, almost never works from GUI</a:t>
            </a:r>
            <a:endParaRPr sz="4554">
              <a:solidFill>
                <a:srgbClr val="535353"/>
              </a:solidFill>
            </a:endParaRPr>
          </a:p>
          <a:p>
            <a:pPr lvl="0" marL="515493" indent="-515493" defTabSz="578358">
              <a:spcBef>
                <a:spcPts val="4500"/>
              </a:spcBef>
              <a:defRPr sz="1800">
                <a:solidFill>
                  <a:srgbClr val="000000"/>
                </a:solidFill>
              </a:defRPr>
            </a:pPr>
            <a:r>
              <a:rPr sz="4554">
                <a:solidFill>
                  <a:srgbClr val="535353"/>
                </a:solidFill>
              </a:rPr>
              <a:t>Broken references, OPENROWSET, and inconsistencies will cause this to fail</a:t>
            </a:r>
            <a:endParaRPr sz="4554">
              <a:solidFill>
                <a:srgbClr val="535353"/>
              </a:solidFill>
            </a:endParaRPr>
          </a:p>
          <a:p>
            <a:pPr lvl="0" marL="515493" indent="-515493" defTabSz="578358">
              <a:spcBef>
                <a:spcPts val="4500"/>
              </a:spcBef>
              <a:defRPr sz="1800">
                <a:solidFill>
                  <a:srgbClr val="000000"/>
                </a:solidFill>
              </a:defRPr>
            </a:pPr>
            <a:r>
              <a:rPr sz="4554">
                <a:solidFill>
                  <a:srgbClr val="535353"/>
                </a:solidFill>
              </a:rPr>
              <a:t>Use SqlPackage.exe and set /VerifyExtraction=False</a:t>
            </a:r>
            <a:endParaRPr sz="4554">
              <a:solidFill>
                <a:srgbClr val="535353"/>
              </a:solidFill>
            </a:endParaRPr>
          </a:p>
          <a:p>
            <a:pPr lvl="0" marL="0" indent="0" defTabSz="578358">
              <a:spcBef>
                <a:spcPts val="4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564" u="sng">
                <a:solidFill>
                  <a:srgbClr val="535353"/>
                </a:solidFill>
                <a:hlinkClick r:id="rId2" invalidUrl="" action="" tgtFrame="" tooltip="" history="1" highlightClick="0" endSnd="0"/>
              </a:rPr>
              <a:t>https://msdn.microsoft.com/en-us/library/hh550080(v=vs.103).aspx</a:t>
            </a:r>
            <a:r>
              <a:rPr sz="3564">
                <a:solidFill>
                  <a:srgbClr val="535353"/>
                </a:solidFill>
              </a:rPr>
              <a:t> 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Demonstration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Circular References</a:t>
            </a:r>
          </a:p>
        </p:txBody>
      </p:sp>
      <p:grpSp>
        <p:nvGrpSpPr>
          <p:cNvPr id="157" name="Group 157"/>
          <p:cNvGrpSpPr/>
          <p:nvPr/>
        </p:nvGrpSpPr>
        <p:grpSpPr>
          <a:xfrm>
            <a:off x="2387600" y="3736975"/>
            <a:ext cx="8229601" cy="4286250"/>
            <a:chOff x="0" y="0"/>
            <a:chExt cx="8229600" cy="4286249"/>
          </a:xfrm>
        </p:grpSpPr>
        <p:grpSp>
          <p:nvGrpSpPr>
            <p:cNvPr id="151" name="Group 151"/>
            <p:cNvGrpSpPr/>
            <p:nvPr/>
          </p:nvGrpSpPr>
          <p:grpSpPr>
            <a:xfrm>
              <a:off x="0" y="428624"/>
              <a:ext cx="3429001" cy="3429001"/>
              <a:chOff x="0" y="0"/>
              <a:chExt cx="3429000" cy="3429000"/>
            </a:xfrm>
          </p:grpSpPr>
          <p:sp>
            <p:nvSpPr>
              <p:cNvPr id="149" name="Shape 149"/>
              <p:cNvSpPr/>
              <p:nvPr/>
            </p:nvSpPr>
            <p:spPr>
              <a:xfrm>
                <a:off x="0" y="-1"/>
                <a:ext cx="3429001" cy="34290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675043"/>
                  </a:gs>
                  <a:gs pos="34000">
                    <a:srgbClr val="665044"/>
                  </a:gs>
                  <a:gs pos="70000">
                    <a:srgbClr val="725A4D"/>
                  </a:gs>
                  <a:gs pos="100000">
                    <a:srgbClr val="726056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2700000">
                  <a:srgbClr val="000000">
                    <a:alpha val="6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914400">
                  <a:defRPr sz="54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50" name="Shape 150"/>
              <p:cNvSpPr/>
              <p:nvPr/>
            </p:nvSpPr>
            <p:spPr>
              <a:xfrm>
                <a:off x="502164" y="1127042"/>
                <a:ext cx="2424672" cy="1174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lvl="0" defTabSz="914400">
                  <a:defRPr sz="1800">
                    <a:solidFill>
                      <a:srgbClr val="000000"/>
                    </a:solidFill>
                  </a:defRPr>
                </a:pPr>
                <a:r>
                  <a:rPr sz="54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sz="5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lvl="0" defTabSz="914400">
                  <a:defRPr sz="1800">
                    <a:solidFill>
                      <a:srgbClr val="000000"/>
                    </a:solidFill>
                  </a:defRPr>
                </a:pPr>
                <a:r>
                  <a:rPr sz="2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(Changes Often)</a:t>
                </a:r>
              </a:p>
            </p:txBody>
          </p:sp>
        </p:grpSp>
        <p:sp>
          <p:nvSpPr>
            <p:cNvPr id="152" name="Shape 152"/>
            <p:cNvSpPr/>
            <p:nvPr/>
          </p:nvSpPr>
          <p:spPr>
            <a:xfrm>
              <a:off x="3086100" y="0"/>
              <a:ext cx="2057400" cy="1200150"/>
            </a:xfrm>
            <a:prstGeom prst="rightArrow">
              <a:avLst>
                <a:gd name="adj1" fmla="val 60000"/>
                <a:gd name="adj2" fmla="val 60000"/>
              </a:avLst>
            </a:prstGeom>
            <a:gradFill flip="none" rotWithShape="1">
              <a:gsLst>
                <a:gs pos="0">
                  <a:srgbClr val="675043"/>
                </a:gs>
                <a:gs pos="34000">
                  <a:srgbClr val="665044"/>
                </a:gs>
                <a:gs pos="70000">
                  <a:srgbClr val="725A4D"/>
                </a:gs>
                <a:gs pos="100000">
                  <a:srgbClr val="726056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l" defTabSz="914400">
                <a:defRPr sz="18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55" name="Group 155"/>
            <p:cNvGrpSpPr/>
            <p:nvPr/>
          </p:nvGrpSpPr>
          <p:grpSpPr>
            <a:xfrm>
              <a:off x="4800600" y="428624"/>
              <a:ext cx="3429001" cy="3429001"/>
              <a:chOff x="0" y="288502"/>
              <a:chExt cx="3429000" cy="3429000"/>
            </a:xfrm>
          </p:grpSpPr>
          <p:sp>
            <p:nvSpPr>
              <p:cNvPr id="153" name="Shape 153"/>
              <p:cNvSpPr/>
              <p:nvPr/>
            </p:nvSpPr>
            <p:spPr>
              <a:xfrm>
                <a:off x="0" y="288502"/>
                <a:ext cx="3429001" cy="3429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A4C61"/>
                  </a:gs>
                  <a:gs pos="34000">
                    <a:srgbClr val="3C4C5F"/>
                  </a:gs>
                  <a:gs pos="70000">
                    <a:srgbClr val="43556B"/>
                  </a:gs>
                  <a:gs pos="100000">
                    <a:srgbClr val="4C5A6A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2700000">
                  <a:srgbClr val="000000">
                    <a:alpha val="6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914400">
                  <a:defRPr sz="54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54" name="Shape 154"/>
              <p:cNvSpPr/>
              <p:nvPr/>
            </p:nvSpPr>
            <p:spPr>
              <a:xfrm>
                <a:off x="502164" y="1263144"/>
                <a:ext cx="2424672" cy="14797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lvl="0" defTabSz="914400">
                  <a:defRPr sz="1800">
                    <a:solidFill>
                      <a:srgbClr val="000000"/>
                    </a:solidFill>
                  </a:defRPr>
                </a:pPr>
                <a:r>
                  <a:rPr sz="54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B </a:t>
                </a:r>
                <a:endParaRPr sz="5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lvl="0" defTabSz="914400">
                  <a:defRPr sz="1800">
                    <a:solidFill>
                      <a:srgbClr val="000000"/>
                    </a:solidFill>
                  </a:defRPr>
                </a:pPr>
                <a:r>
                  <a:rPr sz="21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(Changes Less Often)</a:t>
                </a:r>
              </a:p>
            </p:txBody>
          </p:sp>
        </p:grpSp>
        <p:sp>
          <p:nvSpPr>
            <p:cNvPr id="156" name="Shape 156"/>
            <p:cNvSpPr/>
            <p:nvPr/>
          </p:nvSpPr>
          <p:spPr>
            <a:xfrm rot="10800000">
              <a:off x="3086100" y="3086099"/>
              <a:ext cx="2057400" cy="1200151"/>
            </a:xfrm>
            <a:prstGeom prst="rightArrow">
              <a:avLst>
                <a:gd name="adj1" fmla="val 60000"/>
                <a:gd name="adj2" fmla="val 60000"/>
              </a:avLst>
            </a:prstGeom>
            <a:gradFill flip="none" rotWithShape="1">
              <a:gsLst>
                <a:gs pos="0">
                  <a:srgbClr val="3A4C61"/>
                </a:gs>
                <a:gs pos="34000">
                  <a:srgbClr val="3C4C5F"/>
                </a:gs>
                <a:gs pos="70000">
                  <a:srgbClr val="43556B"/>
                </a:gs>
                <a:gs pos="100000">
                  <a:srgbClr val="4C5A6A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l" defTabSz="914400">
                <a:defRPr sz="18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228600" algn="ctr" defTabSz="584200">
              <a:lnSpc>
                <a:spcPct val="100000"/>
              </a:lnSpc>
              <a:defRPr sz="1800"/>
            </a:pPr>
            <a:r>
              <a:rPr cap="all" sz="7200"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rPr>
              <a:t>Get Control of your Database Development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With SQL Server Database Projects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Composite Projects</a:t>
            </a:r>
          </a:p>
        </p:txBody>
      </p:sp>
      <p:grpSp>
        <p:nvGrpSpPr>
          <p:cNvPr id="171" name="Group 171"/>
          <p:cNvGrpSpPr/>
          <p:nvPr/>
        </p:nvGrpSpPr>
        <p:grpSpPr>
          <a:xfrm>
            <a:off x="5432926" y="3314700"/>
            <a:ext cx="2138948" cy="4876800"/>
            <a:chOff x="0" y="0"/>
            <a:chExt cx="2138946" cy="4876799"/>
          </a:xfrm>
        </p:grpSpPr>
        <p:grpSp>
          <p:nvGrpSpPr>
            <p:cNvPr id="162" name="Group 162"/>
            <p:cNvGrpSpPr/>
            <p:nvPr/>
          </p:nvGrpSpPr>
          <p:grpSpPr>
            <a:xfrm>
              <a:off x="0" y="0"/>
              <a:ext cx="2138947" cy="1197811"/>
              <a:chOff x="0" y="0"/>
              <a:chExt cx="2138946" cy="1197810"/>
            </a:xfrm>
          </p:grpSpPr>
          <p:sp>
            <p:nvSpPr>
              <p:cNvPr id="160" name="Shape 160"/>
              <p:cNvSpPr/>
              <p:nvPr/>
            </p:nvSpPr>
            <p:spPr>
              <a:xfrm>
                <a:off x="0" y="0"/>
                <a:ext cx="2138947" cy="1197811"/>
              </a:xfrm>
              <a:prstGeom prst="roundRect">
                <a:avLst>
                  <a:gd name="adj" fmla="val 7500"/>
                </a:avLst>
              </a:prstGeom>
              <a:gradFill flip="none" rotWithShape="1">
                <a:gsLst>
                  <a:gs pos="0">
                    <a:srgbClr val="675043"/>
                  </a:gs>
                  <a:gs pos="34000">
                    <a:srgbClr val="665044"/>
                  </a:gs>
                  <a:gs pos="70000">
                    <a:srgbClr val="725A4D"/>
                  </a:gs>
                  <a:gs pos="100000">
                    <a:srgbClr val="726056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2700000">
                  <a:srgbClr val="000000">
                    <a:alpha val="6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914400">
                  <a:defRPr sz="1886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26285" y="417403"/>
                <a:ext cx="2086377" cy="3630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914400">
                  <a:defRPr sz="1886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886">
                    <a:solidFill>
                      <a:srgbClr val="FFFFFF"/>
                    </a:solidFill>
                  </a:rPr>
                  <a:t>A1</a:t>
                </a:r>
              </a:p>
            </p:txBody>
          </p:sp>
        </p:grpSp>
        <p:sp>
          <p:nvSpPr>
            <p:cNvPr id="163" name="Shape 163"/>
            <p:cNvSpPr/>
            <p:nvPr/>
          </p:nvSpPr>
          <p:spPr>
            <a:xfrm rot="5400000">
              <a:off x="834189" y="1283368"/>
              <a:ext cx="470569" cy="470569"/>
            </a:xfrm>
            <a:prstGeom prst="rightArrow">
              <a:avLst>
                <a:gd name="adj1" fmla="val 64000"/>
                <a:gd name="adj2" fmla="val 50000"/>
              </a:avLst>
            </a:prstGeom>
            <a:solidFill>
              <a:srgbClr val="D4D1D0">
                <a:alpha val="90000"/>
              </a:srgbClr>
            </a:solidFill>
            <a:ln w="9525" cap="flat">
              <a:solidFill>
                <a:srgbClr val="D4D1D0">
                  <a:alpha val="90000"/>
                </a:srgbClr>
              </a:solidFill>
              <a:prstDash val="solid"/>
              <a:bevel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l" defTabSz="914400">
                <a:defRPr sz="18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66" name="Group 166"/>
            <p:cNvGrpSpPr/>
            <p:nvPr/>
          </p:nvGrpSpPr>
          <p:grpSpPr>
            <a:xfrm>
              <a:off x="0" y="1839494"/>
              <a:ext cx="2138947" cy="1197812"/>
              <a:chOff x="0" y="0"/>
              <a:chExt cx="2138946" cy="1197810"/>
            </a:xfrm>
          </p:grpSpPr>
          <p:sp>
            <p:nvSpPr>
              <p:cNvPr id="164" name="Shape 164"/>
              <p:cNvSpPr/>
              <p:nvPr/>
            </p:nvSpPr>
            <p:spPr>
              <a:xfrm>
                <a:off x="0" y="0"/>
                <a:ext cx="2138947" cy="1197811"/>
              </a:xfrm>
              <a:prstGeom prst="roundRect">
                <a:avLst>
                  <a:gd name="adj" fmla="val 7500"/>
                </a:avLst>
              </a:prstGeom>
              <a:gradFill flip="none" rotWithShape="1">
                <a:gsLst>
                  <a:gs pos="0">
                    <a:srgbClr val="435442"/>
                  </a:gs>
                  <a:gs pos="34000">
                    <a:srgbClr val="435442"/>
                  </a:gs>
                  <a:gs pos="70000">
                    <a:srgbClr val="4B5E4A"/>
                  </a:gs>
                  <a:gs pos="100000">
                    <a:srgbClr val="526051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2700000">
                  <a:srgbClr val="000000">
                    <a:alpha val="6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914400">
                  <a:defRPr sz="1886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26285" y="417403"/>
                <a:ext cx="2086377" cy="3630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914400">
                  <a:defRPr sz="1886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886">
                    <a:solidFill>
                      <a:srgbClr val="FFFFFF"/>
                    </a:solidFill>
                  </a:rPr>
                  <a:t>A2</a:t>
                </a:r>
              </a:p>
            </p:txBody>
          </p:sp>
        </p:grpSp>
        <p:sp>
          <p:nvSpPr>
            <p:cNvPr id="167" name="Shape 167"/>
            <p:cNvSpPr/>
            <p:nvPr/>
          </p:nvSpPr>
          <p:spPr>
            <a:xfrm rot="5400000">
              <a:off x="834189" y="3122863"/>
              <a:ext cx="470569" cy="470569"/>
            </a:xfrm>
            <a:prstGeom prst="rightArrow">
              <a:avLst>
                <a:gd name="adj1" fmla="val 64000"/>
                <a:gd name="adj2" fmla="val 50000"/>
              </a:avLst>
            </a:prstGeom>
            <a:solidFill>
              <a:srgbClr val="CED0D3">
                <a:alpha val="90000"/>
              </a:srgbClr>
            </a:solidFill>
            <a:ln w="9525" cap="flat">
              <a:solidFill>
                <a:srgbClr val="CED0D3">
                  <a:alpha val="90000"/>
                </a:srgbClr>
              </a:solidFill>
              <a:prstDash val="solid"/>
              <a:bevel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l" defTabSz="914400">
                <a:defRPr sz="18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70" name="Group 170"/>
            <p:cNvGrpSpPr/>
            <p:nvPr/>
          </p:nvGrpSpPr>
          <p:grpSpPr>
            <a:xfrm>
              <a:off x="0" y="3678989"/>
              <a:ext cx="2138947" cy="1197811"/>
              <a:chOff x="0" y="0"/>
              <a:chExt cx="2138946" cy="1197810"/>
            </a:xfrm>
          </p:grpSpPr>
          <p:sp>
            <p:nvSpPr>
              <p:cNvPr id="168" name="Shape 168"/>
              <p:cNvSpPr/>
              <p:nvPr/>
            </p:nvSpPr>
            <p:spPr>
              <a:xfrm>
                <a:off x="0" y="0"/>
                <a:ext cx="2138947" cy="1197811"/>
              </a:xfrm>
              <a:prstGeom prst="roundRect">
                <a:avLst>
                  <a:gd name="adj" fmla="val 7500"/>
                </a:avLst>
              </a:prstGeom>
              <a:gradFill flip="none" rotWithShape="1">
                <a:gsLst>
                  <a:gs pos="0">
                    <a:srgbClr val="3A4C61"/>
                  </a:gs>
                  <a:gs pos="34000">
                    <a:srgbClr val="3C4C5F"/>
                  </a:gs>
                  <a:gs pos="70000">
                    <a:srgbClr val="43556B"/>
                  </a:gs>
                  <a:gs pos="100000">
                    <a:srgbClr val="4C5A6A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2700000">
                  <a:srgbClr val="000000">
                    <a:alpha val="6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914400">
                  <a:defRPr sz="1886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26285" y="417403"/>
                <a:ext cx="2086377" cy="3630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914400">
                  <a:defRPr sz="1886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886">
                    <a:solidFill>
                      <a:srgbClr val="FFFFFF"/>
                    </a:solidFill>
                  </a:rPr>
                  <a:t>A3</a:t>
                </a:r>
              </a:p>
            </p:txBody>
          </p:sp>
        </p:grpSp>
      </p:grp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Tips and Gotchas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Questions?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6057" y="4910395"/>
            <a:ext cx="3150878" cy="23631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933" y="225268"/>
            <a:ext cx="3197014" cy="1557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image3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26388" y="215785"/>
            <a:ext cx="1761068" cy="156735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>
            <p:ph type="title"/>
          </p:nvPr>
        </p:nvSpPr>
        <p:spPr>
          <a:xfrm>
            <a:off x="3663961" y="350563"/>
            <a:ext cx="7153502" cy="1560578"/>
          </a:xfrm>
          <a:prstGeom prst="rect">
            <a:avLst/>
          </a:prstGeom>
        </p:spPr>
        <p:txBody>
          <a:bodyPr/>
          <a:lstStyle/>
          <a:p>
            <a:pPr lvl="0" algn="ctr" defTabSz="749808">
              <a:defRPr sz="1800"/>
            </a:pPr>
            <a:r>
              <a:rPr sz="5084">
                <a:solidFill>
                  <a:srgbClr val="ED7D31"/>
                </a:solidFill>
              </a:rPr>
              <a:t>Thank You!</a:t>
            </a:r>
            <a:br>
              <a:rPr sz="5084">
                <a:solidFill>
                  <a:srgbClr val="ED7D31"/>
                </a:solidFill>
              </a:rPr>
            </a:br>
            <a:r>
              <a:rPr sz="2460">
                <a:solidFill>
                  <a:srgbClr val="ED7D31"/>
                </a:solidFill>
              </a:rPr>
              <a:t>local PASS Community &amp; Sponsors!</a:t>
            </a:r>
            <a:br>
              <a:rPr sz="2460">
                <a:solidFill>
                  <a:srgbClr val="ED7D31"/>
                </a:solidFill>
              </a:rPr>
            </a:br>
          </a:p>
        </p:txBody>
      </p:sp>
      <p:pic>
        <p:nvPicPr>
          <p:cNvPr id="181" name="image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68534" y="1342102"/>
            <a:ext cx="6206571" cy="2283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5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511389" y="7125314"/>
            <a:ext cx="2291135" cy="6546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6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65953" y="7125314"/>
            <a:ext cx="919112" cy="3676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7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89463" y="3597643"/>
            <a:ext cx="4882035" cy="10984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8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70933" y="8070600"/>
            <a:ext cx="12733868" cy="12733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age9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735570" y="3597643"/>
            <a:ext cx="3498988" cy="1034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10.jp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56021" y="5141071"/>
            <a:ext cx="3512514" cy="1769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image11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290046" y="5452629"/>
            <a:ext cx="4363787" cy="1074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what we’re going to talk about today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54076" indent="-354076" defTabSz="397256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3128">
                <a:solidFill>
                  <a:srgbClr val="535353"/>
                </a:solidFill>
              </a:rPr>
              <a:t>About Me</a:t>
            </a:r>
            <a:endParaRPr sz="3128">
              <a:solidFill>
                <a:srgbClr val="535353"/>
              </a:solidFill>
            </a:endParaRPr>
          </a:p>
          <a:p>
            <a:pPr lvl="0" marL="354076" indent="-354076" defTabSz="397256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3128">
                <a:solidFill>
                  <a:srgbClr val="535353"/>
                </a:solidFill>
              </a:rPr>
              <a:t>Database Projects</a:t>
            </a:r>
            <a:endParaRPr sz="3128">
              <a:solidFill>
                <a:srgbClr val="535353"/>
              </a:solidFill>
            </a:endParaRPr>
          </a:p>
          <a:p>
            <a:pPr lvl="1" marL="708152" indent="-354076" defTabSz="397256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3128">
                <a:solidFill>
                  <a:srgbClr val="535353"/>
                </a:solidFill>
              </a:rPr>
              <a:t>Why database projects?</a:t>
            </a:r>
            <a:endParaRPr sz="3128">
              <a:solidFill>
                <a:srgbClr val="535353"/>
              </a:solidFill>
            </a:endParaRPr>
          </a:p>
          <a:p>
            <a:pPr lvl="1" marL="708152" indent="-354076" defTabSz="397256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3128">
                <a:solidFill>
                  <a:srgbClr val="535353"/>
                </a:solidFill>
              </a:rPr>
              <a:t>SQL Server Data Tools (SSDT)</a:t>
            </a:r>
            <a:endParaRPr sz="3128">
              <a:solidFill>
                <a:srgbClr val="535353"/>
              </a:solidFill>
            </a:endParaRPr>
          </a:p>
          <a:p>
            <a:pPr lvl="1" marL="708152" indent="-354076" defTabSz="397256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3128">
                <a:solidFill>
                  <a:srgbClr val="535353"/>
                </a:solidFill>
              </a:rPr>
              <a:t>How to get started with SSDT Database Projects</a:t>
            </a:r>
            <a:endParaRPr sz="3128">
              <a:solidFill>
                <a:srgbClr val="535353"/>
              </a:solidFill>
            </a:endParaRPr>
          </a:p>
          <a:p>
            <a:pPr lvl="1" marL="708152" indent="-354076" defTabSz="397256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3128">
                <a:solidFill>
                  <a:srgbClr val="535353"/>
                </a:solidFill>
              </a:rPr>
              <a:t>Moving a large existing database to a database project</a:t>
            </a:r>
            <a:endParaRPr sz="3128">
              <a:solidFill>
                <a:srgbClr val="535353"/>
              </a:solidFill>
            </a:endParaRPr>
          </a:p>
          <a:p>
            <a:pPr lvl="0" marL="354076" indent="-354076" defTabSz="397256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3128">
                <a:solidFill>
                  <a:srgbClr val="535353"/>
                </a:solidFill>
              </a:rPr>
              <a:t>Our experiences with database projects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About Me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Jacob Appleton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Work for Orbis in the Client Services and Reporting IT Team based of out the Vancouver office (</a:t>
            </a:r>
            <a:r>
              <a:rPr sz="4600" u="sng">
                <a:solidFill>
                  <a:srgbClr val="535353"/>
                </a:solidFill>
                <a:hlinkClick r:id="rId2" invalidUrl="" action="" tgtFrame="" tooltip="" history="1" highlightClick="0" endSnd="0"/>
              </a:rPr>
              <a:t>www.orbis.com</a:t>
            </a:r>
            <a:r>
              <a:rPr sz="4600">
                <a:solidFill>
                  <a:srgbClr val="535353"/>
                </a:solidFill>
              </a:rPr>
              <a:t>)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Twitter: @jacobappleton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Resources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22860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Code, slides and examples all available from my Github page: </a:t>
            </a:r>
            <a:r>
              <a:rPr sz="4600" u="sng">
                <a:solidFill>
                  <a:srgbClr val="535353"/>
                </a:solidFill>
                <a:hlinkClick r:id="rId2" invalidUrl="" action="" tgtFrame="" tooltip="" history="1" highlightClick="0" endSnd="0"/>
              </a:rPr>
              <a:t>www.github.com/jacobappleton/ssdt-presentation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Database Projects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Why?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Consider non-sql Source Code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Process looks something like this:</a:t>
            </a:r>
            <a:endParaRPr sz="4600">
              <a:solidFill>
                <a:srgbClr val="535353"/>
              </a:solidFill>
            </a:endParaRPr>
          </a:p>
        </p:txBody>
      </p:sp>
      <p:grpSp>
        <p:nvGrpSpPr>
          <p:cNvPr id="87" name="Group 87"/>
          <p:cNvGrpSpPr/>
          <p:nvPr/>
        </p:nvGrpSpPr>
        <p:grpSpPr>
          <a:xfrm>
            <a:off x="2387599" y="6125505"/>
            <a:ext cx="8229602" cy="1160190"/>
            <a:chOff x="0" y="0"/>
            <a:chExt cx="8229600" cy="1160188"/>
          </a:xfrm>
        </p:grpSpPr>
        <p:grpSp>
          <p:nvGrpSpPr>
            <p:cNvPr id="74" name="Group 74"/>
            <p:cNvGrpSpPr/>
            <p:nvPr/>
          </p:nvGrpSpPr>
          <p:grpSpPr>
            <a:xfrm>
              <a:off x="0" y="0"/>
              <a:ext cx="1546918" cy="1160189"/>
              <a:chOff x="0" y="0"/>
              <a:chExt cx="1546917" cy="1160188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0" y="0"/>
                <a:ext cx="1546918" cy="1160189"/>
              </a:xfrm>
              <a:prstGeom prst="roundRect">
                <a:avLst>
                  <a:gd name="adj" fmla="val 7500"/>
                </a:avLst>
              </a:prstGeom>
              <a:gradFill flip="none" rotWithShape="1">
                <a:gsLst>
                  <a:gs pos="0">
                    <a:srgbClr val="675043"/>
                  </a:gs>
                  <a:gs pos="34000">
                    <a:srgbClr val="665044"/>
                  </a:gs>
                  <a:gs pos="70000">
                    <a:srgbClr val="725A4D"/>
                  </a:gs>
                  <a:gs pos="100000">
                    <a:srgbClr val="726056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2700000">
                  <a:srgbClr val="000000">
                    <a:alpha val="6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914400">
                  <a:defRPr sz="1827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25459" y="398469"/>
                <a:ext cx="1495999" cy="3632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914400">
                  <a:defRPr sz="1827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827">
                    <a:solidFill>
                      <a:srgbClr val="FFFFFF"/>
                    </a:solidFill>
                  </a:rPr>
                  <a:t>Branch</a:t>
                </a:r>
              </a:p>
            </p:txBody>
          </p:sp>
        </p:grpSp>
        <p:sp>
          <p:nvSpPr>
            <p:cNvPr id="75" name="Shape 75"/>
            <p:cNvSpPr/>
            <p:nvPr/>
          </p:nvSpPr>
          <p:spPr>
            <a:xfrm>
              <a:off x="1717078" y="409933"/>
              <a:ext cx="340323" cy="340322"/>
            </a:xfrm>
            <a:prstGeom prst="rightArrow">
              <a:avLst>
                <a:gd name="adj1" fmla="val 64000"/>
                <a:gd name="adj2" fmla="val 50000"/>
              </a:avLst>
            </a:prstGeom>
            <a:gradFill flip="none" rotWithShape="1">
              <a:gsLst>
                <a:gs pos="0">
                  <a:srgbClr val="675043"/>
                </a:gs>
                <a:gs pos="34000">
                  <a:srgbClr val="665044"/>
                </a:gs>
                <a:gs pos="70000">
                  <a:srgbClr val="725A4D"/>
                </a:gs>
                <a:gs pos="100000">
                  <a:srgbClr val="726056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l" defTabSz="914400">
                <a:defRPr sz="18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78" name="Group 78"/>
            <p:cNvGrpSpPr/>
            <p:nvPr/>
          </p:nvGrpSpPr>
          <p:grpSpPr>
            <a:xfrm>
              <a:off x="2227561" y="0"/>
              <a:ext cx="1546918" cy="1160189"/>
              <a:chOff x="0" y="0"/>
              <a:chExt cx="1546917" cy="1160188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0" y="0"/>
                <a:ext cx="1546918" cy="1160189"/>
              </a:xfrm>
              <a:prstGeom prst="roundRect">
                <a:avLst>
                  <a:gd name="adj" fmla="val 7500"/>
                </a:avLst>
              </a:prstGeom>
              <a:gradFill flip="none" rotWithShape="1">
                <a:gsLst>
                  <a:gs pos="0">
                    <a:srgbClr val="4E5643"/>
                  </a:gs>
                  <a:gs pos="34000">
                    <a:srgbClr val="4E5544"/>
                  </a:gs>
                  <a:gs pos="70000">
                    <a:srgbClr val="575F4C"/>
                  </a:gs>
                  <a:gs pos="100000">
                    <a:srgbClr val="5B6153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2700000">
                  <a:srgbClr val="000000">
                    <a:alpha val="6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914400">
                  <a:defRPr sz="1827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25459" y="258769"/>
                <a:ext cx="1495999" cy="6426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914400">
                  <a:defRPr sz="1827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827">
                    <a:solidFill>
                      <a:srgbClr val="FFFFFF"/>
                    </a:solidFill>
                  </a:rPr>
                  <a:t>Develop Locally</a:t>
                </a:r>
              </a:p>
            </p:txBody>
          </p:sp>
        </p:grpSp>
        <p:sp>
          <p:nvSpPr>
            <p:cNvPr id="79" name="Shape 79"/>
            <p:cNvSpPr/>
            <p:nvPr/>
          </p:nvSpPr>
          <p:spPr>
            <a:xfrm>
              <a:off x="3944639" y="409933"/>
              <a:ext cx="340323" cy="340322"/>
            </a:xfrm>
            <a:prstGeom prst="rightArrow">
              <a:avLst>
                <a:gd name="adj1" fmla="val 64000"/>
                <a:gd name="adj2" fmla="val 50000"/>
              </a:avLst>
            </a:prstGeom>
            <a:gradFill flip="none" rotWithShape="1">
              <a:gsLst>
                <a:gs pos="0">
                  <a:srgbClr val="4E5643"/>
                </a:gs>
                <a:gs pos="34000">
                  <a:srgbClr val="4E5544"/>
                </a:gs>
                <a:gs pos="70000">
                  <a:srgbClr val="575F4C"/>
                </a:gs>
                <a:gs pos="100000">
                  <a:srgbClr val="5B6153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l" defTabSz="914400">
                <a:defRPr sz="18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82" name="Group 82"/>
            <p:cNvGrpSpPr/>
            <p:nvPr/>
          </p:nvGrpSpPr>
          <p:grpSpPr>
            <a:xfrm>
              <a:off x="4455122" y="0"/>
              <a:ext cx="1546918" cy="1160189"/>
              <a:chOff x="0" y="0"/>
              <a:chExt cx="1546917" cy="1160188"/>
            </a:xfrm>
          </p:grpSpPr>
          <p:sp>
            <p:nvSpPr>
              <p:cNvPr id="80" name="Shape 80"/>
              <p:cNvSpPr/>
              <p:nvPr/>
            </p:nvSpPr>
            <p:spPr>
              <a:xfrm>
                <a:off x="0" y="0"/>
                <a:ext cx="1546918" cy="1160189"/>
              </a:xfrm>
              <a:prstGeom prst="roundRect">
                <a:avLst>
                  <a:gd name="adj" fmla="val 7500"/>
                </a:avLst>
              </a:prstGeom>
              <a:gradFill flip="none" rotWithShape="1">
                <a:gsLst>
                  <a:gs pos="0">
                    <a:srgbClr val="405349"/>
                  </a:gs>
                  <a:gs pos="34000">
                    <a:srgbClr val="415249"/>
                  </a:gs>
                  <a:gs pos="70000">
                    <a:srgbClr val="495C52"/>
                  </a:gs>
                  <a:gs pos="100000">
                    <a:srgbClr val="4F5E56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2700000">
                  <a:srgbClr val="000000">
                    <a:alpha val="6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914400">
                  <a:defRPr sz="1827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25459" y="398469"/>
                <a:ext cx="1495999" cy="3632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914400">
                  <a:defRPr sz="1827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827">
                    <a:solidFill>
                      <a:srgbClr val="FFFFFF"/>
                    </a:solidFill>
                  </a:rPr>
                  <a:t>Build Locally</a:t>
                </a:r>
              </a:p>
            </p:txBody>
          </p:sp>
        </p:grpSp>
        <p:sp>
          <p:nvSpPr>
            <p:cNvPr id="83" name="Shape 83"/>
            <p:cNvSpPr/>
            <p:nvPr/>
          </p:nvSpPr>
          <p:spPr>
            <a:xfrm>
              <a:off x="6172200" y="409933"/>
              <a:ext cx="340323" cy="340322"/>
            </a:xfrm>
            <a:prstGeom prst="rightArrow">
              <a:avLst>
                <a:gd name="adj1" fmla="val 64000"/>
                <a:gd name="adj2" fmla="val 50000"/>
              </a:avLst>
            </a:prstGeom>
            <a:gradFill flip="none" rotWithShape="1">
              <a:gsLst>
                <a:gs pos="0">
                  <a:srgbClr val="405349"/>
                </a:gs>
                <a:gs pos="34000">
                  <a:srgbClr val="415249"/>
                </a:gs>
                <a:gs pos="70000">
                  <a:srgbClr val="495C52"/>
                </a:gs>
                <a:gs pos="100000">
                  <a:srgbClr val="4F5E56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l" defTabSz="914400">
                <a:defRPr sz="18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86" name="Group 86"/>
            <p:cNvGrpSpPr/>
            <p:nvPr/>
          </p:nvGrpSpPr>
          <p:grpSpPr>
            <a:xfrm>
              <a:off x="6682683" y="0"/>
              <a:ext cx="1546918" cy="1160189"/>
              <a:chOff x="0" y="0"/>
              <a:chExt cx="1546917" cy="1160188"/>
            </a:xfrm>
          </p:grpSpPr>
          <p:sp>
            <p:nvSpPr>
              <p:cNvPr id="84" name="Shape 84"/>
              <p:cNvSpPr/>
              <p:nvPr/>
            </p:nvSpPr>
            <p:spPr>
              <a:xfrm>
                <a:off x="0" y="0"/>
                <a:ext cx="1546918" cy="1160189"/>
              </a:xfrm>
              <a:prstGeom prst="roundRect">
                <a:avLst>
                  <a:gd name="adj" fmla="val 7500"/>
                </a:avLst>
              </a:prstGeom>
              <a:gradFill flip="none" rotWithShape="1">
                <a:gsLst>
                  <a:gs pos="0">
                    <a:srgbClr val="3A4C61"/>
                  </a:gs>
                  <a:gs pos="34000">
                    <a:srgbClr val="3C4C5F"/>
                  </a:gs>
                  <a:gs pos="70000">
                    <a:srgbClr val="43556B"/>
                  </a:gs>
                  <a:gs pos="100000">
                    <a:srgbClr val="4C5A6A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2700000">
                  <a:srgbClr val="000000">
                    <a:alpha val="6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914400">
                  <a:defRPr sz="1827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25459" y="398469"/>
                <a:ext cx="1495999" cy="3632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914400">
                  <a:defRPr sz="1827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827">
                    <a:solidFill>
                      <a:srgbClr val="FFFFFF"/>
                    </a:solidFill>
                  </a:rPr>
                  <a:t>Check-In</a:t>
                </a:r>
              </a:p>
            </p:txBody>
          </p:sp>
        </p:grpSp>
      </p:grpSp>
      <p:grpSp>
        <p:nvGrpSpPr>
          <p:cNvPr id="103" name="Group 103"/>
          <p:cNvGrpSpPr/>
          <p:nvPr/>
        </p:nvGrpSpPr>
        <p:grpSpPr>
          <a:xfrm>
            <a:off x="2387600" y="7636805"/>
            <a:ext cx="8229601" cy="1160190"/>
            <a:chOff x="0" y="0"/>
            <a:chExt cx="8229600" cy="1160188"/>
          </a:xfrm>
        </p:grpSpPr>
        <p:grpSp>
          <p:nvGrpSpPr>
            <p:cNvPr id="90" name="Group 90"/>
            <p:cNvGrpSpPr/>
            <p:nvPr/>
          </p:nvGrpSpPr>
          <p:grpSpPr>
            <a:xfrm>
              <a:off x="0" y="0"/>
              <a:ext cx="1546918" cy="1160189"/>
              <a:chOff x="0" y="0"/>
              <a:chExt cx="1546917" cy="1160188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0" y="0"/>
                <a:ext cx="1546918" cy="1160189"/>
              </a:xfrm>
              <a:prstGeom prst="roundRect">
                <a:avLst>
                  <a:gd name="adj" fmla="val 7500"/>
                </a:avLst>
              </a:prstGeom>
              <a:gradFill flip="none" rotWithShape="1">
                <a:gsLst>
                  <a:gs pos="0">
                    <a:srgbClr val="675043"/>
                  </a:gs>
                  <a:gs pos="34000">
                    <a:srgbClr val="665044"/>
                  </a:gs>
                  <a:gs pos="70000">
                    <a:srgbClr val="725A4D"/>
                  </a:gs>
                  <a:gs pos="100000">
                    <a:srgbClr val="726056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2700000">
                  <a:srgbClr val="000000">
                    <a:alpha val="6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914400">
                  <a:defRPr sz="1827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25459" y="398469"/>
                <a:ext cx="1495999" cy="3632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lvl="0" defTabSz="914400">
                  <a:defRPr sz="1800">
                    <a:solidFill>
                      <a:srgbClr val="000000"/>
                    </a:solidFill>
                  </a:defRPr>
                </a:pPr>
                <a:r>
                  <a:rPr sz="1827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CI </a:t>
                </a:r>
                <a:r>
                  <a:rPr sz="1827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Build/Test</a:t>
                </a:r>
              </a:p>
            </p:txBody>
          </p:sp>
        </p:grpSp>
        <p:sp>
          <p:nvSpPr>
            <p:cNvPr id="91" name="Shape 91"/>
            <p:cNvSpPr/>
            <p:nvPr/>
          </p:nvSpPr>
          <p:spPr>
            <a:xfrm>
              <a:off x="1717078" y="409933"/>
              <a:ext cx="340323" cy="340322"/>
            </a:xfrm>
            <a:prstGeom prst="rightArrow">
              <a:avLst>
                <a:gd name="adj1" fmla="val 64000"/>
                <a:gd name="adj2" fmla="val 50000"/>
              </a:avLst>
            </a:prstGeom>
            <a:gradFill flip="none" rotWithShape="1">
              <a:gsLst>
                <a:gs pos="0">
                  <a:srgbClr val="675043"/>
                </a:gs>
                <a:gs pos="34000">
                  <a:srgbClr val="665044"/>
                </a:gs>
                <a:gs pos="70000">
                  <a:srgbClr val="725A4D"/>
                </a:gs>
                <a:gs pos="100000">
                  <a:srgbClr val="726056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l" defTabSz="914400">
                <a:defRPr sz="18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94" name="Group 94"/>
            <p:cNvGrpSpPr/>
            <p:nvPr/>
          </p:nvGrpSpPr>
          <p:grpSpPr>
            <a:xfrm>
              <a:off x="2227561" y="0"/>
              <a:ext cx="1546918" cy="1160189"/>
              <a:chOff x="0" y="0"/>
              <a:chExt cx="1546917" cy="1160188"/>
            </a:xfrm>
          </p:grpSpPr>
          <p:sp>
            <p:nvSpPr>
              <p:cNvPr id="92" name="Shape 92"/>
              <p:cNvSpPr/>
              <p:nvPr/>
            </p:nvSpPr>
            <p:spPr>
              <a:xfrm>
                <a:off x="0" y="0"/>
                <a:ext cx="1546918" cy="1160189"/>
              </a:xfrm>
              <a:prstGeom prst="roundRect">
                <a:avLst>
                  <a:gd name="adj" fmla="val 7500"/>
                </a:avLst>
              </a:prstGeom>
              <a:gradFill flip="none" rotWithShape="1">
                <a:gsLst>
                  <a:gs pos="0">
                    <a:srgbClr val="4E5643"/>
                  </a:gs>
                  <a:gs pos="34000">
                    <a:srgbClr val="4E5544"/>
                  </a:gs>
                  <a:gs pos="70000">
                    <a:srgbClr val="575F4C"/>
                  </a:gs>
                  <a:gs pos="100000">
                    <a:srgbClr val="5B6153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2700000">
                  <a:srgbClr val="000000">
                    <a:alpha val="6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914400">
                  <a:defRPr sz="1827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25459" y="119069"/>
                <a:ext cx="1495999" cy="9220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914400">
                  <a:defRPr sz="1827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827">
                    <a:solidFill>
                      <a:srgbClr val="FFFFFF"/>
                    </a:solidFill>
                  </a:rPr>
                  <a:t>Deploy to Test Environment</a:t>
                </a:r>
              </a:p>
            </p:txBody>
          </p:sp>
        </p:grpSp>
        <p:sp>
          <p:nvSpPr>
            <p:cNvPr id="95" name="Shape 95"/>
            <p:cNvSpPr/>
            <p:nvPr/>
          </p:nvSpPr>
          <p:spPr>
            <a:xfrm>
              <a:off x="3944639" y="409933"/>
              <a:ext cx="340323" cy="340322"/>
            </a:xfrm>
            <a:prstGeom prst="rightArrow">
              <a:avLst>
                <a:gd name="adj1" fmla="val 64000"/>
                <a:gd name="adj2" fmla="val 50000"/>
              </a:avLst>
            </a:prstGeom>
            <a:gradFill flip="none" rotWithShape="1">
              <a:gsLst>
                <a:gs pos="0">
                  <a:srgbClr val="4E5643"/>
                </a:gs>
                <a:gs pos="34000">
                  <a:srgbClr val="4E5544"/>
                </a:gs>
                <a:gs pos="70000">
                  <a:srgbClr val="575F4C"/>
                </a:gs>
                <a:gs pos="100000">
                  <a:srgbClr val="5B6153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l" defTabSz="914400">
                <a:defRPr sz="18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98" name="Group 98"/>
            <p:cNvGrpSpPr/>
            <p:nvPr/>
          </p:nvGrpSpPr>
          <p:grpSpPr>
            <a:xfrm>
              <a:off x="4455122" y="0"/>
              <a:ext cx="1546918" cy="1160189"/>
              <a:chOff x="0" y="0"/>
              <a:chExt cx="1546917" cy="1160188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0" y="0"/>
                <a:ext cx="1546918" cy="1160189"/>
              </a:xfrm>
              <a:prstGeom prst="roundRect">
                <a:avLst>
                  <a:gd name="adj" fmla="val 7500"/>
                </a:avLst>
              </a:prstGeom>
              <a:gradFill flip="none" rotWithShape="1">
                <a:gsLst>
                  <a:gs pos="0">
                    <a:srgbClr val="405349"/>
                  </a:gs>
                  <a:gs pos="34000">
                    <a:srgbClr val="415249"/>
                  </a:gs>
                  <a:gs pos="70000">
                    <a:srgbClr val="495C52"/>
                  </a:gs>
                  <a:gs pos="100000">
                    <a:srgbClr val="4F5E56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2700000">
                  <a:srgbClr val="000000">
                    <a:alpha val="6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914400">
                  <a:defRPr sz="1827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25459" y="398469"/>
                <a:ext cx="1495999" cy="3632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914400">
                  <a:defRPr sz="1827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827">
                    <a:solidFill>
                      <a:srgbClr val="FFFFFF"/>
                    </a:solidFill>
                  </a:rPr>
                  <a:t>Test</a:t>
                </a:r>
              </a:p>
            </p:txBody>
          </p:sp>
        </p:grpSp>
        <p:sp>
          <p:nvSpPr>
            <p:cNvPr id="99" name="Shape 99"/>
            <p:cNvSpPr/>
            <p:nvPr/>
          </p:nvSpPr>
          <p:spPr>
            <a:xfrm>
              <a:off x="6172200" y="409933"/>
              <a:ext cx="340323" cy="340322"/>
            </a:xfrm>
            <a:prstGeom prst="rightArrow">
              <a:avLst>
                <a:gd name="adj1" fmla="val 64000"/>
                <a:gd name="adj2" fmla="val 50000"/>
              </a:avLst>
            </a:prstGeom>
            <a:gradFill flip="none" rotWithShape="1">
              <a:gsLst>
                <a:gs pos="0">
                  <a:srgbClr val="405349"/>
                </a:gs>
                <a:gs pos="34000">
                  <a:srgbClr val="415249"/>
                </a:gs>
                <a:gs pos="70000">
                  <a:srgbClr val="495C52"/>
                </a:gs>
                <a:gs pos="100000">
                  <a:srgbClr val="4F5E56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l" defTabSz="914400">
                <a:defRPr sz="18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02" name="Group 102"/>
            <p:cNvGrpSpPr/>
            <p:nvPr/>
          </p:nvGrpSpPr>
          <p:grpSpPr>
            <a:xfrm>
              <a:off x="6682683" y="0"/>
              <a:ext cx="1546918" cy="1160189"/>
              <a:chOff x="0" y="0"/>
              <a:chExt cx="1546917" cy="1160188"/>
            </a:xfrm>
          </p:grpSpPr>
          <p:sp>
            <p:nvSpPr>
              <p:cNvPr id="100" name="Shape 100"/>
              <p:cNvSpPr/>
              <p:nvPr/>
            </p:nvSpPr>
            <p:spPr>
              <a:xfrm>
                <a:off x="0" y="0"/>
                <a:ext cx="1546918" cy="1160189"/>
              </a:xfrm>
              <a:prstGeom prst="roundRect">
                <a:avLst>
                  <a:gd name="adj" fmla="val 7500"/>
                </a:avLst>
              </a:prstGeom>
              <a:gradFill flip="none" rotWithShape="1">
                <a:gsLst>
                  <a:gs pos="0">
                    <a:srgbClr val="3A4C61"/>
                  </a:gs>
                  <a:gs pos="34000">
                    <a:srgbClr val="3C4C5F"/>
                  </a:gs>
                  <a:gs pos="70000">
                    <a:srgbClr val="43556B"/>
                  </a:gs>
                  <a:gs pos="100000">
                    <a:srgbClr val="4C5A6A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2700000">
                  <a:srgbClr val="000000">
                    <a:alpha val="6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914400">
                  <a:defRPr sz="1827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25459" y="398469"/>
                <a:ext cx="1495999" cy="3632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914400">
                  <a:defRPr sz="1827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827">
                    <a:solidFill>
                      <a:srgbClr val="FFFFFF"/>
                    </a:solidFill>
                  </a:rPr>
                  <a:t>Release</a:t>
                </a:r>
              </a:p>
            </p:txBody>
          </p:sp>
        </p:grpSp>
      </p:grp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Consider sql Source Code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Process looks something like this:</a:t>
            </a:r>
            <a:endParaRPr sz="4600">
              <a:solidFill>
                <a:srgbClr val="535353"/>
              </a:solidFill>
            </a:endParaRPr>
          </a:p>
        </p:txBody>
      </p:sp>
      <p:grpSp>
        <p:nvGrpSpPr>
          <p:cNvPr id="122" name="Group 122"/>
          <p:cNvGrpSpPr/>
          <p:nvPr/>
        </p:nvGrpSpPr>
        <p:grpSpPr>
          <a:xfrm>
            <a:off x="2387599" y="6150905"/>
            <a:ext cx="8229602" cy="1160190"/>
            <a:chOff x="0" y="0"/>
            <a:chExt cx="8229600" cy="1160188"/>
          </a:xfrm>
        </p:grpSpPr>
        <p:grpSp>
          <p:nvGrpSpPr>
            <p:cNvPr id="109" name="Group 109"/>
            <p:cNvGrpSpPr/>
            <p:nvPr/>
          </p:nvGrpSpPr>
          <p:grpSpPr>
            <a:xfrm>
              <a:off x="0" y="0"/>
              <a:ext cx="1546918" cy="1160189"/>
              <a:chOff x="0" y="0"/>
              <a:chExt cx="1546917" cy="1160188"/>
            </a:xfrm>
          </p:grpSpPr>
          <p:sp>
            <p:nvSpPr>
              <p:cNvPr id="107" name="Shape 107"/>
              <p:cNvSpPr/>
              <p:nvPr/>
            </p:nvSpPr>
            <p:spPr>
              <a:xfrm>
                <a:off x="0" y="0"/>
                <a:ext cx="1546918" cy="1160189"/>
              </a:xfrm>
              <a:prstGeom prst="roundRect">
                <a:avLst>
                  <a:gd name="adj" fmla="val 7500"/>
                </a:avLst>
              </a:prstGeom>
              <a:gradFill flip="none" rotWithShape="1">
                <a:gsLst>
                  <a:gs pos="0">
                    <a:srgbClr val="675043"/>
                  </a:gs>
                  <a:gs pos="34000">
                    <a:srgbClr val="665044"/>
                  </a:gs>
                  <a:gs pos="70000">
                    <a:srgbClr val="725A4D"/>
                  </a:gs>
                  <a:gs pos="100000">
                    <a:srgbClr val="726056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2700000">
                  <a:srgbClr val="000000">
                    <a:alpha val="6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914400">
                  <a:defRPr sz="1827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25459" y="398469"/>
                <a:ext cx="1495999" cy="3632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914400">
                  <a:defRPr sz="1827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827">
                    <a:solidFill>
                      <a:srgbClr val="FFFFFF"/>
                    </a:solidFill>
                  </a:rPr>
                  <a:t>Write Script</a:t>
                </a:r>
              </a:p>
            </p:txBody>
          </p:sp>
        </p:grpSp>
        <p:sp>
          <p:nvSpPr>
            <p:cNvPr id="110" name="Shape 110"/>
            <p:cNvSpPr/>
            <p:nvPr/>
          </p:nvSpPr>
          <p:spPr>
            <a:xfrm>
              <a:off x="1717078" y="409933"/>
              <a:ext cx="340323" cy="340322"/>
            </a:xfrm>
            <a:prstGeom prst="rightArrow">
              <a:avLst>
                <a:gd name="adj1" fmla="val 64000"/>
                <a:gd name="adj2" fmla="val 50000"/>
              </a:avLst>
            </a:prstGeom>
            <a:gradFill flip="none" rotWithShape="1">
              <a:gsLst>
                <a:gs pos="0">
                  <a:srgbClr val="675043"/>
                </a:gs>
                <a:gs pos="34000">
                  <a:srgbClr val="665044"/>
                </a:gs>
                <a:gs pos="70000">
                  <a:srgbClr val="725A4D"/>
                </a:gs>
                <a:gs pos="100000">
                  <a:srgbClr val="726056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l" defTabSz="914400">
                <a:defRPr sz="18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13" name="Group 113"/>
            <p:cNvGrpSpPr/>
            <p:nvPr/>
          </p:nvGrpSpPr>
          <p:grpSpPr>
            <a:xfrm>
              <a:off x="2227561" y="0"/>
              <a:ext cx="1546918" cy="1160189"/>
              <a:chOff x="0" y="0"/>
              <a:chExt cx="1546917" cy="1160188"/>
            </a:xfrm>
          </p:grpSpPr>
          <p:sp>
            <p:nvSpPr>
              <p:cNvPr id="111" name="Shape 111"/>
              <p:cNvSpPr/>
              <p:nvPr/>
            </p:nvSpPr>
            <p:spPr>
              <a:xfrm>
                <a:off x="0" y="0"/>
                <a:ext cx="1546918" cy="1160189"/>
              </a:xfrm>
              <a:prstGeom prst="roundRect">
                <a:avLst>
                  <a:gd name="adj" fmla="val 7500"/>
                </a:avLst>
              </a:prstGeom>
              <a:gradFill flip="none" rotWithShape="1">
                <a:gsLst>
                  <a:gs pos="0">
                    <a:srgbClr val="4E5643"/>
                  </a:gs>
                  <a:gs pos="34000">
                    <a:srgbClr val="4E5544"/>
                  </a:gs>
                  <a:gs pos="70000">
                    <a:srgbClr val="575F4C"/>
                  </a:gs>
                  <a:gs pos="100000">
                    <a:srgbClr val="5B6153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2700000">
                  <a:srgbClr val="000000">
                    <a:alpha val="6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914400">
                  <a:defRPr sz="1827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25459" y="258769"/>
                <a:ext cx="1495999" cy="6426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914400">
                  <a:defRPr sz="1827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827">
                    <a:solidFill>
                      <a:srgbClr val="FFFFFF"/>
                    </a:solidFill>
                  </a:rPr>
                  <a:t>Hit F5 on Test</a:t>
                </a:r>
              </a:p>
            </p:txBody>
          </p:sp>
        </p:grpSp>
        <p:sp>
          <p:nvSpPr>
            <p:cNvPr id="114" name="Shape 114"/>
            <p:cNvSpPr/>
            <p:nvPr/>
          </p:nvSpPr>
          <p:spPr>
            <a:xfrm>
              <a:off x="3944639" y="409933"/>
              <a:ext cx="340323" cy="340322"/>
            </a:xfrm>
            <a:prstGeom prst="rightArrow">
              <a:avLst>
                <a:gd name="adj1" fmla="val 64000"/>
                <a:gd name="adj2" fmla="val 50000"/>
              </a:avLst>
            </a:prstGeom>
            <a:gradFill flip="none" rotWithShape="1">
              <a:gsLst>
                <a:gs pos="0">
                  <a:srgbClr val="4E5643"/>
                </a:gs>
                <a:gs pos="34000">
                  <a:srgbClr val="4E5544"/>
                </a:gs>
                <a:gs pos="70000">
                  <a:srgbClr val="575F4C"/>
                </a:gs>
                <a:gs pos="100000">
                  <a:srgbClr val="5B6153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l" defTabSz="914400">
                <a:defRPr sz="18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17" name="Group 117"/>
            <p:cNvGrpSpPr/>
            <p:nvPr/>
          </p:nvGrpSpPr>
          <p:grpSpPr>
            <a:xfrm>
              <a:off x="4455122" y="0"/>
              <a:ext cx="1546918" cy="1160189"/>
              <a:chOff x="0" y="0"/>
              <a:chExt cx="1546917" cy="1160188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0" y="0"/>
                <a:ext cx="1546918" cy="1160189"/>
              </a:xfrm>
              <a:prstGeom prst="roundRect">
                <a:avLst>
                  <a:gd name="adj" fmla="val 7500"/>
                </a:avLst>
              </a:prstGeom>
              <a:gradFill flip="none" rotWithShape="1">
                <a:gsLst>
                  <a:gs pos="0">
                    <a:srgbClr val="405349"/>
                  </a:gs>
                  <a:gs pos="34000">
                    <a:srgbClr val="415249"/>
                  </a:gs>
                  <a:gs pos="70000">
                    <a:srgbClr val="495C52"/>
                  </a:gs>
                  <a:gs pos="100000">
                    <a:srgbClr val="4F5E56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2700000">
                  <a:srgbClr val="000000">
                    <a:alpha val="6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914400">
                  <a:defRPr sz="1827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25459" y="398469"/>
                <a:ext cx="1495999" cy="3632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914400">
                  <a:defRPr sz="1827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827">
                    <a:solidFill>
                      <a:srgbClr val="FFFFFF"/>
                    </a:solidFill>
                  </a:rPr>
                  <a:t>Test</a:t>
                </a:r>
              </a:p>
            </p:txBody>
          </p:sp>
        </p:grpSp>
        <p:sp>
          <p:nvSpPr>
            <p:cNvPr id="118" name="Shape 118"/>
            <p:cNvSpPr/>
            <p:nvPr/>
          </p:nvSpPr>
          <p:spPr>
            <a:xfrm>
              <a:off x="6172200" y="409933"/>
              <a:ext cx="340323" cy="340322"/>
            </a:xfrm>
            <a:prstGeom prst="rightArrow">
              <a:avLst>
                <a:gd name="adj1" fmla="val 64000"/>
                <a:gd name="adj2" fmla="val 50000"/>
              </a:avLst>
            </a:prstGeom>
            <a:gradFill flip="none" rotWithShape="1">
              <a:gsLst>
                <a:gs pos="0">
                  <a:srgbClr val="405349"/>
                </a:gs>
                <a:gs pos="34000">
                  <a:srgbClr val="415249"/>
                </a:gs>
                <a:gs pos="70000">
                  <a:srgbClr val="495C52"/>
                </a:gs>
                <a:gs pos="100000">
                  <a:srgbClr val="4F5E56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l" defTabSz="914400">
                <a:defRPr sz="18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21" name="Group 121"/>
            <p:cNvGrpSpPr/>
            <p:nvPr/>
          </p:nvGrpSpPr>
          <p:grpSpPr>
            <a:xfrm>
              <a:off x="6682683" y="0"/>
              <a:ext cx="1546918" cy="1160189"/>
              <a:chOff x="0" y="0"/>
              <a:chExt cx="1546917" cy="1160188"/>
            </a:xfrm>
          </p:grpSpPr>
          <p:sp>
            <p:nvSpPr>
              <p:cNvPr id="119" name="Shape 119"/>
              <p:cNvSpPr/>
              <p:nvPr/>
            </p:nvSpPr>
            <p:spPr>
              <a:xfrm>
                <a:off x="0" y="0"/>
                <a:ext cx="1546918" cy="1160189"/>
              </a:xfrm>
              <a:prstGeom prst="roundRect">
                <a:avLst>
                  <a:gd name="adj" fmla="val 7500"/>
                </a:avLst>
              </a:prstGeom>
              <a:gradFill flip="none" rotWithShape="1">
                <a:gsLst>
                  <a:gs pos="0">
                    <a:srgbClr val="3A4C61"/>
                  </a:gs>
                  <a:gs pos="34000">
                    <a:srgbClr val="3C4C5F"/>
                  </a:gs>
                  <a:gs pos="70000">
                    <a:srgbClr val="43556B"/>
                  </a:gs>
                  <a:gs pos="100000">
                    <a:srgbClr val="4C5A6A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2700000">
                  <a:srgbClr val="000000">
                    <a:alpha val="6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914400">
                  <a:defRPr sz="1827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25459" y="258769"/>
                <a:ext cx="1495999" cy="6426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914400">
                  <a:defRPr sz="1827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827">
                    <a:solidFill>
                      <a:srgbClr val="FFFFFF"/>
                    </a:solidFill>
                  </a:rPr>
                  <a:t>Hit F5 on Production</a:t>
                </a:r>
              </a:p>
            </p:txBody>
          </p:sp>
        </p:grpSp>
      </p:grp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