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8" r:id="rId5"/>
    <p:sldId id="266" r:id="rId6"/>
    <p:sldId id="268" r:id="rId7"/>
    <p:sldId id="273" r:id="rId8"/>
    <p:sldId id="276" r:id="rId9"/>
    <p:sldId id="277" r:id="rId10"/>
    <p:sldId id="265" r:id="rId11"/>
    <p:sldId id="271" r:id="rId12"/>
    <p:sldId id="259" r:id="rId13"/>
    <p:sldId id="263" r:id="rId14"/>
    <p:sldId id="264" r:id="rId15"/>
    <p:sldId id="267" r:id="rId16"/>
    <p:sldId id="275" r:id="rId17"/>
    <p:sldId id="272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5E8D-51F9-4635-95F5-C8AD912E316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421A-66BD-48DB-B298-C0F451DC9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1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5E8D-51F9-4635-95F5-C8AD912E316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421A-66BD-48DB-B298-C0F451DC9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1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5E8D-51F9-4635-95F5-C8AD912E316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421A-66BD-48DB-B298-C0F451DC953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9374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5E8D-51F9-4635-95F5-C8AD912E316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421A-66BD-48DB-B298-C0F451DC9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1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5E8D-51F9-4635-95F5-C8AD912E316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421A-66BD-48DB-B298-C0F451DC95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041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5E8D-51F9-4635-95F5-C8AD912E316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421A-66BD-48DB-B298-C0F451DC9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12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5E8D-51F9-4635-95F5-C8AD912E316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421A-66BD-48DB-B298-C0F451DC9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04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5E8D-51F9-4635-95F5-C8AD912E316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421A-66BD-48DB-B298-C0F451DC9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5E8D-51F9-4635-95F5-C8AD912E316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421A-66BD-48DB-B298-C0F451DC9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5E8D-51F9-4635-95F5-C8AD912E316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421A-66BD-48DB-B298-C0F451DC9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2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5E8D-51F9-4635-95F5-C8AD912E316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421A-66BD-48DB-B298-C0F451DC9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5E8D-51F9-4635-95F5-C8AD912E316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421A-66BD-48DB-B298-C0F451DC9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5E8D-51F9-4635-95F5-C8AD912E316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421A-66BD-48DB-B298-C0F451DC9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0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5E8D-51F9-4635-95F5-C8AD912E316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421A-66BD-48DB-B298-C0F451DC9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2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5E8D-51F9-4635-95F5-C8AD912E316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421A-66BD-48DB-B298-C0F451DC9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5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5E8D-51F9-4635-95F5-C8AD912E316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421A-66BD-48DB-B298-C0F451DC9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8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25E8D-51F9-4635-95F5-C8AD912E316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77421A-66BD-48DB-B298-C0F451DC9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8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91A2-46B0-4C1E-B0E6-2A4A5F97F8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Design Pad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90123-9DB9-499E-89B8-154BD7DC0C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 project by Jacob Bird</a:t>
            </a:r>
          </a:p>
        </p:txBody>
      </p:sp>
    </p:spTree>
    <p:extLst>
      <p:ext uri="{BB962C8B-B14F-4D97-AF65-F5344CB8AC3E}">
        <p14:creationId xmlns:p14="http://schemas.microsoft.com/office/powerpoint/2010/main" val="4086625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4A60-8E95-41A9-ADDB-DA9D178E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4E5D3-B02E-4262-B042-82D0C7C8C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There will be one button for each draw tool.</a:t>
            </a:r>
          </a:p>
          <a:p>
            <a:r>
              <a:rPr lang="en-US" sz="2800" dirty="0"/>
              <a:t>In addition to the one button for each draw tool there will be a select button with the image of a mouse pointer.</a:t>
            </a:r>
          </a:p>
          <a:p>
            <a:r>
              <a:rPr lang="en-US" sz="2800" dirty="0"/>
              <a:t>The select button will choose a select tool which allows the user to move the shapes around.</a:t>
            </a:r>
          </a:p>
          <a:p>
            <a:r>
              <a:rPr lang="en-US" sz="2800" dirty="0"/>
              <a:t>Includes an undo button.</a:t>
            </a:r>
          </a:p>
        </p:txBody>
      </p:sp>
    </p:spTree>
    <p:extLst>
      <p:ext uri="{BB962C8B-B14F-4D97-AF65-F5344CB8AC3E}">
        <p14:creationId xmlns:p14="http://schemas.microsoft.com/office/powerpoint/2010/main" val="4224844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4011-D6B4-4A17-BF7E-E8B44EAE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User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D44AC-096C-4B6E-B1AD-BDF03063E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752" y="1393472"/>
            <a:ext cx="6526608" cy="50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55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30ED-5348-45F6-A9A7-98735D9A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54E7B-CB62-4863-A2E1-1255B2CC3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9340"/>
          </a:xfrm>
        </p:spPr>
        <p:txBody>
          <a:bodyPr>
            <a:noAutofit/>
          </a:bodyPr>
          <a:lstStyle/>
          <a:p>
            <a:r>
              <a:rPr lang="en-US" sz="3200" dirty="0"/>
              <a:t>Ovals will resize with a box around it and handles at the corners.</a:t>
            </a:r>
          </a:p>
          <a:p>
            <a:r>
              <a:rPr lang="en-US" sz="3200" dirty="0"/>
              <a:t>Circles will also resize</a:t>
            </a:r>
          </a:p>
          <a:p>
            <a:r>
              <a:rPr lang="en-US" sz="3200" dirty="0"/>
              <a:t>Rectangles like ovals resize before getting saved.</a:t>
            </a:r>
          </a:p>
          <a:p>
            <a:r>
              <a:rPr lang="en-US" sz="3200" dirty="0"/>
              <a:t>Squares are the same as rectangles only with equal length sides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876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7D87-39ED-468B-8D3E-92D49748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 tool – 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66911-3219-4501-9A9E-723664D41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1939"/>
          </a:xfrm>
        </p:spPr>
        <p:txBody>
          <a:bodyPr>
            <a:noAutofit/>
          </a:bodyPr>
          <a:lstStyle/>
          <a:p>
            <a:r>
              <a:rPr lang="en-US" sz="3200" dirty="0"/>
              <a:t>The pen tool draws curves.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8CEE80A-19A7-4B1C-AFE5-9736201DD906}"/>
              </a:ext>
            </a:extLst>
          </p:cNvPr>
          <p:cNvSpPr/>
          <p:nvPr/>
        </p:nvSpPr>
        <p:spPr>
          <a:xfrm>
            <a:off x="2382982" y="3352081"/>
            <a:ext cx="7010400" cy="2231301"/>
          </a:xfrm>
          <a:custGeom>
            <a:avLst/>
            <a:gdLst>
              <a:gd name="connsiteX0" fmla="*/ 0 w 1690254"/>
              <a:gd name="connsiteY0" fmla="*/ 970537 h 970537"/>
              <a:gd name="connsiteX1" fmla="*/ 831273 w 1690254"/>
              <a:gd name="connsiteY1" fmla="*/ 719 h 970537"/>
              <a:gd name="connsiteX2" fmla="*/ 1690254 w 1690254"/>
              <a:gd name="connsiteY2" fmla="*/ 845846 h 97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0254" h="970537">
                <a:moveTo>
                  <a:pt x="0" y="970537"/>
                </a:moveTo>
                <a:cubicBezTo>
                  <a:pt x="274782" y="496019"/>
                  <a:pt x="549564" y="21501"/>
                  <a:pt x="831273" y="719"/>
                </a:cubicBezTo>
                <a:cubicBezTo>
                  <a:pt x="1112982" y="-20063"/>
                  <a:pt x="1401618" y="412891"/>
                  <a:pt x="1690254" y="84584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C18486-2A3E-419B-84D5-86C7C9E3E887}"/>
              </a:ext>
            </a:extLst>
          </p:cNvPr>
          <p:cNvCxnSpPr/>
          <p:nvPr/>
        </p:nvCxnSpPr>
        <p:spPr>
          <a:xfrm>
            <a:off x="2563091" y="3352081"/>
            <a:ext cx="655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DFE0184-E739-4065-942A-2CEC7AE0080F}"/>
              </a:ext>
            </a:extLst>
          </p:cNvPr>
          <p:cNvSpPr/>
          <p:nvPr/>
        </p:nvSpPr>
        <p:spPr>
          <a:xfrm>
            <a:off x="9116291" y="3282807"/>
            <a:ext cx="96982" cy="138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F48CDC-4DE8-4A4F-AA72-8992867CF56F}"/>
              </a:ext>
            </a:extLst>
          </p:cNvPr>
          <p:cNvSpPr/>
          <p:nvPr/>
        </p:nvSpPr>
        <p:spPr>
          <a:xfrm>
            <a:off x="2466109" y="3282807"/>
            <a:ext cx="96982" cy="138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59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E2A13-636A-4A33-B020-7AB2459C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 tool –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3F30-4254-4669-99FC-DB83B075F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Connect curves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FC0B062-A006-4245-AE45-A99150BD78FF}"/>
              </a:ext>
            </a:extLst>
          </p:cNvPr>
          <p:cNvSpPr/>
          <p:nvPr/>
        </p:nvSpPr>
        <p:spPr>
          <a:xfrm>
            <a:off x="1787236" y="3254528"/>
            <a:ext cx="7370619" cy="2204163"/>
          </a:xfrm>
          <a:custGeom>
            <a:avLst/>
            <a:gdLst>
              <a:gd name="connsiteX0" fmla="*/ 0 w 5403273"/>
              <a:gd name="connsiteY0" fmla="*/ 984963 h 1988901"/>
              <a:gd name="connsiteX1" fmla="*/ 1316182 w 5403273"/>
              <a:gd name="connsiteY1" fmla="*/ 28999 h 1988901"/>
              <a:gd name="connsiteX2" fmla="*/ 3671455 w 5403273"/>
              <a:gd name="connsiteY2" fmla="*/ 1968636 h 1988901"/>
              <a:gd name="connsiteX3" fmla="*/ 5403273 w 5403273"/>
              <a:gd name="connsiteY3" fmla="*/ 1095799 h 1988901"/>
              <a:gd name="connsiteX4" fmla="*/ 5403273 w 5403273"/>
              <a:gd name="connsiteY4" fmla="*/ 1095799 h 1988901"/>
              <a:gd name="connsiteX5" fmla="*/ 5375564 w 5403273"/>
              <a:gd name="connsiteY5" fmla="*/ 1068090 h 198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3273" h="1988901">
                <a:moveTo>
                  <a:pt x="0" y="984963"/>
                </a:moveTo>
                <a:cubicBezTo>
                  <a:pt x="352136" y="425008"/>
                  <a:pt x="704273" y="-134946"/>
                  <a:pt x="1316182" y="28999"/>
                </a:cubicBezTo>
                <a:cubicBezTo>
                  <a:pt x="1928091" y="192944"/>
                  <a:pt x="2990273" y="1790836"/>
                  <a:pt x="3671455" y="1968636"/>
                </a:cubicBezTo>
                <a:cubicBezTo>
                  <a:pt x="4352637" y="2146436"/>
                  <a:pt x="5403273" y="1095799"/>
                  <a:pt x="5403273" y="1095799"/>
                </a:cubicBezTo>
                <a:lnTo>
                  <a:pt x="5403273" y="1095799"/>
                </a:lnTo>
                <a:lnTo>
                  <a:pt x="5375564" y="1068090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FB2646-3C48-42C2-A81A-5E6DFB145BB6}"/>
              </a:ext>
            </a:extLst>
          </p:cNvPr>
          <p:cNvCxnSpPr/>
          <p:nvPr/>
        </p:nvCxnSpPr>
        <p:spPr>
          <a:xfrm>
            <a:off x="1787236" y="3254528"/>
            <a:ext cx="2964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24B601-E8B2-4877-9833-1D5AD6EED8AA}"/>
              </a:ext>
            </a:extLst>
          </p:cNvPr>
          <p:cNvCxnSpPr/>
          <p:nvPr/>
        </p:nvCxnSpPr>
        <p:spPr>
          <a:xfrm>
            <a:off x="5541818" y="5458691"/>
            <a:ext cx="3075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37AC836-E364-4B7C-874A-97ED658FEB73}"/>
              </a:ext>
            </a:extLst>
          </p:cNvPr>
          <p:cNvSpPr/>
          <p:nvPr/>
        </p:nvSpPr>
        <p:spPr>
          <a:xfrm>
            <a:off x="8617527" y="5389418"/>
            <a:ext cx="138545" cy="138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EF83CF-B7CF-4DA8-9D63-74174536EBD5}"/>
              </a:ext>
            </a:extLst>
          </p:cNvPr>
          <p:cNvSpPr/>
          <p:nvPr/>
        </p:nvSpPr>
        <p:spPr>
          <a:xfrm>
            <a:off x="5403273" y="5389421"/>
            <a:ext cx="138545" cy="138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90236F-1C61-443F-8505-BABFB20E9EAA}"/>
              </a:ext>
            </a:extLst>
          </p:cNvPr>
          <p:cNvSpPr/>
          <p:nvPr/>
        </p:nvSpPr>
        <p:spPr>
          <a:xfrm>
            <a:off x="4752109" y="3185253"/>
            <a:ext cx="138545" cy="138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A733E0-DC19-4F92-93D9-6D572B2B04A2}"/>
              </a:ext>
            </a:extLst>
          </p:cNvPr>
          <p:cNvSpPr/>
          <p:nvPr/>
        </p:nvSpPr>
        <p:spPr>
          <a:xfrm>
            <a:off x="1648691" y="3185254"/>
            <a:ext cx="138545" cy="138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76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FFF8-9391-4683-9B6C-02021018E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 tool –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5D9AA-7765-41BB-A814-AE14A5C0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78209"/>
          </a:xfrm>
        </p:spPr>
        <p:txBody>
          <a:bodyPr>
            <a:noAutofit/>
          </a:bodyPr>
          <a:lstStyle/>
          <a:p>
            <a:r>
              <a:rPr lang="en-US" sz="3200" dirty="0"/>
              <a:t>Creating pen tool objects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DC0D341-7C31-41EE-8268-7B2B444DC1F7}"/>
              </a:ext>
            </a:extLst>
          </p:cNvPr>
          <p:cNvSpPr/>
          <p:nvPr/>
        </p:nvSpPr>
        <p:spPr>
          <a:xfrm>
            <a:off x="3063667" y="3082467"/>
            <a:ext cx="4524910" cy="2535908"/>
          </a:xfrm>
          <a:custGeom>
            <a:avLst/>
            <a:gdLst>
              <a:gd name="connsiteX0" fmla="*/ 18898 w 1918887"/>
              <a:gd name="connsiteY0" fmla="*/ 697681 h 1442589"/>
              <a:gd name="connsiteX1" fmla="*/ 876737 w 1918887"/>
              <a:gd name="connsiteY1" fmla="*/ 98 h 1442589"/>
              <a:gd name="connsiteX2" fmla="*/ 1913686 w 1918887"/>
              <a:gd name="connsiteY2" fmla="*/ 744815 h 1442589"/>
              <a:gd name="connsiteX3" fmla="*/ 414824 w 1918887"/>
              <a:gd name="connsiteY3" fmla="*/ 1442399 h 1442589"/>
              <a:gd name="connsiteX4" fmla="*/ 18898 w 1918887"/>
              <a:gd name="connsiteY4" fmla="*/ 697681 h 1442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8887" h="1442589">
                <a:moveTo>
                  <a:pt x="18898" y="697681"/>
                </a:moveTo>
                <a:cubicBezTo>
                  <a:pt x="95884" y="457297"/>
                  <a:pt x="560939" y="-7758"/>
                  <a:pt x="876737" y="98"/>
                </a:cubicBezTo>
                <a:cubicBezTo>
                  <a:pt x="1192535" y="7954"/>
                  <a:pt x="1990672" y="504431"/>
                  <a:pt x="1913686" y="744815"/>
                </a:cubicBezTo>
                <a:cubicBezTo>
                  <a:pt x="1836700" y="985199"/>
                  <a:pt x="724337" y="1453397"/>
                  <a:pt x="414824" y="1442399"/>
                </a:cubicBezTo>
                <a:cubicBezTo>
                  <a:pt x="105311" y="1431401"/>
                  <a:pt x="-58088" y="938065"/>
                  <a:pt x="18898" y="697681"/>
                </a:cubicBezTo>
                <a:close/>
              </a:path>
            </a:pathLst>
          </a:cu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FB320F-C58C-4B6A-8979-2F941A8E2AA4}"/>
              </a:ext>
            </a:extLst>
          </p:cNvPr>
          <p:cNvCxnSpPr/>
          <p:nvPr/>
        </p:nvCxnSpPr>
        <p:spPr>
          <a:xfrm>
            <a:off x="3403076" y="3073040"/>
            <a:ext cx="350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3DD167-D1FC-425A-833F-544C56B62895}"/>
              </a:ext>
            </a:extLst>
          </p:cNvPr>
          <p:cNvCxnSpPr>
            <a:cxnSpLocks/>
          </p:cNvCxnSpPr>
          <p:nvPr/>
        </p:nvCxnSpPr>
        <p:spPr>
          <a:xfrm>
            <a:off x="7588577" y="3817856"/>
            <a:ext cx="0" cy="98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B0923E-7834-4452-B4D0-012FC90FE02F}"/>
              </a:ext>
            </a:extLst>
          </p:cNvPr>
          <p:cNvCxnSpPr/>
          <p:nvPr/>
        </p:nvCxnSpPr>
        <p:spPr>
          <a:xfrm>
            <a:off x="2846895" y="5524107"/>
            <a:ext cx="2507530" cy="226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ED4F73-4018-4E91-8545-C1F97CB98CB3}"/>
              </a:ext>
            </a:extLst>
          </p:cNvPr>
          <p:cNvCxnSpPr>
            <a:cxnSpLocks/>
          </p:cNvCxnSpPr>
          <p:nvPr/>
        </p:nvCxnSpPr>
        <p:spPr>
          <a:xfrm flipV="1">
            <a:off x="2969446" y="3817856"/>
            <a:ext cx="188533" cy="1357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5A05317-7DAE-4AD9-BA90-39F56055089E}"/>
              </a:ext>
            </a:extLst>
          </p:cNvPr>
          <p:cNvSpPr/>
          <p:nvPr/>
        </p:nvSpPr>
        <p:spPr>
          <a:xfrm>
            <a:off x="7536730" y="3737583"/>
            <a:ext cx="103695" cy="94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ABE3B0-12CA-4AE9-A4DB-D60CC91D9896}"/>
              </a:ext>
            </a:extLst>
          </p:cNvPr>
          <p:cNvSpPr/>
          <p:nvPr/>
        </p:nvSpPr>
        <p:spPr>
          <a:xfrm>
            <a:off x="7536730" y="4798243"/>
            <a:ext cx="103695" cy="94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FA7515-19E1-44F0-B608-D53DC5A9FF5D}"/>
              </a:ext>
            </a:extLst>
          </p:cNvPr>
          <p:cNvSpPr/>
          <p:nvPr/>
        </p:nvSpPr>
        <p:spPr>
          <a:xfrm>
            <a:off x="6905920" y="3030571"/>
            <a:ext cx="103695" cy="94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D3FF53-307D-49EC-AC3B-E0C92FA2A786}"/>
              </a:ext>
            </a:extLst>
          </p:cNvPr>
          <p:cNvSpPr/>
          <p:nvPr/>
        </p:nvSpPr>
        <p:spPr>
          <a:xfrm>
            <a:off x="3351227" y="3030571"/>
            <a:ext cx="103695" cy="94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6D6415-DC08-43EC-92F8-D44BC8EADCB1}"/>
              </a:ext>
            </a:extLst>
          </p:cNvPr>
          <p:cNvSpPr/>
          <p:nvPr/>
        </p:nvSpPr>
        <p:spPr>
          <a:xfrm>
            <a:off x="5316695" y="5703168"/>
            <a:ext cx="103695" cy="94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FC3F01-E5D7-4AC3-B574-707428222933}"/>
              </a:ext>
            </a:extLst>
          </p:cNvPr>
          <p:cNvSpPr/>
          <p:nvPr/>
        </p:nvSpPr>
        <p:spPr>
          <a:xfrm>
            <a:off x="2799739" y="5476924"/>
            <a:ext cx="103695" cy="94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EF7787-338F-412C-BE39-DFA83E3F3F57}"/>
              </a:ext>
            </a:extLst>
          </p:cNvPr>
          <p:cNvSpPr/>
          <p:nvPr/>
        </p:nvSpPr>
        <p:spPr>
          <a:xfrm>
            <a:off x="3106132" y="3770673"/>
            <a:ext cx="103695" cy="94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90F2F5-CE8A-4733-B888-CA34B26C56DF}"/>
              </a:ext>
            </a:extLst>
          </p:cNvPr>
          <p:cNvSpPr/>
          <p:nvPr/>
        </p:nvSpPr>
        <p:spPr>
          <a:xfrm>
            <a:off x="2905029" y="5175317"/>
            <a:ext cx="103695" cy="94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61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E90A-2B27-4BFE-852E-BD996DCE0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Doc. – Classes and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1427A-9D31-4809-ACB8-18778D7D4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5115387"/>
          </a:xfrm>
        </p:spPr>
        <p:txBody>
          <a:bodyPr/>
          <a:lstStyle/>
          <a:p>
            <a:r>
              <a:rPr lang="en-US" sz="2800" b="1" dirty="0"/>
              <a:t>Shapes Interface </a:t>
            </a:r>
          </a:p>
          <a:p>
            <a:r>
              <a:rPr lang="en-US" sz="2800" b="1" dirty="0"/>
              <a:t>Shapes Themselves</a:t>
            </a:r>
            <a:r>
              <a:rPr lang="en-US" sz="2800" dirty="0"/>
              <a:t> </a:t>
            </a:r>
          </a:p>
          <a:p>
            <a:r>
              <a:rPr lang="en-US" sz="2800" b="1" dirty="0"/>
              <a:t>Shape Factory</a:t>
            </a:r>
            <a:r>
              <a:rPr lang="en-US" sz="2800" dirty="0"/>
              <a:t> </a:t>
            </a:r>
          </a:p>
          <a:p>
            <a:r>
              <a:rPr lang="en-US" sz="2800" b="1" dirty="0"/>
              <a:t>Design Class</a:t>
            </a:r>
            <a:r>
              <a:rPr lang="en-US" sz="2800" dirty="0"/>
              <a:t> </a:t>
            </a:r>
          </a:p>
          <a:p>
            <a:r>
              <a:rPr lang="en-US" sz="2800" b="1" dirty="0"/>
              <a:t>GUI Class</a:t>
            </a:r>
            <a:r>
              <a:rPr lang="en-US" sz="2800" dirty="0"/>
              <a:t> </a:t>
            </a:r>
          </a:p>
          <a:p>
            <a:r>
              <a:rPr lang="en-US" sz="2800" b="1" dirty="0"/>
              <a:t>Design Memento</a:t>
            </a:r>
            <a:r>
              <a:rPr lang="en-US" sz="2800" dirty="0"/>
              <a:t> </a:t>
            </a:r>
          </a:p>
          <a:p>
            <a:r>
              <a:rPr lang="en-US" sz="2800" b="1" dirty="0"/>
              <a:t>Undo/Redo</a:t>
            </a:r>
          </a:p>
          <a:p>
            <a:r>
              <a:rPr lang="en-US" sz="2800" b="1" dirty="0"/>
              <a:t>Save</a:t>
            </a:r>
          </a:p>
          <a:p>
            <a:r>
              <a:rPr lang="en-US" sz="2800" b="1" dirty="0"/>
              <a:t>Export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8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CA81E-E055-451F-BEA6-1A217EB2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B7E87-D682-4F7F-A585-B65B7965A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Trello board is used to keep the schedule.</a:t>
            </a:r>
          </a:p>
          <a:p>
            <a:r>
              <a:rPr lang="en-US" sz="2800" dirty="0"/>
              <a:t>Each task is 4-5 days long estimated time.</a:t>
            </a:r>
          </a:p>
          <a:p>
            <a:r>
              <a:rPr lang="en-US" sz="2800" dirty="0"/>
              <a:t>Predicted over-time for certain tasks is included in the Trello board.</a:t>
            </a:r>
          </a:p>
          <a:p>
            <a:r>
              <a:rPr lang="en-US" sz="2800" dirty="0"/>
              <a:t>Predicted time for unforeseen problems is also included in the Trello board.</a:t>
            </a:r>
          </a:p>
          <a:p>
            <a:r>
              <a:rPr lang="en-US" sz="2800" dirty="0"/>
              <a:t>All tasks have an end 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83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1BEC-41C3-43B6-BED2-30B03E76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is expandable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F193A-A15A-4EA6-A580-D0D35931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Many additional features may be added if time allows.</a:t>
            </a:r>
          </a:p>
          <a:p>
            <a:pPr lvl="1"/>
            <a:r>
              <a:rPr lang="en-US" sz="2800" dirty="0"/>
              <a:t>Line color</a:t>
            </a:r>
          </a:p>
          <a:p>
            <a:pPr lvl="1"/>
            <a:r>
              <a:rPr lang="en-US" sz="2800" dirty="0"/>
              <a:t>Fill color </a:t>
            </a:r>
          </a:p>
          <a:p>
            <a:pPr lvl="1"/>
            <a:r>
              <a:rPr lang="en-US" sz="2800" dirty="0"/>
              <a:t>Gradients</a:t>
            </a:r>
          </a:p>
          <a:p>
            <a:pPr lvl="1"/>
            <a:r>
              <a:rPr lang="en-US" sz="2800" dirty="0"/>
              <a:t>Filling custom shapes with color</a:t>
            </a:r>
          </a:p>
          <a:p>
            <a:pPr lvl="1"/>
            <a:r>
              <a:rPr lang="en-US" sz="2800" dirty="0"/>
              <a:t>Rotation</a:t>
            </a:r>
          </a:p>
          <a:p>
            <a:pPr lvl="1"/>
            <a:r>
              <a:rPr lang="en-US" sz="2800" dirty="0"/>
              <a:t>Resize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0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D7E27-0C4D-460A-9E8D-0DCD1CB3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B402C-5B20-466B-9ACE-0D60D01E9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This project will produce a drawing program like illustrator.</a:t>
            </a:r>
          </a:p>
          <a:p>
            <a:r>
              <a:rPr lang="en-US" sz="3600" dirty="0"/>
              <a:t>It will draw ovals, circles, rectangles, squares and lines.</a:t>
            </a:r>
          </a:p>
          <a:p>
            <a:r>
              <a:rPr lang="en-US" sz="3600" dirty="0"/>
              <a:t>It will also have a pen tool for drawing curves and curved shapes.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7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17A3-17B1-4706-82EB-45FDDA21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Who is the program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F897B-3DB6-4935-84FC-71FDB62AE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This program is for designers who want a simple draw program.</a:t>
            </a:r>
          </a:p>
          <a:p>
            <a:r>
              <a:rPr lang="en-US" sz="3600" dirty="0"/>
              <a:t>Web designers can use it to create art for their web pages.</a:t>
            </a:r>
          </a:p>
          <a:p>
            <a:r>
              <a:rPr lang="en-US" sz="3600" dirty="0"/>
              <a:t>Print designers can use it to create flyers, black and white news paper pictures and black and white magazine art.</a:t>
            </a:r>
          </a:p>
        </p:txBody>
      </p:sp>
    </p:spTree>
    <p:extLst>
      <p:ext uri="{BB962C8B-B14F-4D97-AF65-F5344CB8AC3E}">
        <p14:creationId xmlns:p14="http://schemas.microsoft.com/office/powerpoint/2010/main" val="161066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FCDE-34DB-4760-8636-CEDB9782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this different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554B5-EF25-41E3-8BEB-E6D524A38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other tools for drawing are overly complex leaving the user to wonder about how to do the simple things.</a:t>
            </a:r>
          </a:p>
          <a:p>
            <a:r>
              <a:rPr lang="en-US" sz="3200" dirty="0"/>
              <a:t>This program is for the simple things. It is easy to use and even the first time user can accomplish their goals quickly.</a:t>
            </a:r>
          </a:p>
        </p:txBody>
      </p:sp>
    </p:spTree>
    <p:extLst>
      <p:ext uri="{BB962C8B-B14F-4D97-AF65-F5344CB8AC3E}">
        <p14:creationId xmlns:p14="http://schemas.microsoft.com/office/powerpoint/2010/main" val="61401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17276-6709-4B5E-A576-01C25AF2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to the end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1B30F-C05A-40BB-B84F-1AA9B9A6A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It is important to the end user to have a draw program that can save a file that can be opened for later use.</a:t>
            </a:r>
          </a:p>
          <a:p>
            <a:r>
              <a:rPr lang="en-US" sz="3200" dirty="0"/>
              <a:t>Having the ability to move shapes around is also important.</a:t>
            </a:r>
          </a:p>
          <a:p>
            <a:r>
              <a:rPr lang="en-US" sz="3200" dirty="0"/>
              <a:t>The ability to create in the 2-Dimensional environment is important to the end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6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C137-D613-4659-AEB8-74A59107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How will this be made?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67EC6-8D79-4465-963D-070233B9D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4400" dirty="0"/>
              <a:t>This will be written in Java using </a:t>
            </a:r>
            <a:r>
              <a:rPr lang="en-US" sz="4400" dirty="0" err="1"/>
              <a:t>JavaFx</a:t>
            </a:r>
            <a:r>
              <a:rPr lang="en-US" sz="4400" dirty="0"/>
              <a:t>.</a:t>
            </a:r>
          </a:p>
          <a:p>
            <a:r>
              <a:rPr lang="en-US" sz="4400" dirty="0"/>
              <a:t>The file save system will save to an xml style file and will be auto-save.</a:t>
            </a:r>
          </a:p>
          <a:p>
            <a:r>
              <a:rPr lang="en-US" sz="4400" dirty="0"/>
              <a:t>The pen tool will use Bezier curves for the drawing of the curves.</a:t>
            </a:r>
          </a:p>
        </p:txBody>
      </p:sp>
    </p:spTree>
    <p:extLst>
      <p:ext uri="{BB962C8B-B14F-4D97-AF65-F5344CB8AC3E}">
        <p14:creationId xmlns:p14="http://schemas.microsoft.com/office/powerpoint/2010/main" val="424558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AD67-94B8-44AE-AF62-D3583991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EBB3E-05B9-41E1-BB54-1A32B9037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480"/>
            <a:ext cx="8596668" cy="448688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Easy to use</a:t>
            </a:r>
          </a:p>
          <a:p>
            <a:r>
              <a:rPr lang="en-US" sz="2800" dirty="0"/>
              <a:t>Intuitive</a:t>
            </a:r>
          </a:p>
          <a:p>
            <a:r>
              <a:rPr lang="en-US" sz="2800" dirty="0"/>
              <a:t>Draws all of the shapes</a:t>
            </a:r>
          </a:p>
          <a:p>
            <a:r>
              <a:rPr lang="en-US" sz="2800" dirty="0"/>
              <a:t>Draws a custom shape</a:t>
            </a:r>
          </a:p>
          <a:p>
            <a:r>
              <a:rPr lang="en-US" sz="2800" dirty="0"/>
              <a:t>Undo functions</a:t>
            </a:r>
          </a:p>
          <a:p>
            <a:r>
              <a:rPr lang="en-US" sz="2800" dirty="0"/>
              <a:t>Redo functions</a:t>
            </a:r>
          </a:p>
          <a:p>
            <a:r>
              <a:rPr lang="en-US" sz="2800" dirty="0"/>
              <a:t>Edit functions</a:t>
            </a:r>
          </a:p>
          <a:p>
            <a:r>
              <a:rPr lang="en-US" sz="2800" dirty="0"/>
              <a:t>File functions</a:t>
            </a:r>
          </a:p>
          <a:p>
            <a:r>
              <a:rPr lang="en-US" sz="2800" dirty="0"/>
              <a:t>Help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7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A3DB-657E-4882-A071-5DAB8A831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Sample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C757E-23CF-4FB0-8F50-0AAC0FF07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0" y="1276525"/>
            <a:ext cx="5082199" cy="578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0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1BF7-A765-415B-A50B-55C7A2C2A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Sample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1FA52-516C-49DE-B410-B156D44B6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65" y="1197868"/>
            <a:ext cx="5534614" cy="591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059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311</TotalTime>
  <Words>511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Design Pad</vt:lpstr>
      <vt:lpstr>What is it?</vt:lpstr>
      <vt:lpstr>Who is the program for?</vt:lpstr>
      <vt:lpstr>What makes this different</vt:lpstr>
      <vt:lpstr>Importance to the end user</vt:lpstr>
      <vt:lpstr>How will this be made?</vt:lpstr>
      <vt:lpstr>Requirements</vt:lpstr>
      <vt:lpstr>Use Case Sample</vt:lpstr>
      <vt:lpstr>Use Case Sample 2</vt:lpstr>
      <vt:lpstr>Buttons</vt:lpstr>
      <vt:lpstr>Graphical User Interface</vt:lpstr>
      <vt:lpstr>Shapes</vt:lpstr>
      <vt:lpstr>Pen tool – step 1</vt:lpstr>
      <vt:lpstr>Pen tool – Step 2</vt:lpstr>
      <vt:lpstr>Pen tool – Step 3</vt:lpstr>
      <vt:lpstr>Design Doc. – Classes and Interfaces</vt:lpstr>
      <vt:lpstr>The Schedule</vt:lpstr>
      <vt:lpstr>The Idea is expandable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Pad</dc:title>
  <dc:creator>Jacob Bird</dc:creator>
  <cp:lastModifiedBy>Jacob Bird</cp:lastModifiedBy>
  <cp:revision>25</cp:revision>
  <dcterms:created xsi:type="dcterms:W3CDTF">2017-09-11T03:31:33Z</dcterms:created>
  <dcterms:modified xsi:type="dcterms:W3CDTF">2017-12-06T19:32:58Z</dcterms:modified>
</cp:coreProperties>
</file>