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058" y="126"/>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344393"/>
            <a:ext cx="18951755" cy="1365892"/>
          </a:xfrm>
        </p:spPr>
        <p:txBody>
          <a:bodyPr lIns="0" tIns="0" rIns="0" bIns="0">
            <a:noAutofit/>
          </a:bodyPr>
          <a:lstStyle/>
          <a:p>
            <a:pPr algn="l"/>
            <a:r>
              <a:rPr lang="en-US" sz="8000" b="1" cap="all" dirty="0" smtClean="0"/>
              <a:t>Project Devai</a:t>
            </a:r>
            <a:endParaRPr lang="en-US" sz="8000" b="1" cap="all" dirty="0"/>
          </a:p>
        </p:txBody>
      </p:sp>
      <p:sp>
        <p:nvSpPr>
          <p:cNvPr id="3" name="Subtitle 2"/>
          <p:cNvSpPr>
            <a:spLocks noGrp="1"/>
          </p:cNvSpPr>
          <p:nvPr>
            <p:ph type="subTitle" idx="4294967295"/>
          </p:nvPr>
        </p:nvSpPr>
        <p:spPr>
          <a:xfrm>
            <a:off x="12469124" y="3455000"/>
            <a:ext cx="18951755" cy="1991672"/>
          </a:xfrm>
        </p:spPr>
        <p:txBody>
          <a:bodyPr lIns="0" tIns="0" rIns="0" bIns="0">
            <a:normAutofit/>
          </a:bodyPr>
          <a:lstStyle/>
          <a:p>
            <a:pPr marL="0" indent="0" algn="l">
              <a:buNone/>
            </a:pPr>
            <a:r>
              <a:rPr lang="en-US" sz="5400" dirty="0" smtClean="0">
                <a:solidFill>
                  <a:srgbClr val="F37321"/>
                </a:solidFill>
              </a:rPr>
              <a:t>A Template StarCraft Artificial Intelligence:</a:t>
            </a:r>
          </a:p>
          <a:p>
            <a:pPr marL="0" indent="0" algn="l">
              <a:buNone/>
            </a:pPr>
            <a:r>
              <a:rPr lang="en-US" sz="5400" dirty="0" smtClean="0">
                <a:solidFill>
                  <a:srgbClr val="F37321"/>
                </a:solidFill>
              </a:rPr>
              <a:t>Creating an example AI for others to learn from.</a:t>
            </a:r>
            <a:endParaRPr lang="en-US" sz="5400" dirty="0">
              <a:solidFill>
                <a:srgbClr val="F37321"/>
              </a:solidFill>
            </a:endParaRPr>
          </a:p>
        </p:txBody>
      </p:sp>
      <p:sp>
        <p:nvSpPr>
          <p:cNvPr id="12" name="Rectangle 11"/>
          <p:cNvSpPr/>
          <p:nvPr/>
        </p:nvSpPr>
        <p:spPr>
          <a:xfrm>
            <a:off x="12469125" y="5331461"/>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311512" y="11397434"/>
            <a:ext cx="9886893" cy="19604964"/>
          </a:xfrm>
          <a:prstGeom prst="rect">
            <a:avLst/>
          </a:prstGeom>
          <a:noFill/>
        </p:spPr>
        <p:txBody>
          <a:bodyPr wrap="square" rtlCol="0" anchor="t" anchorCtr="0">
            <a:noAutofit/>
          </a:bodyPr>
          <a:lstStyle/>
          <a:p>
            <a:pPr>
              <a:spcAft>
                <a:spcPts val="1800"/>
              </a:spcAft>
            </a:pPr>
            <a:r>
              <a:rPr lang="en-US" sz="3600" b="1" dirty="0" smtClean="0">
                <a:solidFill>
                  <a:srgbClr val="5D87A1"/>
                </a:solidFill>
              </a:rPr>
              <a:t>Documentation</a:t>
            </a:r>
            <a:endParaRPr lang="en-US" sz="3600" b="1" dirty="0">
              <a:solidFill>
                <a:srgbClr val="5D87A1"/>
              </a:solidFill>
            </a:endParaRPr>
          </a:p>
          <a:p>
            <a:pPr>
              <a:spcAft>
                <a:spcPts val="1800"/>
              </a:spcAft>
            </a:pPr>
            <a:r>
              <a:rPr lang="en-US" sz="3000" dirty="0" smtClean="0"/>
              <a:t>We will be including documentation to further  explain the purposes, requirements, and effects of the classes and functions in our code. This is stored in a readme within the project source code. The readme will also include a detailed guide on any additional files that need to be downloaded to make all of our code work. Finally we will be including the instructions required to setup the environment to code in as well as how to transfer files to the appropriate game directory.</a:t>
            </a:r>
          </a:p>
          <a:p>
            <a:pPr>
              <a:spcAft>
                <a:spcPts val="1800"/>
              </a:spcAft>
            </a:pPr>
            <a:endParaRPr lang="en-US" sz="3000" dirty="0" smtClean="0"/>
          </a:p>
          <a:p>
            <a:pPr>
              <a:spcAft>
                <a:spcPts val="1800"/>
              </a:spcAft>
            </a:pPr>
            <a:r>
              <a:rPr lang="en-US" sz="3600" b="1" dirty="0" smtClean="0">
                <a:solidFill>
                  <a:srgbClr val="5D87A1"/>
                </a:solidFill>
              </a:rPr>
              <a:t>Simple AI</a:t>
            </a:r>
            <a:endParaRPr lang="en-US" sz="3600" b="1" dirty="0">
              <a:solidFill>
                <a:srgbClr val="5D87A1"/>
              </a:solidFill>
            </a:endParaRPr>
          </a:p>
          <a:p>
            <a:pPr>
              <a:spcAft>
                <a:spcPts val="1800"/>
              </a:spcAft>
            </a:pPr>
            <a:r>
              <a:rPr lang="en-US" sz="3000" dirty="0" smtClean="0"/>
              <a:t>Our AI will be fairly simple as it is mainly an example and a way to show off the different features in our library. We chose one specific race and had some simple conditionals to do the following:</a:t>
            </a:r>
          </a:p>
          <a:p>
            <a:pPr>
              <a:spcAft>
                <a:spcPts val="1800"/>
              </a:spcAft>
            </a:pPr>
            <a:endParaRPr lang="en-US" sz="3000" dirty="0" smtClean="0"/>
          </a:p>
          <a:p>
            <a:pPr marL="457200" indent="-457200">
              <a:spcAft>
                <a:spcPts val="1800"/>
              </a:spcAft>
              <a:buFont typeface="Wingdings" panose="05000000000000000000" pitchFamily="2" charset="2"/>
              <a:buChar char="v"/>
            </a:pPr>
            <a:r>
              <a:rPr lang="en-US" sz="3000" b="1" dirty="0" smtClean="0"/>
              <a:t>Train workers</a:t>
            </a:r>
          </a:p>
          <a:p>
            <a:pPr>
              <a:spcAft>
                <a:spcPts val="1800"/>
              </a:spcAft>
            </a:pPr>
            <a:r>
              <a:rPr lang="en-US" sz="3000" dirty="0" smtClean="0"/>
              <a:t>Workers are then sent to gather and construct any buildings</a:t>
            </a:r>
          </a:p>
          <a:p>
            <a:pPr marL="457200" indent="-457200">
              <a:spcAft>
                <a:spcPts val="1800"/>
              </a:spcAft>
              <a:buFont typeface="Wingdings" panose="05000000000000000000" pitchFamily="2" charset="2"/>
              <a:buChar char="v"/>
            </a:pPr>
            <a:r>
              <a:rPr lang="en-US" sz="3000" b="1" dirty="0" smtClean="0"/>
              <a:t>Build supply depots</a:t>
            </a:r>
          </a:p>
          <a:p>
            <a:pPr>
              <a:spcAft>
                <a:spcPts val="1800"/>
              </a:spcAft>
            </a:pPr>
            <a:r>
              <a:rPr lang="en-US" sz="3000" dirty="0" smtClean="0"/>
              <a:t>This is to increase the number of units that can be on the field</a:t>
            </a:r>
          </a:p>
          <a:p>
            <a:pPr marL="457200" indent="-457200">
              <a:spcAft>
                <a:spcPts val="1800"/>
              </a:spcAft>
              <a:buFont typeface="Wingdings" panose="05000000000000000000" pitchFamily="2" charset="2"/>
              <a:buChar char="v"/>
            </a:pPr>
            <a:r>
              <a:rPr lang="en-US" sz="3000" b="1" dirty="0" smtClean="0"/>
              <a:t>Build a barracks</a:t>
            </a:r>
          </a:p>
          <a:p>
            <a:pPr>
              <a:spcAft>
                <a:spcPts val="1800"/>
              </a:spcAft>
            </a:pPr>
            <a:r>
              <a:rPr lang="en-US" sz="3000" dirty="0" smtClean="0"/>
              <a:t>Required to train military, specifically marines</a:t>
            </a:r>
          </a:p>
          <a:p>
            <a:pPr marL="457200" indent="-457200">
              <a:spcAft>
                <a:spcPts val="1800"/>
              </a:spcAft>
              <a:buFont typeface="Wingdings" panose="05000000000000000000" pitchFamily="2" charset="2"/>
              <a:buChar char="v"/>
            </a:pPr>
            <a:r>
              <a:rPr lang="en-US" sz="3000" b="1" dirty="0" smtClean="0"/>
              <a:t>Train marines</a:t>
            </a:r>
          </a:p>
          <a:p>
            <a:pPr>
              <a:spcAft>
                <a:spcPts val="1800"/>
              </a:spcAft>
            </a:pPr>
            <a:r>
              <a:rPr lang="en-US" sz="3000" dirty="0" smtClean="0"/>
              <a:t>Army units used to attack the enemy</a:t>
            </a:r>
          </a:p>
          <a:p>
            <a:pPr marL="457200" indent="-457200">
              <a:spcAft>
                <a:spcPts val="1800"/>
              </a:spcAft>
              <a:buFont typeface="Wingdings" panose="05000000000000000000" pitchFamily="2" charset="2"/>
              <a:buChar char="v"/>
            </a:pPr>
            <a:r>
              <a:rPr lang="en-US" sz="3000" b="1" dirty="0" smtClean="0"/>
              <a:t>Find and build an expansion</a:t>
            </a:r>
          </a:p>
          <a:p>
            <a:pPr>
              <a:spcAft>
                <a:spcPts val="1800"/>
              </a:spcAft>
            </a:pPr>
            <a:r>
              <a:rPr lang="en-US" sz="3000" dirty="0" smtClean="0"/>
              <a:t>Used to increase economy and efficiency</a:t>
            </a:r>
          </a:p>
          <a:p>
            <a:pPr marL="457200" indent="-457200">
              <a:spcAft>
                <a:spcPts val="1800"/>
              </a:spcAft>
              <a:buFont typeface="Wingdings" panose="05000000000000000000" pitchFamily="2" charset="2"/>
              <a:buChar char="v"/>
            </a:pPr>
            <a:r>
              <a:rPr lang="en-US" sz="3000" b="1" dirty="0" smtClean="0"/>
              <a:t>Select all army units</a:t>
            </a:r>
          </a:p>
          <a:p>
            <a:pPr marL="457200" indent="-457200">
              <a:spcAft>
                <a:spcPts val="1800"/>
              </a:spcAft>
              <a:buFont typeface="Wingdings" panose="05000000000000000000" pitchFamily="2" charset="2"/>
              <a:buChar char="v"/>
            </a:pPr>
            <a:r>
              <a:rPr lang="en-US" sz="3000" b="1" dirty="0" smtClean="0"/>
              <a:t>Scout the enemy</a:t>
            </a:r>
          </a:p>
          <a:p>
            <a:pPr>
              <a:spcAft>
                <a:spcPts val="1800"/>
              </a:spcAft>
            </a:pPr>
            <a:r>
              <a:rPr lang="en-US" sz="3000" dirty="0" smtClean="0"/>
              <a:t>Uses terrain analyzer to systematically find the enemy</a:t>
            </a:r>
          </a:p>
          <a:p>
            <a:pPr marL="514350" indent="-514350">
              <a:spcAft>
                <a:spcPts val="1800"/>
              </a:spcAft>
              <a:buFont typeface="Wingdings" panose="05000000000000000000" pitchFamily="2" charset="2"/>
              <a:buChar char="v"/>
            </a:pPr>
            <a:r>
              <a:rPr lang="en-US" sz="3000" b="1" dirty="0" smtClean="0"/>
              <a:t>Attack the enemy base repeatedly until victory</a:t>
            </a:r>
          </a:p>
        </p:txBody>
      </p:sp>
      <p:sp>
        <p:nvSpPr>
          <p:cNvPr id="14" name="TextBox 13"/>
          <p:cNvSpPr txBox="1"/>
          <p:nvPr/>
        </p:nvSpPr>
        <p:spPr>
          <a:xfrm>
            <a:off x="22023808" y="5331461"/>
            <a:ext cx="9222475" cy="13512801"/>
          </a:xfrm>
          <a:prstGeom prst="rect">
            <a:avLst/>
          </a:prstGeom>
          <a:noFill/>
        </p:spPr>
        <p:txBody>
          <a:bodyPr wrap="square" rtlCol="0">
            <a:noAutofit/>
          </a:bodyPr>
          <a:lstStyle/>
          <a:p>
            <a:pPr>
              <a:spcAft>
                <a:spcPts val="1800"/>
              </a:spcAft>
            </a:pPr>
            <a:r>
              <a:rPr lang="en-US" sz="3600" b="1" dirty="0" smtClean="0">
                <a:solidFill>
                  <a:srgbClr val="5D87A1"/>
                </a:solidFill>
              </a:rPr>
              <a:t>Goals</a:t>
            </a:r>
            <a:endParaRPr lang="en-US" sz="3600" b="1" dirty="0">
              <a:solidFill>
                <a:srgbClr val="5D87A1"/>
              </a:solidFill>
            </a:endParaRPr>
          </a:p>
          <a:p>
            <a:pPr marL="457200" indent="-457200">
              <a:spcAft>
                <a:spcPts val="1800"/>
              </a:spcAft>
              <a:buFont typeface="Arial"/>
              <a:buChar char="•"/>
            </a:pPr>
            <a:r>
              <a:rPr lang="en-US" sz="3000" dirty="0"/>
              <a:t>Create example AI for future club members with an interest in machine learning to use as a starting </a:t>
            </a:r>
            <a:r>
              <a:rPr lang="en-US" sz="3000" dirty="0" smtClean="0"/>
              <a:t>example</a:t>
            </a:r>
            <a:endParaRPr lang="en-US" sz="3000" dirty="0"/>
          </a:p>
          <a:p>
            <a:pPr marL="457200" indent="-457200">
              <a:spcAft>
                <a:spcPts val="1800"/>
              </a:spcAft>
              <a:buFont typeface="Arial"/>
              <a:buChar char="•"/>
            </a:pPr>
            <a:r>
              <a:rPr lang="en-US" sz="3000" dirty="0"/>
              <a:t>Create extensive library of functions to simplify interaction with API</a:t>
            </a:r>
          </a:p>
          <a:p>
            <a:pPr marL="457200" indent="-457200">
              <a:spcAft>
                <a:spcPts val="1800"/>
              </a:spcAft>
              <a:buFont typeface="Arial"/>
              <a:buChar char="•"/>
            </a:pPr>
            <a:r>
              <a:rPr lang="en-US" sz="3000" dirty="0"/>
              <a:t>Build an example AI using the created library to show off functions and give an example to work from</a:t>
            </a:r>
          </a:p>
          <a:p>
            <a:pPr marL="457200" indent="-457200">
              <a:spcAft>
                <a:spcPts val="1800"/>
              </a:spcAft>
              <a:buFont typeface="Arial"/>
              <a:buChar char="•"/>
            </a:pPr>
            <a:r>
              <a:rPr lang="en-US" sz="3000" dirty="0"/>
              <a:t>Document functions and classes for further understanding as well as include installation process and setup for the AI in </a:t>
            </a:r>
            <a:r>
              <a:rPr lang="en-US" sz="3000" dirty="0" smtClean="0"/>
              <a:t>game</a:t>
            </a:r>
          </a:p>
          <a:p>
            <a:pPr>
              <a:spcAft>
                <a:spcPts val="1800"/>
              </a:spcAft>
            </a:pPr>
            <a:endParaRPr lang="en-US" sz="3000" dirty="0" smtClean="0"/>
          </a:p>
          <a:p>
            <a:pPr>
              <a:spcAft>
                <a:spcPts val="1800"/>
              </a:spcAft>
            </a:pPr>
            <a:r>
              <a:rPr lang="en-US" sz="3200" b="1" dirty="0" smtClean="0">
                <a:solidFill>
                  <a:srgbClr val="5D87A1"/>
                </a:solidFill>
              </a:rPr>
              <a:t>StarCraft Brood War</a:t>
            </a:r>
            <a:endParaRPr lang="en-US" sz="3000" dirty="0"/>
          </a:p>
          <a:p>
            <a:pPr marL="457200" indent="-457200">
              <a:spcAft>
                <a:spcPts val="1800"/>
              </a:spcAft>
              <a:buFont typeface="Arial" panose="020B0604020202020204" pitchFamily="34" charset="0"/>
              <a:buChar char="•"/>
            </a:pPr>
            <a:r>
              <a:rPr lang="en-US" sz="3000" dirty="0" smtClean="0"/>
              <a:t>A real-time strategy developed by Blizzard Entertainment</a:t>
            </a:r>
          </a:p>
          <a:p>
            <a:pPr marL="457200" indent="-457200">
              <a:spcAft>
                <a:spcPts val="1800"/>
              </a:spcAft>
              <a:buFont typeface="Arial" panose="020B0604020202020204" pitchFamily="34" charset="0"/>
              <a:buChar char="•"/>
            </a:pPr>
            <a:r>
              <a:rPr lang="en-US" sz="3000" dirty="0" smtClean="0"/>
              <a:t>Requires reactionary plays using quick thinking to analyze the best strategy</a:t>
            </a:r>
          </a:p>
          <a:p>
            <a:pPr marL="457200" indent="-457200">
              <a:spcAft>
                <a:spcPts val="1800"/>
              </a:spcAft>
              <a:buFont typeface="Arial" panose="020B0604020202020204" pitchFamily="34" charset="0"/>
              <a:buChar char="•"/>
            </a:pPr>
            <a:r>
              <a:rPr lang="en-US" sz="3000" dirty="0" smtClean="0"/>
              <a:t>Most games require analysis of the enemy’s chosen strategy in real-time.</a:t>
            </a:r>
          </a:p>
          <a:p>
            <a:pPr marL="457200" indent="-457200">
              <a:spcAft>
                <a:spcPts val="1800"/>
              </a:spcAft>
              <a:buFont typeface="Arial" panose="020B0604020202020204" pitchFamily="34" charset="0"/>
              <a:buChar char="•"/>
            </a:pPr>
            <a:r>
              <a:rPr lang="en-US" sz="3000" dirty="0" smtClean="0"/>
              <a:t>Win condition is defined by the enemy being destroyed </a:t>
            </a:r>
            <a:r>
              <a:rPr lang="en-US" sz="3000" smtClean="0"/>
              <a:t>or forfeiting.</a:t>
            </a:r>
            <a:endParaRPr lang="en-US" sz="3000" dirty="0"/>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smtClean="0">
                <a:solidFill>
                  <a:srgbClr val="5D87A1"/>
                </a:solidFill>
              </a:rPr>
              <a:t>Library Building</a:t>
            </a:r>
            <a:endParaRPr lang="en-US" sz="3600" b="1" dirty="0">
              <a:solidFill>
                <a:srgbClr val="5D87A1"/>
              </a:solidFill>
            </a:endParaRPr>
          </a:p>
          <a:p>
            <a:pPr>
              <a:spcAft>
                <a:spcPts val="1800"/>
              </a:spcAft>
            </a:pPr>
            <a:r>
              <a:rPr lang="en-US" sz="3000" dirty="0" smtClean="0"/>
              <a:t>The purpose of the library is to create an easier way for students to familiarize themselves with the API used to interact with the game. It covers most of the important parts required of the game to play and win a match. It will also help as a starting point for others who want to include more complicated functions into the library as well as those who just want to take bits and pieces from it. The following are classes that are the focus of our library.</a:t>
            </a:r>
          </a:p>
          <a:p>
            <a:pPr>
              <a:spcAft>
                <a:spcPts val="1800"/>
              </a:spcAft>
            </a:pPr>
            <a:endParaRPr lang="en-US" sz="3000" dirty="0" smtClean="0"/>
          </a:p>
          <a:p>
            <a:pPr marL="457200" indent="-457200">
              <a:spcAft>
                <a:spcPts val="1800"/>
              </a:spcAft>
              <a:buFont typeface="Wingdings" panose="05000000000000000000" pitchFamily="2" charset="2"/>
              <a:buChar char="v"/>
            </a:pPr>
            <a:r>
              <a:rPr lang="en-US" sz="3000" b="1" dirty="0" smtClean="0"/>
              <a:t>Economy Class</a:t>
            </a:r>
          </a:p>
          <a:p>
            <a:pPr>
              <a:spcAft>
                <a:spcPts val="1800"/>
              </a:spcAft>
            </a:pPr>
            <a:r>
              <a:rPr lang="en-US" sz="3000" dirty="0" smtClean="0"/>
              <a:t>Builds workers to gather resources and construct buildings</a:t>
            </a:r>
          </a:p>
          <a:p>
            <a:pPr>
              <a:spcAft>
                <a:spcPts val="1800"/>
              </a:spcAft>
            </a:pPr>
            <a:r>
              <a:rPr lang="en-US" sz="3000" dirty="0" smtClean="0"/>
              <a:t>Gets count of in game resources</a:t>
            </a:r>
          </a:p>
          <a:p>
            <a:pPr marL="457200" indent="-457200">
              <a:spcAft>
                <a:spcPts val="1800"/>
              </a:spcAft>
              <a:buFont typeface="Wingdings" panose="05000000000000000000" pitchFamily="2" charset="2"/>
              <a:buChar char="v"/>
            </a:pPr>
            <a:r>
              <a:rPr lang="en-US" sz="3000" b="1" dirty="0" smtClean="0"/>
              <a:t>Construction Class</a:t>
            </a:r>
          </a:p>
          <a:p>
            <a:pPr>
              <a:spcAft>
                <a:spcPts val="1800"/>
              </a:spcAft>
            </a:pPr>
            <a:r>
              <a:rPr lang="en-US" sz="3000" dirty="0" smtClean="0"/>
              <a:t>Constructs the buildings in the game</a:t>
            </a:r>
          </a:p>
          <a:p>
            <a:pPr marL="457200" indent="-457200">
              <a:spcAft>
                <a:spcPts val="1800"/>
              </a:spcAft>
              <a:buFont typeface="Wingdings" panose="05000000000000000000" pitchFamily="2" charset="2"/>
              <a:buChar char="v"/>
            </a:pPr>
            <a:r>
              <a:rPr lang="en-US" sz="3000" b="1" dirty="0" smtClean="0"/>
              <a:t>Unit Action Class</a:t>
            </a:r>
          </a:p>
          <a:p>
            <a:pPr>
              <a:spcAft>
                <a:spcPts val="1800"/>
              </a:spcAft>
            </a:pPr>
            <a:r>
              <a:rPr lang="en-US" sz="3000" dirty="0" smtClean="0"/>
              <a:t>Gives individual commands to a unit</a:t>
            </a:r>
          </a:p>
          <a:p>
            <a:pPr>
              <a:spcAft>
                <a:spcPts val="1800"/>
              </a:spcAft>
            </a:pPr>
            <a:r>
              <a:rPr lang="en-US" sz="3000" dirty="0" smtClean="0"/>
              <a:t>Used for buildings to train and units to move and attack</a:t>
            </a:r>
          </a:p>
          <a:p>
            <a:pPr marL="457200" indent="-457200">
              <a:spcAft>
                <a:spcPts val="1800"/>
              </a:spcAft>
              <a:buFont typeface="Wingdings" panose="05000000000000000000" pitchFamily="2" charset="2"/>
              <a:buChar char="v"/>
            </a:pPr>
            <a:r>
              <a:rPr lang="en-US" sz="3000" b="1" dirty="0" smtClean="0"/>
              <a:t>Map Tools Class</a:t>
            </a:r>
          </a:p>
          <a:p>
            <a:pPr>
              <a:spcAft>
                <a:spcPts val="1800"/>
              </a:spcAft>
            </a:pPr>
            <a:r>
              <a:rPr lang="en-US" sz="3000" dirty="0" smtClean="0"/>
              <a:t>Extension used to convert map to data to be used by agent</a:t>
            </a:r>
          </a:p>
          <a:p>
            <a:pPr>
              <a:spcAft>
                <a:spcPts val="1800"/>
              </a:spcAft>
            </a:pPr>
            <a:r>
              <a:rPr lang="en-US" sz="3000" dirty="0" smtClean="0"/>
              <a:t>Main use for expansion and scouting</a:t>
            </a:r>
          </a:p>
          <a:p>
            <a:pPr marL="457200" indent="-457200">
              <a:spcAft>
                <a:spcPts val="1800"/>
              </a:spcAft>
              <a:buFont typeface="Wingdings" panose="05000000000000000000" pitchFamily="2" charset="2"/>
              <a:buChar char="v"/>
            </a:pPr>
            <a:r>
              <a:rPr lang="en-US" sz="3000" b="1" dirty="0" smtClean="0"/>
              <a:t>Player Class</a:t>
            </a:r>
          </a:p>
          <a:p>
            <a:pPr>
              <a:spcAft>
                <a:spcPts val="1800"/>
              </a:spcAft>
            </a:pPr>
            <a:r>
              <a:rPr lang="en-US" sz="3000" dirty="0" smtClean="0"/>
              <a:t>Storing of variables to track events and triggers that would otherwise be global variables </a:t>
            </a: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Project Description</a:t>
            </a:r>
            <a:endParaRPr lang="en-US" sz="5400" dirty="0">
              <a:solidFill>
                <a:srgbClr val="F37321"/>
              </a:solidFill>
            </a:endParaRP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chemeClr val="bg1"/>
                </a:solidFill>
              </a:rPr>
              <a:t>Individuals Involved</a:t>
            </a:r>
            <a:endParaRPr lang="en-US" sz="5400" dirty="0">
              <a:solidFill>
                <a:schemeClr val="bg1"/>
              </a:solidFill>
            </a:endParaRPr>
          </a:p>
        </p:txBody>
      </p:sp>
      <p:sp>
        <p:nvSpPr>
          <p:cNvPr id="31" name="TextBox 30"/>
          <p:cNvSpPr txBox="1"/>
          <p:nvPr/>
        </p:nvSpPr>
        <p:spPr>
          <a:xfrm>
            <a:off x="34493201" y="13420936"/>
            <a:ext cx="7827420" cy="15628638"/>
          </a:xfrm>
          <a:prstGeom prst="rect">
            <a:avLst/>
          </a:prstGeom>
          <a:noFill/>
        </p:spPr>
        <p:txBody>
          <a:bodyPr wrap="square" rtlCol="0">
            <a:noAutofit/>
          </a:bodyPr>
          <a:lstStyle/>
          <a:p>
            <a:pPr marL="457200" indent="-457200">
              <a:spcAft>
                <a:spcPts val="1800"/>
              </a:spcAft>
              <a:buFont typeface="Arial" panose="020B0604020202020204" pitchFamily="34" charset="0"/>
              <a:buChar char="•"/>
            </a:pPr>
            <a:r>
              <a:rPr lang="en-US" sz="3000" dirty="0" smtClean="0">
                <a:solidFill>
                  <a:schemeClr val="bg1"/>
                </a:solidFill>
              </a:rPr>
              <a:t>Kristen </a:t>
            </a:r>
            <a:r>
              <a:rPr lang="en-US" sz="3000" dirty="0">
                <a:solidFill>
                  <a:schemeClr val="bg1"/>
                </a:solidFill>
              </a:rPr>
              <a:t>Patterson</a:t>
            </a:r>
          </a:p>
          <a:p>
            <a:pPr>
              <a:spcAft>
                <a:spcPts val="1800"/>
              </a:spcAft>
            </a:pPr>
            <a:r>
              <a:rPr lang="en-US" sz="3000" dirty="0">
                <a:solidFill>
                  <a:schemeClr val="bg1"/>
                </a:solidFill>
              </a:rPr>
              <a:t>Computer Science Applied</a:t>
            </a:r>
          </a:p>
          <a:p>
            <a:pPr>
              <a:spcAft>
                <a:spcPts val="1800"/>
              </a:spcAft>
            </a:pPr>
            <a:r>
              <a:rPr lang="en-US" sz="3000" dirty="0" smtClean="0">
                <a:solidFill>
                  <a:schemeClr val="bg1"/>
                </a:solidFill>
              </a:rPr>
              <a:t>patterkr@oregonstate.edu</a:t>
            </a:r>
          </a:p>
          <a:p>
            <a:pPr>
              <a:spcAft>
                <a:spcPts val="1800"/>
              </a:spcAft>
            </a:pPr>
            <a:endParaRPr lang="en-US" sz="3000" dirty="0">
              <a:solidFill>
                <a:schemeClr val="bg1"/>
              </a:solidFill>
            </a:endParaRPr>
          </a:p>
          <a:p>
            <a:pPr marL="457200" indent="-457200">
              <a:spcAft>
                <a:spcPts val="1800"/>
              </a:spcAft>
              <a:buFont typeface="Arial"/>
              <a:buChar char="•"/>
            </a:pPr>
            <a:r>
              <a:rPr lang="en-US" sz="3000" dirty="0">
                <a:solidFill>
                  <a:schemeClr val="bg1"/>
                </a:solidFill>
              </a:rPr>
              <a:t>Jacob Broderick</a:t>
            </a:r>
          </a:p>
          <a:p>
            <a:pPr>
              <a:spcAft>
                <a:spcPts val="1800"/>
              </a:spcAft>
            </a:pPr>
            <a:r>
              <a:rPr lang="en-US" sz="3000" dirty="0">
                <a:solidFill>
                  <a:schemeClr val="bg1"/>
                </a:solidFill>
              </a:rPr>
              <a:t>Computer Science Applied</a:t>
            </a:r>
          </a:p>
          <a:p>
            <a:pPr>
              <a:spcAft>
                <a:spcPts val="1800"/>
              </a:spcAft>
            </a:pPr>
            <a:r>
              <a:rPr lang="en-US" sz="3000" dirty="0" smtClean="0">
                <a:solidFill>
                  <a:schemeClr val="bg1"/>
                </a:solidFill>
              </a:rPr>
              <a:t>broderij@oregonstate.edu</a:t>
            </a:r>
          </a:p>
          <a:p>
            <a:pPr>
              <a:spcAft>
                <a:spcPts val="1800"/>
              </a:spcAft>
            </a:pPr>
            <a:endParaRPr lang="en-US" sz="3000" dirty="0">
              <a:solidFill>
                <a:schemeClr val="bg1"/>
              </a:solidFill>
            </a:endParaRPr>
          </a:p>
          <a:p>
            <a:pPr marL="457200" indent="-457200">
              <a:spcAft>
                <a:spcPts val="1800"/>
              </a:spcAft>
              <a:buFont typeface="Arial"/>
              <a:buChar char="•"/>
            </a:pPr>
            <a:r>
              <a:rPr lang="en-US" sz="3000" dirty="0">
                <a:solidFill>
                  <a:schemeClr val="bg1"/>
                </a:solidFill>
              </a:rPr>
              <a:t>Brandon Chatham</a:t>
            </a:r>
          </a:p>
          <a:p>
            <a:pPr>
              <a:spcAft>
                <a:spcPts val="1800"/>
              </a:spcAft>
            </a:pPr>
            <a:r>
              <a:rPr lang="en-US" sz="3000" dirty="0">
                <a:solidFill>
                  <a:schemeClr val="bg1"/>
                </a:solidFill>
              </a:rPr>
              <a:t>Computer Science Applied</a:t>
            </a:r>
          </a:p>
          <a:p>
            <a:pPr>
              <a:spcAft>
                <a:spcPts val="1800"/>
              </a:spcAft>
            </a:pPr>
            <a:r>
              <a:rPr lang="en-US" sz="3000" dirty="0" smtClean="0">
                <a:solidFill>
                  <a:schemeClr val="bg1"/>
                </a:solidFill>
              </a:rPr>
              <a:t>chathamb@oregonstate.edu</a:t>
            </a:r>
          </a:p>
          <a:p>
            <a:pPr>
              <a:spcAft>
                <a:spcPts val="1800"/>
              </a:spcAft>
            </a:pPr>
            <a:endParaRPr lang="en-US" sz="3000" dirty="0">
              <a:solidFill>
                <a:schemeClr val="bg1"/>
              </a:solidFill>
            </a:endParaRPr>
          </a:p>
          <a:p>
            <a:pPr marL="457200" indent="-457200">
              <a:spcAft>
                <a:spcPts val="1800"/>
              </a:spcAft>
              <a:buFont typeface="Arial"/>
              <a:buChar char="•"/>
            </a:pPr>
            <a:r>
              <a:rPr lang="en-US" sz="3000" dirty="0">
                <a:solidFill>
                  <a:schemeClr val="bg1"/>
                </a:solidFill>
              </a:rPr>
              <a:t>Dr. Alan Fern (client)</a:t>
            </a:r>
          </a:p>
          <a:p>
            <a:pPr>
              <a:spcAft>
                <a:spcPts val="1800"/>
              </a:spcAft>
            </a:pPr>
            <a:r>
              <a:rPr lang="en-US" sz="3000" dirty="0">
                <a:solidFill>
                  <a:schemeClr val="bg1"/>
                </a:solidFill>
              </a:rPr>
              <a:t>Associate Head of Research and Professor at Oregon State </a:t>
            </a:r>
            <a:r>
              <a:rPr lang="en-US" sz="3000" dirty="0" smtClean="0">
                <a:solidFill>
                  <a:schemeClr val="bg1"/>
                </a:solidFill>
              </a:rPr>
              <a:t>University</a:t>
            </a:r>
          </a:p>
          <a:p>
            <a:pPr>
              <a:spcAft>
                <a:spcPts val="1800"/>
              </a:spcAft>
            </a:pPr>
            <a:endParaRPr lang="en-US" sz="3000" dirty="0">
              <a:solidFill>
                <a:schemeClr val="bg1"/>
              </a:solidFill>
            </a:endParaRPr>
          </a:p>
          <a:p>
            <a:pPr>
              <a:spcAft>
                <a:spcPts val="1800"/>
              </a:spcAft>
            </a:pPr>
            <a:r>
              <a:rPr lang="en-US" sz="3000" dirty="0">
                <a:solidFill>
                  <a:schemeClr val="bg1"/>
                </a:solidFill>
              </a:rPr>
              <a:t>We all undertook this project because we either had a major pertaining to video games or had an interest in AI and how it is developed. Our client also teaches and researches machine learning.</a:t>
            </a:r>
          </a:p>
          <a:p>
            <a:pPr>
              <a:spcAft>
                <a:spcPts val="1800"/>
              </a:spcAft>
            </a:pPr>
            <a:endParaRPr lang="en-US" sz="3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5084" y="5099382"/>
            <a:ext cx="8063652" cy="6047739"/>
          </a:xfrm>
          <a:prstGeom prst="rect">
            <a:avLst/>
          </a:prstGeom>
        </p:spPr>
      </p:pic>
      <p:sp>
        <p:nvSpPr>
          <p:cNvPr id="5" name="TextBox 4"/>
          <p:cNvSpPr txBox="1"/>
          <p:nvPr/>
        </p:nvSpPr>
        <p:spPr>
          <a:xfrm>
            <a:off x="34375084" y="11468112"/>
            <a:ext cx="7779385" cy="1015663"/>
          </a:xfrm>
          <a:prstGeom prst="rect">
            <a:avLst/>
          </a:prstGeom>
          <a:noFill/>
        </p:spPr>
        <p:txBody>
          <a:bodyPr wrap="square" rtlCol="0">
            <a:spAutoFit/>
          </a:bodyPr>
          <a:lstStyle/>
          <a:p>
            <a:r>
              <a:rPr lang="en-US" sz="3000" dirty="0" smtClean="0">
                <a:solidFill>
                  <a:schemeClr val="bg1"/>
                </a:solidFill>
              </a:rPr>
              <a:t>From left to right: Brandon Chatham, Jacob Broderick, Kristen Patterson</a:t>
            </a:r>
            <a:endParaRPr lang="en-US" sz="3000"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9125" y="5338365"/>
            <a:ext cx="9222475" cy="60339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50" y="24294259"/>
            <a:ext cx="9515850" cy="5836310"/>
          </a:xfrm>
          <a:prstGeom prst="rect">
            <a:avLst/>
          </a:prstGeom>
        </p:spPr>
      </p:pic>
      <p:pic>
        <p:nvPicPr>
          <p:cNvPr id="8" name="Picture 7"/>
          <p:cNvPicPr>
            <a:picLocks noChangeAspect="1"/>
          </p:cNvPicPr>
          <p:nvPr/>
        </p:nvPicPr>
        <p:blipFill>
          <a:blip r:embed="rId6"/>
          <a:stretch>
            <a:fillRect/>
          </a:stretch>
        </p:blipFill>
        <p:spPr>
          <a:xfrm>
            <a:off x="21045714" y="18766756"/>
            <a:ext cx="11582400" cy="12056536"/>
          </a:xfrm>
          <a:prstGeom prst="rect">
            <a:avLst/>
          </a:prstGeom>
        </p:spPr>
      </p:pic>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1395</TotalTime>
  <Words>668</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Trebuchet MS</vt:lpstr>
      <vt:lpstr>Wingdings</vt:lpstr>
      <vt:lpstr>Office Theme</vt:lpstr>
      <vt:lpstr>Project Devai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Devai</dc:title>
  <dc:creator>Kristen Patterson</dc:creator>
  <cp:lastModifiedBy>Kristen Patterson</cp:lastModifiedBy>
  <cp:revision>16</cp:revision>
  <dcterms:created xsi:type="dcterms:W3CDTF">2017-03-14T22:46:31Z</dcterms:created>
  <dcterms:modified xsi:type="dcterms:W3CDTF">2017-04-28T22:45:19Z</dcterms:modified>
</cp:coreProperties>
</file>