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Shape 23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Only depends on core of the app being built first.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Method for implementation could change, features priority level could be changed.</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Provides valuable feedback to the admin to provide them insight into the interaction between staff and client.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Small task where students adds to database and the admin can view.</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Small independent feature, planning should be accurate and fast.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Easy to test by seeing if the feature functions as intended with fake data and fake student account.</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Shape 258"/>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a:t>
            </a:r>
            <a:r>
              <a:rPr lang="en-AU"/>
              <a:t>Depends on feedback functionality detailed in two other user stories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Does not need to be included for base functionality of the school, however the </a:t>
            </a:r>
            <a:r>
              <a:rPr lang="en-AU"/>
              <a:t>data gathered via feedback provides high business value for relatively little effort. It would make sense for the admin to be able to easily see it.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Provides </a:t>
            </a:r>
            <a:r>
              <a:rPr lang="en-AU"/>
              <a:t>high business value </a:t>
            </a:r>
            <a:r>
              <a:rPr b="0" i="0" lang="en-AU" sz="1200" u="none" cap="none" strike="noStrike">
                <a:solidFill>
                  <a:schemeClr val="dk1"/>
                </a:solidFill>
                <a:latin typeface="Calibri"/>
                <a:ea typeface="Calibri"/>
                <a:cs typeface="Calibri"/>
                <a:sym typeface="Calibri"/>
              </a:rPr>
              <a:t>to the admin through the ability to learn from mistakes and focus on strengths.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Small task where pre-established database information on a lesson is </a:t>
            </a:r>
            <a:r>
              <a:rPr lang="en-AU"/>
              <a:t>queried and viewed</a:t>
            </a:r>
            <a:r>
              <a:rPr b="0" i="0" lang="en-AU"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Query and</a:t>
            </a:r>
            <a:r>
              <a:rPr lang="en-AU"/>
              <a:t> view</a:t>
            </a:r>
            <a:r>
              <a:rPr b="0" i="0" lang="en-AU" sz="1200" u="none" cap="none" strike="noStrike">
                <a:solidFill>
                  <a:schemeClr val="dk1"/>
                </a:solidFill>
                <a:latin typeface="Calibri"/>
                <a:ea typeface="Calibri"/>
                <a:cs typeface="Calibri"/>
                <a:sym typeface="Calibri"/>
              </a:rPr>
              <a:t>, quick and easy.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Manually access database to place test feedback in dummy lesson. Query </a:t>
            </a:r>
            <a:r>
              <a:rPr lang="en-AU"/>
              <a:t>feedback for that lesson as admin using GUI</a:t>
            </a:r>
            <a:r>
              <a:rPr b="0" i="0" lang="en-AU"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
        <p:nvSpPr>
          <p:cNvPr id="259" name="Shape 259"/>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Shape 27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Only depends on lessons being built first which is a core part of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Does not need to be included however, the purpose of the app is to help manage a business and save time and automatic record generation is the type of feature the client is looking for.</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Provides an extremely efficient and valuable tool to the admin.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Small task where database information on a lesson is placed into a document to create a fully complete contract.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Query and generate document, quick and easy.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Read a generated contract to ensure information has been correctly retrieved and printed.</a:t>
            </a:r>
            <a:endParaRPr b="0" i="0" sz="1200" u="none" cap="none" strike="noStrike">
              <a:solidFill>
                <a:schemeClr val="dk1"/>
              </a:solidFill>
              <a:latin typeface="Calibri"/>
              <a:ea typeface="Calibri"/>
              <a:cs typeface="Calibri"/>
              <a:sym typeface="Calibri"/>
            </a:endParaRPr>
          </a:p>
        </p:txBody>
      </p:sp>
      <p:sp>
        <p:nvSpPr>
          <p:cNvPr id="271" name="Shape 27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AU"/>
              <a:t>Dependencies: schedule/calendar custom GUI must be complete</a:t>
            </a:r>
            <a:endParaRPr/>
          </a:p>
        </p:txBody>
      </p:sp>
      <p:sp>
        <p:nvSpPr>
          <p:cNvPr id="92" name="Shape 92"/>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Shape 29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b="0" i="0" lang="en-AU" sz="1200" u="none" cap="none" strike="noStrike">
                <a:solidFill>
                  <a:schemeClr val="dk1"/>
                </a:solidFill>
                <a:latin typeface="Calibri"/>
                <a:ea typeface="Calibri"/>
                <a:cs typeface="Calibri"/>
                <a:sym typeface="Calibri"/>
              </a:rPr>
            </a:br>
            <a:r>
              <a:rPr b="0" i="0" lang="en-AU" sz="1200" u="none" cap="none" strike="noStrike">
                <a:solidFill>
                  <a:schemeClr val="dk1"/>
                </a:solidFill>
                <a:latin typeface="Calibri"/>
                <a:ea typeface="Calibri"/>
                <a:cs typeface="Calibri"/>
                <a:sym typeface="Calibri"/>
              </a:rPr>
              <a:t>Independent: Only depends on core of the app being built first (lessons).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Whether they are sent to the admin for approval or sent straight to clients?.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Provides an extremely efficient and valuable tool to the admin.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Small task where database information on a lesson is placed into a document to create a fully complete invoice.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Query and generate document, quick and easy.</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Read a generated invoice to ensure information has been correctly retrieved and printed.</a:t>
            </a:r>
            <a:endParaRPr b="0" i="0" sz="1200" u="none" cap="none" strike="noStrike">
              <a:solidFill>
                <a:schemeClr val="dk1"/>
              </a:solidFill>
              <a:latin typeface="Calibri"/>
              <a:ea typeface="Calibri"/>
              <a:cs typeface="Calibri"/>
              <a:sym typeface="Calibri"/>
            </a:endParaRPr>
          </a:p>
        </p:txBody>
      </p:sp>
      <p:sp>
        <p:nvSpPr>
          <p:cNvPr id="294" name="Shape 29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Shape 30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No dependencies, will be its own section of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Isn’t a need, many ways to implement, many variations of complexity as to how in depth this feature is.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Keeps the jobs information in-house making it easier to manage as-well as free.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Self contained feature and scope should make it easy to estimate.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Small task if scope of feature is kept small, if negotiated to be a complex feature then perhaps break down this part into many smaller ones.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Make sure all parts of the feature are working by using fake accounts and data before launching.</a:t>
            </a:r>
            <a:endParaRPr b="0" i="0" sz="1200" u="none" cap="none" strike="noStrike">
              <a:solidFill>
                <a:schemeClr val="dk1"/>
              </a:solidFill>
              <a:latin typeface="Calibri"/>
              <a:ea typeface="Calibri"/>
              <a:cs typeface="Calibri"/>
              <a:sym typeface="Calibri"/>
            </a:endParaRPr>
          </a:p>
        </p:txBody>
      </p:sp>
      <p:sp>
        <p:nvSpPr>
          <p:cNvPr id="306" name="Shape 30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Shape 31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No dependencies, will be its own section of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Isn’t a need, many ways to implement, many variations of complexity as to how in depth this feature is.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Keeps the jobs information in-house making it easier to manage as-well as free.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Self contained feature and scope should make it easy to estimate.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Small task if scope of feature is kept small, if negotiated to be a complex feature then perhaps break down this part into many smaller ones.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Make sure all parts of the feature are working by using fake accounts and data before launching.</a:t>
            </a:r>
            <a:endParaRPr b="0" i="0" sz="1200" u="none" cap="none" strike="noStrike">
              <a:solidFill>
                <a:schemeClr val="dk1"/>
              </a:solidFill>
              <a:latin typeface="Calibri"/>
              <a:ea typeface="Calibri"/>
              <a:cs typeface="Calibri"/>
              <a:sym typeface="Calibri"/>
            </a:endParaRPr>
          </a:p>
        </p:txBody>
      </p:sp>
      <p:sp>
        <p:nvSpPr>
          <p:cNvPr id="318" name="Shape 31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Shape 329"/>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No dependencies, will be its own section of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Isn’t a need, many ways to implement, many variations of complexity as to how in depth this feature is.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Keeps the jobs information in-house making it easier to manage as-well as free.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Self contained feature and scope should make it easy to estimate.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Small task if scope of feature is kept small, if negotiated to be a complex feature then perhaps break down this part into many smaller ones.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Make sure all parts of the feature are working by using fake accounts and data before launching.</a:t>
            </a:r>
            <a:endParaRPr b="0" i="0" sz="1200" u="none" cap="none" strike="noStrike">
              <a:solidFill>
                <a:schemeClr val="dk1"/>
              </a:solidFill>
              <a:latin typeface="Calibri"/>
              <a:ea typeface="Calibri"/>
              <a:cs typeface="Calibri"/>
              <a:sym typeface="Calibri"/>
            </a:endParaRPr>
          </a:p>
        </p:txBody>
      </p:sp>
      <p:sp>
        <p:nvSpPr>
          <p:cNvPr id="330" name="Shape 330"/>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Shape 341"/>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Independent: No dependencies, will be its own section of the app.</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Negotiable: Isn’t a need, many ways to implement, many variations of complexity as to how in depth this feature is.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Valuable: Keeps the jobs information in-house making it easier to manage as-well as free.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Estimable: Self contained feature and scope should make it easy to estimate.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Small: Small task if scope of feature is kept small, if negotiated to be a complex feature then perhaps break down this part into many smaller ones.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AU" sz="1200" u="none" cap="none" strike="noStrike">
                <a:solidFill>
                  <a:schemeClr val="dk1"/>
                </a:solidFill>
                <a:latin typeface="Calibri"/>
                <a:ea typeface="Calibri"/>
                <a:cs typeface="Calibri"/>
                <a:sym typeface="Calibri"/>
              </a:rPr>
              <a:t>Testable: Make sure all parts of the feature are working by using fake accounts and data before launching.</a:t>
            </a:r>
            <a:endParaRPr b="0" i="0" sz="1200" u="none" cap="none" strike="noStrike">
              <a:solidFill>
                <a:schemeClr val="dk1"/>
              </a:solidFill>
              <a:latin typeface="Calibri"/>
              <a:ea typeface="Calibri"/>
              <a:cs typeface="Calibri"/>
              <a:sym typeface="Calibri"/>
            </a:endParaRPr>
          </a:p>
        </p:txBody>
      </p:sp>
      <p:sp>
        <p:nvSpPr>
          <p:cNvPr id="342" name="Shape 342"/>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AU"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AU"/>
              <a:t>Dependencies: schedule/calendar custom GUI must be complete</a:t>
            </a:r>
            <a:endParaRPr/>
          </a:p>
        </p:txBody>
      </p:sp>
      <p:sp>
        <p:nvSpPr>
          <p:cNvPr id="103" name="Shape 103"/>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1200150" y="1143000"/>
            <a:ext cx="44577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2690018" y="-594518"/>
            <a:ext cx="4525963" cy="8915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5370512" y="2085976"/>
            <a:ext cx="5851525" cy="22288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830262" y="-60323"/>
            <a:ext cx="5851525" cy="65214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742950" y="2130426"/>
            <a:ext cx="84201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82506" y="4406901"/>
            <a:ext cx="84201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82506" y="2906713"/>
            <a:ext cx="84201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49530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503555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495300" y="1535113"/>
            <a:ext cx="437687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95300" y="2174875"/>
            <a:ext cx="437687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5032111" y="1535113"/>
            <a:ext cx="437859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5032111" y="2174875"/>
            <a:ext cx="437859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95300" y="273050"/>
            <a:ext cx="3259006"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3872971" y="273051"/>
            <a:ext cx="5537729"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95300" y="1435101"/>
            <a:ext cx="3259006"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941645" y="4800600"/>
            <a:ext cx="59436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1941645" y="612775"/>
            <a:ext cx="59436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941645" y="5367338"/>
            <a:ext cx="59436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7" name="Shape 87"/>
        <p:cNvGrpSpPr/>
        <p:nvPr/>
      </p:nvGrpSpPr>
      <p:grpSpPr>
        <a:xfrm>
          <a:off x="0" y="0"/>
          <a:ext cx="0" cy="0"/>
          <a:chOff x="0" y="0"/>
          <a:chExt cx="0" cy="0"/>
        </a:xfrm>
      </p:grpSpPr>
      <p:sp>
        <p:nvSpPr>
          <p:cNvPr id="88" name="Shape 88"/>
          <p:cNvSpPr txBox="1"/>
          <p:nvPr>
            <p:ph idx="1" type="body"/>
          </p:nvPr>
        </p:nvSpPr>
        <p:spPr>
          <a:xfrm>
            <a:off x="160225" y="1435674"/>
            <a:ext cx="9585600" cy="4690500"/>
          </a:xfrm>
          <a:prstGeom prst="rect">
            <a:avLst/>
          </a:prstGeom>
          <a:noFill/>
          <a:ln>
            <a:noFill/>
          </a:ln>
        </p:spPr>
        <p:txBody>
          <a:bodyPr anchorCtr="0" anchor="t" bIns="45700" lIns="91425" spcFirstLastPara="1" rIns="91425" wrap="square" tIns="45700">
            <a:noAutofit/>
          </a:bodyPr>
          <a:lstStyle/>
          <a:p>
            <a:pPr indent="0" lvl="0" marL="0" marR="0" rtl="0" algn="l">
              <a:spcBef>
                <a:spcPts val="900"/>
              </a:spcBef>
              <a:spcAft>
                <a:spcPts val="0"/>
              </a:spcAft>
              <a:buClr>
                <a:schemeClr val="dk1"/>
              </a:buClr>
              <a:buSzPts val="2000"/>
              <a:buFont typeface="Arial"/>
              <a:buNone/>
            </a:pPr>
            <a:r>
              <a:rPr lang="en-AU" sz="2000"/>
              <a:t>Our story points utilise an exponential scale consisting of values (1,2,4,8,16)</a:t>
            </a:r>
            <a:endParaRPr sz="2000"/>
          </a:p>
          <a:p>
            <a:pPr indent="0" lvl="0" marL="0" marR="0" rtl="0" algn="l">
              <a:spcBef>
                <a:spcPts val="900"/>
              </a:spcBef>
              <a:spcAft>
                <a:spcPts val="0"/>
              </a:spcAft>
              <a:buClr>
                <a:schemeClr val="dk1"/>
              </a:buClr>
              <a:buSzPts val="2000"/>
              <a:buFont typeface="Arial"/>
              <a:buNone/>
            </a:pPr>
            <a:r>
              <a:t/>
            </a:r>
            <a:endParaRPr sz="2000"/>
          </a:p>
          <a:p>
            <a:pPr indent="0" lvl="0" marL="0" marR="0" rtl="0" algn="l">
              <a:spcBef>
                <a:spcPts val="900"/>
              </a:spcBef>
              <a:spcAft>
                <a:spcPts val="0"/>
              </a:spcAft>
              <a:buClr>
                <a:schemeClr val="dk1"/>
              </a:buClr>
              <a:buSzPts val="2000"/>
              <a:buFont typeface="Arial"/>
              <a:buNone/>
            </a:pPr>
            <a:r>
              <a:rPr lang="en-AU" sz="2000"/>
              <a:t>Story priority is based off MoSCoW principles. For simplicity, these are numbered 1,2,3,4 on the slides where:</a:t>
            </a:r>
            <a:endParaRPr sz="2000"/>
          </a:p>
          <a:p>
            <a:pPr indent="0" lvl="0" marL="0" marR="0" rtl="0" algn="l">
              <a:spcBef>
                <a:spcPts val="900"/>
              </a:spcBef>
              <a:spcAft>
                <a:spcPts val="0"/>
              </a:spcAft>
              <a:buClr>
                <a:schemeClr val="dk1"/>
              </a:buClr>
              <a:buSzPts val="2000"/>
              <a:buFont typeface="Arial"/>
              <a:buNone/>
            </a:pPr>
            <a:r>
              <a:rPr lang="en-AU" sz="2000"/>
              <a:t> 1 = Must</a:t>
            </a:r>
            <a:endParaRPr sz="2000"/>
          </a:p>
          <a:p>
            <a:pPr indent="0" lvl="0" marL="0" marR="0" rtl="0" algn="l">
              <a:spcBef>
                <a:spcPts val="900"/>
              </a:spcBef>
              <a:spcAft>
                <a:spcPts val="0"/>
              </a:spcAft>
              <a:buClr>
                <a:schemeClr val="dk1"/>
              </a:buClr>
              <a:buSzPts val="2000"/>
              <a:buFont typeface="Arial"/>
              <a:buNone/>
            </a:pPr>
            <a:r>
              <a:rPr lang="en-AU" sz="2000"/>
              <a:t>2 = Should</a:t>
            </a:r>
            <a:endParaRPr sz="2000"/>
          </a:p>
          <a:p>
            <a:pPr indent="0" lvl="0" marL="0" marR="0" rtl="0" algn="l">
              <a:spcBef>
                <a:spcPts val="900"/>
              </a:spcBef>
              <a:spcAft>
                <a:spcPts val="0"/>
              </a:spcAft>
              <a:buClr>
                <a:schemeClr val="dk1"/>
              </a:buClr>
              <a:buSzPts val="2000"/>
              <a:buFont typeface="Arial"/>
              <a:buNone/>
            </a:pPr>
            <a:r>
              <a:rPr lang="en-AU" sz="2000"/>
              <a:t>3 = Could</a:t>
            </a:r>
            <a:endParaRPr sz="2000"/>
          </a:p>
          <a:p>
            <a:pPr indent="0" lvl="0" marL="0" marR="0" rtl="0" algn="l">
              <a:spcBef>
                <a:spcPts val="900"/>
              </a:spcBef>
              <a:spcAft>
                <a:spcPts val="0"/>
              </a:spcAft>
              <a:buClr>
                <a:schemeClr val="dk1"/>
              </a:buClr>
              <a:buSzPts val="2000"/>
              <a:buFont typeface="Arial"/>
              <a:buNone/>
            </a:pPr>
            <a:r>
              <a:rPr lang="en-AU" sz="2000"/>
              <a:t>4 = Won’t</a:t>
            </a:r>
            <a:endParaRPr sz="2000"/>
          </a:p>
          <a:p>
            <a:pPr indent="0" lvl="0" marL="0" marR="0" rtl="0" algn="l">
              <a:spcBef>
                <a:spcPts val="900"/>
              </a:spcBef>
              <a:spcAft>
                <a:spcPts val="0"/>
              </a:spcAft>
              <a:buClr>
                <a:schemeClr val="dk1"/>
              </a:buClr>
              <a:buSzPts val="2000"/>
              <a:buFont typeface="Arial"/>
              <a:buNone/>
            </a:pPr>
            <a:r>
              <a:t/>
            </a:r>
            <a:endParaRPr sz="2000"/>
          </a:p>
          <a:p>
            <a:pPr indent="0" lvl="0" marL="0" marR="0" rtl="0" algn="l">
              <a:spcBef>
                <a:spcPts val="900"/>
              </a:spcBef>
              <a:spcAft>
                <a:spcPts val="0"/>
              </a:spcAft>
              <a:buClr>
                <a:schemeClr val="dk1"/>
              </a:buClr>
              <a:buSzPts val="2000"/>
              <a:buFont typeface="Arial"/>
              <a:buNone/>
            </a:pPr>
            <a:r>
              <a:rPr lang="en-AU" sz="2000"/>
              <a:t>All stories have been reordered and color coded based on their priority.</a:t>
            </a:r>
            <a:endParaRPr sz="2000"/>
          </a:p>
          <a:p>
            <a:pPr indent="0" lvl="0" marL="0" marR="0" rtl="0" algn="l">
              <a:spcBef>
                <a:spcPts val="900"/>
              </a:spcBef>
              <a:spcAft>
                <a:spcPts val="0"/>
              </a:spcAft>
              <a:buClr>
                <a:schemeClr val="dk1"/>
              </a:buClr>
              <a:buSzPts val="2000"/>
              <a:buFont typeface="Arial"/>
              <a:buNone/>
            </a:pPr>
            <a:r>
              <a:t/>
            </a:r>
            <a:endParaRPr sz="2000"/>
          </a:p>
        </p:txBody>
      </p:sp>
      <p:sp>
        <p:nvSpPr>
          <p:cNvPr id="89" name="Shape 89"/>
          <p:cNvSpPr/>
          <p:nvPr/>
        </p:nvSpPr>
        <p:spPr>
          <a:xfrm>
            <a:off x="101500" y="109389"/>
            <a:ext cx="9691200" cy="1148400"/>
          </a:xfrm>
          <a:prstGeom prst="rect">
            <a:avLst/>
          </a:prstGeom>
          <a:solidFill>
            <a:srgbClr val="6AA84F"/>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User Stories Product Backlog </a:t>
            </a:r>
            <a:endParaRPr sz="2800">
              <a:solidFill>
                <a:schemeClr val="lt1"/>
              </a:solidFill>
              <a:latin typeface="Calibri"/>
              <a:ea typeface="Calibri"/>
              <a:cs typeface="Calibri"/>
              <a:sym typeface="Calibri"/>
            </a:endParaRPr>
          </a:p>
          <a:p>
            <a:pPr indent="0" lvl="0" marL="0" marR="0" rtl="0" algn="ctr">
              <a:spcBef>
                <a:spcPts val="0"/>
              </a:spcBef>
              <a:spcAft>
                <a:spcPts val="0"/>
              </a:spcAft>
              <a:buNone/>
            </a:pPr>
            <a:r>
              <a:rPr lang="en-AU" sz="2800">
                <a:solidFill>
                  <a:schemeClr val="lt1"/>
                </a:solidFill>
                <a:latin typeface="Calibri"/>
                <a:ea typeface="Calibri"/>
                <a:cs typeface="Calibri"/>
                <a:sym typeface="Calibri"/>
              </a:rPr>
              <a:t>(Current 21/03/2018)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9</a:t>
            </a:r>
            <a:endParaRPr/>
          </a:p>
        </p:txBody>
      </p:sp>
      <p:sp>
        <p:nvSpPr>
          <p:cNvPr id="183" name="Shape 183"/>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Selection for Lesson</a:t>
            </a:r>
            <a:endParaRPr/>
          </a:p>
        </p:txBody>
      </p:sp>
      <p:sp>
        <p:nvSpPr>
          <p:cNvPr id="184" name="Shape 18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who wants to learn multiple instruments, I MUST be able to select a teacher who is able to teach a specific instrument so that I can be in a better learning environment.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FF0000"/>
              </a:solidFill>
              <a:latin typeface="Calibri"/>
              <a:ea typeface="Calibri"/>
              <a:cs typeface="Calibri"/>
              <a:sym typeface="Calibri"/>
            </a:endParaRPr>
          </a:p>
        </p:txBody>
      </p:sp>
      <p:sp>
        <p:nvSpPr>
          <p:cNvPr id="185" name="Shape 18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A student is able to select a teacher from a list filtered by instruments taught by the teacher. A student is also not limited to applying to learn one instrument. (Tick box for instrument/s they wish to learn).</a:t>
            </a:r>
            <a:endParaRPr/>
          </a:p>
        </p:txBody>
      </p:sp>
      <p:sp>
        <p:nvSpPr>
          <p:cNvPr id="186" name="Shape 18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187" name="Shape 18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88" name="Shape 18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Create a form for student profiles that allows for students to log their instrument choice and query that with the teachers table to match students with teachers that teach that instrument. When choosing what the lesson will be on, perhaps filter available teachers to those that can teach said instrument.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6</a:t>
            </a:r>
            <a:endParaRPr/>
          </a:p>
        </p:txBody>
      </p:sp>
      <p:sp>
        <p:nvSpPr>
          <p:cNvPr id="194" name="Shape 194"/>
          <p:cNvSpPr/>
          <p:nvPr/>
        </p:nvSpPr>
        <p:spPr>
          <a:xfrm>
            <a:off x="831153" y="109410"/>
            <a:ext cx="7380000" cy="540000"/>
          </a:xfrm>
          <a:prstGeom prst="rect">
            <a:avLst/>
          </a:prstGeom>
          <a:solidFill>
            <a:srgbClr val="98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Selection</a:t>
            </a:r>
            <a:endParaRPr/>
          </a:p>
        </p:txBody>
      </p:sp>
      <p:sp>
        <p:nvSpPr>
          <p:cNvPr id="195" name="Shape 19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rgbClr val="000000"/>
                </a:solidFill>
                <a:latin typeface="Calibri"/>
                <a:ea typeface="Calibri"/>
                <a:cs typeface="Calibri"/>
                <a:sym typeface="Calibri"/>
              </a:rPr>
              <a:t>As a returning student, I </a:t>
            </a:r>
            <a:r>
              <a:rPr lang="en-AU" sz="2400">
                <a:latin typeface="Calibri"/>
                <a:ea typeface="Calibri"/>
                <a:cs typeface="Calibri"/>
                <a:sym typeface="Calibri"/>
              </a:rPr>
              <a:t>SHOULD</a:t>
            </a:r>
            <a:r>
              <a:rPr lang="en-AU" sz="2400">
                <a:solidFill>
                  <a:srgbClr val="000000"/>
                </a:solidFill>
                <a:latin typeface="Calibri"/>
                <a:ea typeface="Calibri"/>
                <a:cs typeface="Calibri"/>
                <a:sym typeface="Calibri"/>
              </a:rPr>
              <a:t> select the teacher I had previously to teach me so that prior experiences can be built upon.</a:t>
            </a:r>
            <a:endParaRPr sz="2400">
              <a:solidFill>
                <a:schemeClr val="dk1"/>
              </a:solidFill>
              <a:latin typeface="Calibri"/>
              <a:ea typeface="Calibri"/>
              <a:cs typeface="Calibri"/>
              <a:sym typeface="Calibri"/>
            </a:endParaRPr>
          </a:p>
        </p:txBody>
      </p:sp>
      <p:sp>
        <p:nvSpPr>
          <p:cNvPr id="196" name="Shape 19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Returning student is able to select teacher from drop down list of available teachers when booking lessons.</a:t>
            </a:r>
            <a:endParaRPr/>
          </a:p>
        </p:txBody>
      </p:sp>
      <p:sp>
        <p:nvSpPr>
          <p:cNvPr id="197" name="Shape 19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98" name="Shape 19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199" name="Shape 19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Create a teacher selection form for student profiles when enrolling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8</a:t>
            </a:r>
            <a:endParaRPr/>
          </a:p>
        </p:txBody>
      </p:sp>
      <p:sp>
        <p:nvSpPr>
          <p:cNvPr id="205" name="Shape 205"/>
          <p:cNvSpPr/>
          <p:nvPr/>
        </p:nvSpPr>
        <p:spPr>
          <a:xfrm>
            <a:off x="831153" y="109410"/>
            <a:ext cx="7380000" cy="540000"/>
          </a:xfrm>
          <a:prstGeom prst="rect">
            <a:avLst/>
          </a:prstGeom>
          <a:solidFill>
            <a:srgbClr val="98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English Second Language Student</a:t>
            </a:r>
            <a:endParaRPr/>
          </a:p>
        </p:txBody>
      </p:sp>
      <p:sp>
        <p:nvSpPr>
          <p:cNvPr id="206" name="Shape 20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non-fluent in English, I SHOULD be able to select a teacher who speaks my first language so that I can be in a better learning environment.</a:t>
            </a:r>
            <a:endParaRPr/>
          </a:p>
        </p:txBody>
      </p:sp>
      <p:sp>
        <p:nvSpPr>
          <p:cNvPr id="207" name="Shape 20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A student (existing/new) is able to select a teacher from a drop down list filtered by languages spoken by the teacher when booking a lesson.</a:t>
            </a:r>
            <a:endParaRPr/>
          </a:p>
        </p:txBody>
      </p:sp>
      <p:sp>
        <p:nvSpPr>
          <p:cNvPr id="208" name="Shape 20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09" name="Shape 20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10" name="Shape 21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Create a form for student profiles that allows for students to log their languages spoken and query that with the teachers table to match students with teachers that speak that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12</a:t>
            </a:r>
            <a:endParaRPr/>
          </a:p>
        </p:txBody>
      </p:sp>
      <p:sp>
        <p:nvSpPr>
          <p:cNvPr id="216" name="Shape 216"/>
          <p:cNvSpPr/>
          <p:nvPr/>
        </p:nvSpPr>
        <p:spPr>
          <a:xfrm>
            <a:off x="831153" y="109410"/>
            <a:ext cx="7380000" cy="540000"/>
          </a:xfrm>
          <a:prstGeom prst="rect">
            <a:avLst/>
          </a:prstGeom>
          <a:solidFill>
            <a:srgbClr val="98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Availability</a:t>
            </a:r>
            <a:endParaRPr/>
          </a:p>
        </p:txBody>
      </p:sp>
      <p:sp>
        <p:nvSpPr>
          <p:cNvPr id="217" name="Shape 21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SHOULD be able to change my availability for the following week so that I can coordinate my weekly schedule better and let students know my available teaching times.</a:t>
            </a:r>
            <a:endParaRPr/>
          </a:p>
        </p:txBody>
      </p:sp>
      <p:sp>
        <p:nvSpPr>
          <p:cNvPr id="218" name="Shape 21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Booking a lesson with a teacher is only possible in times they are available. If unavailable the lesson will not be able to be booked with that teacher</a:t>
            </a:r>
            <a:r>
              <a:rPr lang="en-AU" sz="2000">
                <a:solidFill>
                  <a:schemeClr val="dk1"/>
                </a:solidFill>
                <a:latin typeface="Calibri"/>
                <a:ea typeface="Calibri"/>
                <a:cs typeface="Calibri"/>
                <a:sym typeface="Calibri"/>
              </a:rPr>
              <a:t>. Students can view my future availability.</a:t>
            </a:r>
            <a:endParaRPr/>
          </a:p>
        </p:txBody>
      </p:sp>
      <p:sp>
        <p:nvSpPr>
          <p:cNvPr id="219" name="Shape 21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220" name="Shape 22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21" name="Shape 22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calendar/registration. Implement the same way as a student calendar..</a:t>
            </a:r>
            <a:br>
              <a:rPr lang="en-AU"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16</a:t>
            </a:r>
            <a:endParaRPr/>
          </a:p>
        </p:txBody>
      </p:sp>
      <p:sp>
        <p:nvSpPr>
          <p:cNvPr id="227" name="Shape 227"/>
          <p:cNvSpPr/>
          <p:nvPr/>
        </p:nvSpPr>
        <p:spPr>
          <a:xfrm>
            <a:off x="831153" y="109410"/>
            <a:ext cx="7380000" cy="540000"/>
          </a:xfrm>
          <a:prstGeom prst="rect">
            <a:avLst/>
          </a:prstGeom>
          <a:solidFill>
            <a:srgbClr val="98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Search </a:t>
            </a:r>
            <a:r>
              <a:rPr lang="en-AU" sz="2800">
                <a:solidFill>
                  <a:schemeClr val="lt1"/>
                </a:solidFill>
                <a:latin typeface="Calibri"/>
                <a:ea typeface="Calibri"/>
                <a:cs typeface="Calibri"/>
                <a:sym typeface="Calibri"/>
              </a:rPr>
              <a:t>Teacher and Student Profiles</a:t>
            </a:r>
            <a:endParaRPr/>
          </a:p>
        </p:txBody>
      </p:sp>
      <p:sp>
        <p:nvSpPr>
          <p:cNvPr id="228" name="Shape 22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SHOULD be able to call up a profile of a student or teacher by name so that I can effectively bring up all relevant information immediately. </a:t>
            </a:r>
            <a:endParaRPr/>
          </a:p>
        </p:txBody>
      </p:sp>
      <p:sp>
        <p:nvSpPr>
          <p:cNvPr id="229" name="Shape 22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Admin can search by name from the UI and is returned the desired database records</a:t>
            </a:r>
            <a:r>
              <a:rPr lang="en-AU" sz="2000">
                <a:solidFill>
                  <a:schemeClr val="dk1"/>
                </a:solidFill>
                <a:latin typeface="Calibri"/>
                <a:ea typeface="Calibri"/>
                <a:cs typeface="Calibri"/>
                <a:sym typeface="Calibri"/>
              </a:rPr>
              <a:t>.</a:t>
            </a:r>
            <a:endParaRPr/>
          </a:p>
        </p:txBody>
      </p:sp>
      <p:sp>
        <p:nvSpPr>
          <p:cNvPr id="230" name="Shape 23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31" name="Shape 23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232" name="Shape 23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(for situations such as needing to find phone number to call the teacher/student if late)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21</a:t>
            </a:r>
            <a:endParaRPr/>
          </a:p>
        </p:txBody>
      </p:sp>
      <p:sp>
        <p:nvSpPr>
          <p:cNvPr id="239" name="Shape 239"/>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Feedback</a:t>
            </a:r>
            <a:endParaRPr/>
          </a:p>
        </p:txBody>
      </p:sp>
      <p:sp>
        <p:nvSpPr>
          <p:cNvPr id="240" name="Shape 24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COULD have the ability to leave feedback on my teachers so that i can help identify successes and problems occuring in my lessons.</a:t>
            </a:r>
            <a:endParaRPr/>
          </a:p>
        </p:txBody>
      </p:sp>
      <p:sp>
        <p:nvSpPr>
          <p:cNvPr id="241" name="Shape 24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The student can leave feedback on all lessons and feedback is available to the student and teacher.</a:t>
            </a:r>
            <a:endParaRPr sz="2000">
              <a:solidFill>
                <a:schemeClr val="dk1"/>
              </a:solidFill>
              <a:latin typeface="Calibri"/>
              <a:ea typeface="Calibri"/>
              <a:cs typeface="Calibri"/>
              <a:sym typeface="Calibri"/>
            </a:endParaRPr>
          </a:p>
        </p:txBody>
      </p:sp>
      <p:sp>
        <p:nvSpPr>
          <p:cNvPr id="242" name="Shape 24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243" name="Shape 24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244" name="Shape 24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This could be implemented with a section to provide feedback on all lessons where the student can see their lesson history.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5</a:t>
            </a:r>
            <a:endParaRPr/>
          </a:p>
        </p:txBody>
      </p:sp>
      <p:sp>
        <p:nvSpPr>
          <p:cNvPr id="250" name="Shape 250"/>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Feedback</a:t>
            </a:r>
            <a:endParaRPr/>
          </a:p>
        </p:txBody>
      </p:sp>
      <p:sp>
        <p:nvSpPr>
          <p:cNvPr id="251" name="Shape 25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COULD create comments on my students' lessons after the lesson has finished, so that they can review them and evaluate how the lesson went, and get feedback on further practise they may need. It will also serve as a record of their progression.</a:t>
            </a:r>
            <a:endParaRPr/>
          </a:p>
        </p:txBody>
      </p:sp>
      <p:sp>
        <p:nvSpPr>
          <p:cNvPr id="252" name="Shape 25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rtl="0">
              <a:spcBef>
                <a:spcPts val="0"/>
              </a:spcBef>
              <a:spcAft>
                <a:spcPts val="0"/>
              </a:spcAft>
              <a:buClr>
                <a:schemeClr val="dk1"/>
              </a:buClr>
              <a:buFont typeface="Arial"/>
              <a:buNone/>
            </a:pPr>
            <a:r>
              <a:rPr lang="en-AU" sz="2000">
                <a:solidFill>
                  <a:schemeClr val="dk1"/>
                </a:solidFill>
              </a:rPr>
              <a:t>The teacher can leave feedback on all lessons and feedback is available to the student and teacher.</a:t>
            </a:r>
            <a:endParaRPr/>
          </a:p>
        </p:txBody>
      </p:sp>
      <p:sp>
        <p:nvSpPr>
          <p:cNvPr id="253" name="Shape 25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254" name="Shape 25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255" name="Shape 25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Simple form on the lesson page, only accessible by teachers, that allows comments to be added. Good feature so students can recall their past lessons and maybe identify themes that help them decide what to work on. All teachers can access the feedback history to get a grasp of students history.</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S29</a:t>
            </a:r>
            <a:endParaRPr/>
          </a:p>
        </p:txBody>
      </p:sp>
      <p:sp>
        <p:nvSpPr>
          <p:cNvPr id="262" name="Shape 262"/>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 Viewing Feedback</a:t>
            </a:r>
            <a:endParaRPr/>
          </a:p>
        </p:txBody>
      </p:sp>
      <p:sp>
        <p:nvSpPr>
          <p:cNvPr id="263" name="Shape 26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COULD have the ability to view all feedback generated by teachers towards students and vice versa so that the individual educational approaches of each teacher and student can be evaluated and built upon.</a:t>
            </a:r>
            <a:endParaRPr/>
          </a:p>
        </p:txBody>
      </p:sp>
      <p:sp>
        <p:nvSpPr>
          <p:cNvPr id="264" name="Shape 26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a:p>
        </p:txBody>
      </p:sp>
      <p:sp>
        <p:nvSpPr>
          <p:cNvPr id="265" name="Shape 26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266" name="Shape 26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May be a tad difficult to get second part of GUI working, hence the could and extra story points assigned.</a:t>
            </a:r>
            <a:endParaRPr sz="2000">
              <a:solidFill>
                <a:schemeClr val="dk1"/>
              </a:solidFill>
              <a:latin typeface="Calibri"/>
              <a:ea typeface="Calibri"/>
              <a:cs typeface="Calibri"/>
              <a:sym typeface="Calibri"/>
            </a:endParaRPr>
          </a:p>
        </p:txBody>
      </p:sp>
      <p:sp>
        <p:nvSpPr>
          <p:cNvPr id="267" name="Shape 26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Admin can use a simple calendar-based GUI to select a lesson and query feedback from it, or click a teacher/student and query all feedback relating to them. Can manually add test feedback to dummy lesson between dummy teacher and student and quickly query them using the GUI for test.</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23</a:t>
            </a:r>
            <a:endParaRPr/>
          </a:p>
        </p:txBody>
      </p:sp>
      <p:sp>
        <p:nvSpPr>
          <p:cNvPr id="274" name="Shape 274"/>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Contract Generation</a:t>
            </a:r>
            <a:endParaRPr/>
          </a:p>
        </p:txBody>
      </p:sp>
      <p:sp>
        <p:nvSpPr>
          <p:cNvPr id="275" name="Shape 27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COULD have the ability to automatically generate contracts so that the process is efficient and the contracts are consistent and error free.</a:t>
            </a:r>
            <a:endParaRPr/>
          </a:p>
        </p:txBody>
      </p:sp>
      <p:sp>
        <p:nvSpPr>
          <p:cNvPr id="276" name="Shape 27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rgbClr val="000000"/>
                </a:solidFill>
                <a:latin typeface="Arial"/>
                <a:ea typeface="Arial"/>
                <a:cs typeface="Arial"/>
                <a:sym typeface="Arial"/>
              </a:rPr>
              <a:t>Enrol a student in lessons with a teacher and ensure the generated contracted contains the correct and relevant information needed. Ensure this contract is viewable/editable for the administrator.</a:t>
            </a:r>
            <a:endParaRPr sz="2000">
              <a:solidFill>
                <a:schemeClr val="dk1"/>
              </a:solidFill>
              <a:latin typeface="Calibri"/>
              <a:ea typeface="Calibri"/>
              <a:cs typeface="Calibri"/>
              <a:sym typeface="Calibri"/>
            </a:endParaRPr>
          </a:p>
        </p:txBody>
      </p:sp>
      <p:sp>
        <p:nvSpPr>
          <p:cNvPr id="277" name="Shape 27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278" name="Shape 27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279" name="Shape 27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When a student enrols in one or more lessons with a teacher, the contract is generated for the determined length with all/most details pre-filled.</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11</a:t>
            </a:r>
            <a:endParaRPr/>
          </a:p>
        </p:txBody>
      </p:sp>
      <p:sp>
        <p:nvSpPr>
          <p:cNvPr id="285" name="Shape 285"/>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Reports</a:t>
            </a:r>
            <a:endParaRPr/>
          </a:p>
        </p:txBody>
      </p:sp>
      <p:sp>
        <p:nvSpPr>
          <p:cNvPr id="286" name="Shape 28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administrator, I COULD be able to produce reports on lessons, teachers, students and more from the data in my database.</a:t>
            </a:r>
            <a:endParaRPr/>
          </a:p>
        </p:txBody>
      </p:sp>
      <p:sp>
        <p:nvSpPr>
          <p:cNvPr id="287" name="Shape 28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Use the generate report button and receive the document with the correct information</a:t>
            </a:r>
            <a:r>
              <a:rPr lang="en-AU" sz="2000">
                <a:solidFill>
                  <a:schemeClr val="dk1"/>
                </a:solidFill>
                <a:latin typeface="Calibri"/>
                <a:ea typeface="Calibri"/>
                <a:cs typeface="Calibri"/>
                <a:sym typeface="Calibri"/>
              </a:rPr>
              <a:t>.</a:t>
            </a:r>
            <a:endParaRPr/>
          </a:p>
        </p:txBody>
      </p:sp>
      <p:sp>
        <p:nvSpPr>
          <p:cNvPr id="288" name="Shape 28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a:p>
        </p:txBody>
      </p:sp>
      <p:sp>
        <p:nvSpPr>
          <p:cNvPr id="289" name="Shape 28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290" name="Shape 29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Create a call/query function in the administrator profile for the “qualifications” attribute.</a:t>
            </a:r>
            <a:endParaRPr/>
          </a:p>
          <a:p>
            <a:pPr indent="0" lvl="0" marL="0" marR="0" rtl="0" algn="l">
              <a:spcBef>
                <a:spcPts val="0"/>
              </a:spcBef>
              <a:spcAft>
                <a:spcPts val="0"/>
              </a:spcAft>
              <a:buNone/>
            </a:pPr>
            <a:br>
              <a:rPr lang="en-AU"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S27</a:t>
            </a:r>
            <a:endParaRPr/>
          </a:p>
        </p:txBody>
      </p:sp>
      <p:sp>
        <p:nvSpPr>
          <p:cNvPr id="95" name="Shape 95"/>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Basic Pages</a:t>
            </a:r>
            <a:endParaRPr/>
          </a:p>
        </p:txBody>
      </p:sp>
      <p:sp>
        <p:nvSpPr>
          <p:cNvPr id="96" name="Shape 9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member of the public, I MUST be able to browse to the Music Schools website via the internet, so that I can use the website’s features.</a:t>
            </a:r>
            <a:endParaRPr/>
          </a:p>
        </p:txBody>
      </p:sp>
      <p:sp>
        <p:nvSpPr>
          <p:cNvPr id="97" name="Shape 9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When using a device with public internet access, an individual can browse to the website address and be directed to the landing page.</a:t>
            </a:r>
            <a:endParaRPr sz="2000">
              <a:solidFill>
                <a:schemeClr val="dk1"/>
              </a:solidFill>
              <a:latin typeface="Calibri"/>
              <a:ea typeface="Calibri"/>
              <a:cs typeface="Calibri"/>
              <a:sym typeface="Calibri"/>
            </a:endParaRPr>
          </a:p>
        </p:txBody>
      </p:sp>
      <p:sp>
        <p:nvSpPr>
          <p:cNvPr id="98" name="Shape 9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a:p>
        </p:txBody>
      </p:sp>
      <p:sp>
        <p:nvSpPr>
          <p:cNvPr id="99" name="Shape 9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00" name="Shape 10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u="sng">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Very basic functionality - options to:</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Log-in as a student/teacher</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Sign-up as a student/teacher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24</a:t>
            </a:r>
            <a:endParaRPr/>
          </a:p>
        </p:txBody>
      </p:sp>
      <p:sp>
        <p:nvSpPr>
          <p:cNvPr id="297" name="Shape 297"/>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Invoicing</a:t>
            </a:r>
            <a:endParaRPr/>
          </a:p>
        </p:txBody>
      </p:sp>
      <p:sp>
        <p:nvSpPr>
          <p:cNvPr id="298" name="Shape 29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COULD have the ability to invoice my clients through the website so that I have all business data tied to the database. What is ‘all business data?”</a:t>
            </a:r>
            <a:endParaRPr/>
          </a:p>
        </p:txBody>
      </p:sp>
      <p:sp>
        <p:nvSpPr>
          <p:cNvPr id="299" name="Shape 29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Once lessons have been completed, an invoice is automatically generated.</a:t>
            </a:r>
            <a:endParaRPr sz="2000">
              <a:solidFill>
                <a:schemeClr val="dk1"/>
              </a:solidFill>
              <a:latin typeface="Calibri"/>
              <a:ea typeface="Calibri"/>
              <a:cs typeface="Calibri"/>
              <a:sym typeface="Calibri"/>
            </a:endParaRPr>
          </a:p>
        </p:txBody>
      </p:sp>
      <p:sp>
        <p:nvSpPr>
          <p:cNvPr id="300" name="Shape 30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a:p>
        </p:txBody>
      </p:sp>
      <p:sp>
        <p:nvSpPr>
          <p:cNvPr id="301" name="Shape 30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302" name="Shape 30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Add a feature to automatically generate invoices based on lesson timetabling.</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25</a:t>
            </a:r>
            <a:endParaRPr/>
          </a:p>
        </p:txBody>
      </p:sp>
      <p:sp>
        <p:nvSpPr>
          <p:cNvPr id="309" name="Shape 309"/>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Job Applications Admin</a:t>
            </a:r>
            <a:endParaRPr/>
          </a:p>
        </p:txBody>
      </p:sp>
      <p:sp>
        <p:nvSpPr>
          <p:cNvPr id="310" name="Shape 31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COULD have the ability to manage job ads/applications within the application so that I have all the data contained within the app and teacher information does not need to be transferred/entered.</a:t>
            </a:r>
            <a:endParaRPr/>
          </a:p>
        </p:txBody>
      </p:sp>
      <p:sp>
        <p:nvSpPr>
          <p:cNvPr id="311" name="Shape 31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rgbClr val="000000"/>
                </a:solidFill>
                <a:latin typeface="Arial"/>
                <a:ea typeface="Arial"/>
                <a:cs typeface="Arial"/>
                <a:sym typeface="Arial"/>
              </a:rPr>
              <a:t>Ensure teacher can apply and upload documents. Ensure teacher can see the status of their application and update any details. Ensure admin can view applications and download the documents.</a:t>
            </a:r>
            <a:endParaRPr sz="2000">
              <a:solidFill>
                <a:schemeClr val="dk1"/>
              </a:solidFill>
              <a:latin typeface="Calibri"/>
              <a:ea typeface="Calibri"/>
              <a:cs typeface="Calibri"/>
              <a:sym typeface="Calibri"/>
            </a:endParaRPr>
          </a:p>
        </p:txBody>
      </p:sp>
      <p:sp>
        <p:nvSpPr>
          <p:cNvPr id="312" name="Shape 31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a:p>
        </p:txBody>
      </p:sp>
      <p:sp>
        <p:nvSpPr>
          <p:cNvPr id="313" name="Shape 31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314" name="Shape 31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Careers section for teachers to apply for jobs and manage their application/offer.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S28</a:t>
            </a:r>
            <a:endParaRPr/>
          </a:p>
        </p:txBody>
      </p:sp>
      <p:sp>
        <p:nvSpPr>
          <p:cNvPr id="321" name="Shape 321"/>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Job Applications Teacher</a:t>
            </a:r>
            <a:endParaRPr/>
          </a:p>
        </p:txBody>
      </p:sp>
      <p:sp>
        <p:nvSpPr>
          <p:cNvPr id="322" name="Shape 32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prospective teacher I COULD have the ability to apply for and manage job applications within the application so that I have all the data contained within the app and my application process </a:t>
            </a:r>
            <a:r>
              <a:rPr lang="en-AU" sz="2400">
                <a:solidFill>
                  <a:schemeClr val="dk1"/>
                </a:solidFill>
                <a:latin typeface="Calibri"/>
                <a:ea typeface="Calibri"/>
                <a:cs typeface="Calibri"/>
                <a:sym typeface="Calibri"/>
              </a:rPr>
              <a:t>and</a:t>
            </a:r>
            <a:r>
              <a:rPr lang="en-AU" sz="2400">
                <a:solidFill>
                  <a:schemeClr val="dk1"/>
                </a:solidFill>
                <a:latin typeface="Calibri"/>
                <a:ea typeface="Calibri"/>
                <a:cs typeface="Calibri"/>
                <a:sym typeface="Calibri"/>
              </a:rPr>
              <a:t> documents are all contained within one place.</a:t>
            </a:r>
            <a:endParaRPr/>
          </a:p>
        </p:txBody>
      </p:sp>
      <p:sp>
        <p:nvSpPr>
          <p:cNvPr id="323" name="Shape 32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rgbClr val="000000"/>
                </a:solidFill>
                <a:latin typeface="Arial"/>
                <a:ea typeface="Arial"/>
                <a:cs typeface="Arial"/>
                <a:sym typeface="Arial"/>
              </a:rPr>
              <a:t>Ensure teacher can apply and upload documents. Ensure teacher can see the status of their application and update any details. Ensure admin can view applications and download the documents.</a:t>
            </a:r>
            <a:endParaRPr sz="2000">
              <a:solidFill>
                <a:schemeClr val="dk1"/>
              </a:solidFill>
              <a:latin typeface="Calibri"/>
              <a:ea typeface="Calibri"/>
              <a:cs typeface="Calibri"/>
              <a:sym typeface="Calibri"/>
            </a:endParaRPr>
          </a:p>
        </p:txBody>
      </p:sp>
      <p:sp>
        <p:nvSpPr>
          <p:cNvPr id="324" name="Shape 3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a:p>
        </p:txBody>
      </p:sp>
      <p:sp>
        <p:nvSpPr>
          <p:cNvPr id="325" name="Shape 3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326" name="Shape 32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Careers section for teachers to apply for jobs and manage their application/offer.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26</a:t>
            </a:r>
            <a:endParaRPr/>
          </a:p>
        </p:txBody>
      </p:sp>
      <p:sp>
        <p:nvSpPr>
          <p:cNvPr id="333" name="Shape 333"/>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Hire Student</a:t>
            </a:r>
            <a:endParaRPr/>
          </a:p>
        </p:txBody>
      </p:sp>
      <p:sp>
        <p:nvSpPr>
          <p:cNvPr id="334" name="Shape 33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COULD have the ability to book an instrument to hire from within the application so that it is ready for me when I arrive and all contract information is stored in the app.</a:t>
            </a:r>
            <a:endParaRPr/>
          </a:p>
        </p:txBody>
      </p:sp>
      <p:sp>
        <p:nvSpPr>
          <p:cNvPr id="335" name="Shape 33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Students can book a hire instrument, it is marked as booked out and a record of the hire contract is made available to student and admin once the student collects the item and the admin checks it out in the app. </a:t>
            </a:r>
            <a:endParaRPr sz="2000">
              <a:solidFill>
                <a:schemeClr val="dk1"/>
              </a:solidFill>
              <a:latin typeface="Calibri"/>
              <a:ea typeface="Calibri"/>
              <a:cs typeface="Calibri"/>
              <a:sym typeface="Calibri"/>
            </a:endParaRPr>
          </a:p>
        </p:txBody>
      </p:sp>
      <p:sp>
        <p:nvSpPr>
          <p:cNvPr id="336" name="Shape 33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a:p>
        </p:txBody>
      </p:sp>
      <p:sp>
        <p:nvSpPr>
          <p:cNvPr id="337" name="Shape 33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338" name="Shape 33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1800">
                <a:solidFill>
                  <a:schemeClr val="dk1"/>
                </a:solidFill>
                <a:latin typeface="Calibri"/>
                <a:ea typeface="Calibri"/>
                <a:cs typeface="Calibri"/>
                <a:sym typeface="Calibri"/>
              </a:rPr>
              <a:t>Full scale check in and out system maintained within the app. Dependant on having staff as an equipment manager to look after this aspect of the business.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S30</a:t>
            </a:r>
            <a:endParaRPr/>
          </a:p>
        </p:txBody>
      </p:sp>
      <p:sp>
        <p:nvSpPr>
          <p:cNvPr id="345" name="Shape 345"/>
          <p:cNvSpPr/>
          <p:nvPr/>
        </p:nvSpPr>
        <p:spPr>
          <a:xfrm>
            <a:off x="831153" y="109410"/>
            <a:ext cx="7380000" cy="540000"/>
          </a:xfrm>
          <a:prstGeom prst="rect">
            <a:avLst/>
          </a:prstGeom>
          <a:solidFill>
            <a:srgbClr val="0B5394"/>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Hire Admin</a:t>
            </a:r>
            <a:endParaRPr/>
          </a:p>
        </p:txBody>
      </p:sp>
      <p:sp>
        <p:nvSpPr>
          <p:cNvPr id="346" name="Shape 34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COULD have the ability to view and edit the current hire status of instruments and track their condition so that I have more control of the business assets.</a:t>
            </a:r>
            <a:endParaRPr/>
          </a:p>
        </p:txBody>
      </p:sp>
      <p:sp>
        <p:nvSpPr>
          <p:cNvPr id="347" name="Shape 34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Admin can view and edit the current hire status and condition of an instrument in real time</a:t>
            </a:r>
            <a:r>
              <a:rPr lang="en-AU" sz="2000"/>
              <a:t>. </a:t>
            </a:r>
            <a:endParaRPr sz="2000">
              <a:solidFill>
                <a:schemeClr val="dk1"/>
              </a:solidFill>
              <a:latin typeface="Calibri"/>
              <a:ea typeface="Calibri"/>
              <a:cs typeface="Calibri"/>
              <a:sym typeface="Calibri"/>
            </a:endParaRPr>
          </a:p>
        </p:txBody>
      </p:sp>
      <p:sp>
        <p:nvSpPr>
          <p:cNvPr id="348" name="Shape 34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a:p>
        </p:txBody>
      </p:sp>
      <p:sp>
        <p:nvSpPr>
          <p:cNvPr id="349" name="Shape 34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a:p>
        </p:txBody>
      </p:sp>
      <p:sp>
        <p:nvSpPr>
          <p:cNvPr id="350" name="Shape 35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b="1" sz="2000">
              <a:solidFill>
                <a:schemeClr val="dk1"/>
              </a:solidFill>
              <a:latin typeface="Calibri"/>
              <a:ea typeface="Calibri"/>
              <a:cs typeface="Calibri"/>
              <a:sym typeface="Calibri"/>
            </a:endParaRPr>
          </a:p>
          <a:p>
            <a:pPr indent="0" lvl="0" marL="0" rtl="0">
              <a:spcBef>
                <a:spcPts val="0"/>
              </a:spcBef>
              <a:spcAft>
                <a:spcPts val="0"/>
              </a:spcAft>
              <a:buClr>
                <a:schemeClr val="dk1"/>
              </a:buClr>
              <a:buFont typeface="Arial"/>
              <a:buNone/>
            </a:pPr>
            <a:r>
              <a:rPr lang="en-AU" sz="1800">
                <a:solidFill>
                  <a:schemeClr val="dk1"/>
                </a:solidFill>
                <a:latin typeface="Calibri"/>
                <a:ea typeface="Calibri"/>
                <a:cs typeface="Calibri"/>
                <a:sym typeface="Calibri"/>
              </a:rPr>
              <a:t>Full scale check in and out system maintained within the app. Dependant on having staff as an equipment manager to look after this aspect of the business.</a:t>
            </a:r>
            <a:endParaRPr b="1" sz="2000">
              <a:solidFill>
                <a:schemeClr val="dk1"/>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rPr b="1" lang="en-AU" sz="1100">
                <a:solidFill>
                  <a:srgbClr val="FFFFFF"/>
                </a:solidFill>
                <a:latin typeface="Calibri"/>
                <a:ea typeface="Calibri"/>
                <a:cs typeface="Calibri"/>
                <a:sym typeface="Calibri"/>
              </a:rPr>
              <a:t>26</a:t>
            </a:r>
            <a:endParaRPr b="1" sz="1100">
              <a:solidFill>
                <a:srgbClr val="FFFFFF"/>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rPr b="1" lang="en-AU" sz="1100">
                <a:solidFill>
                  <a:srgbClr val="FFFFFF"/>
                </a:solidFill>
                <a:latin typeface="Calibri"/>
                <a:ea typeface="Calibri"/>
                <a:cs typeface="Calibri"/>
                <a:sym typeface="Calibri"/>
              </a:rPr>
              <a:t>Instrument Hire</a:t>
            </a:r>
            <a:endParaRPr b="1" sz="1100">
              <a:solidFill>
                <a:srgbClr val="FFFFFF"/>
              </a:solidFill>
              <a:latin typeface="Calibri"/>
              <a:ea typeface="Calibri"/>
              <a:cs typeface="Calibri"/>
              <a:sym typeface="Calibri"/>
            </a:endParaRPr>
          </a:p>
          <a:p>
            <a:pPr indent="0" lvl="0" marL="0" rtl="0">
              <a:spcBef>
                <a:spcPts val="0"/>
              </a:spcBef>
              <a:spcAft>
                <a:spcPts val="0"/>
              </a:spcAft>
              <a:buClr>
                <a:srgbClr val="000000"/>
              </a:buClr>
              <a:buSzPts val="1100"/>
              <a:buFont typeface="Arial"/>
              <a:buNone/>
            </a:pPr>
            <a:r>
              <a:rPr b="1" lang="en-AU" sz="1100">
                <a:solidFill>
                  <a:srgbClr val="FFFFFF"/>
                </a:solidFill>
                <a:latin typeface="Calibri"/>
                <a:ea typeface="Calibri"/>
                <a:cs typeface="Calibri"/>
                <a:sym typeface="Calibri"/>
              </a:rPr>
              <a:t>16</a:t>
            </a:r>
            <a:endParaRPr b="1" sz="11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1</a:t>
            </a:r>
            <a:endParaRPr/>
          </a:p>
        </p:txBody>
      </p:sp>
      <p:sp>
        <p:nvSpPr>
          <p:cNvPr id="106" name="Shape 106"/>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Schedule</a:t>
            </a:r>
            <a:endParaRPr/>
          </a:p>
        </p:txBody>
      </p:sp>
      <p:sp>
        <p:nvSpPr>
          <p:cNvPr id="107" name="Shape 10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MUST see my lesson schedule for the upcoming weeks, so that I can view which teacher I am learning with.</a:t>
            </a:r>
            <a:endParaRPr/>
          </a:p>
        </p:txBody>
      </p:sp>
      <p:sp>
        <p:nvSpPr>
          <p:cNvPr id="108" name="Shape 10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When signed into student portal, the student can view a schedule/calendar with lessons displayed on corresponding days (with lesson time), and the lessons displayed should correlate with the database.</a:t>
            </a:r>
            <a:endParaRPr sz="2000">
              <a:solidFill>
                <a:schemeClr val="dk1"/>
              </a:solidFill>
              <a:latin typeface="Calibri"/>
              <a:ea typeface="Calibri"/>
              <a:cs typeface="Calibri"/>
              <a:sym typeface="Calibri"/>
            </a:endParaRPr>
          </a:p>
        </p:txBody>
      </p:sp>
      <p:sp>
        <p:nvSpPr>
          <p:cNvPr id="109" name="Shape 10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110" name="Shape 11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11" name="Shape 11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u="sng">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How will we implement this? (Simple calendar system)</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2</a:t>
            </a:r>
            <a:endParaRPr/>
          </a:p>
        </p:txBody>
      </p:sp>
      <p:sp>
        <p:nvSpPr>
          <p:cNvPr id="117" name="Shape 117"/>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Edit Schedule</a:t>
            </a:r>
            <a:endParaRPr/>
          </a:p>
        </p:txBody>
      </p:sp>
      <p:sp>
        <p:nvSpPr>
          <p:cNvPr id="118" name="Shape 11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student, I MUST edit my lesson schedule for the upcoming weeks, so that I can modify/cancel the lesson if I am unavailable.</a:t>
            </a:r>
            <a:endParaRPr/>
          </a:p>
        </p:txBody>
      </p:sp>
      <p:sp>
        <p:nvSpPr>
          <p:cNvPr id="119" name="Shape 11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When signed into student portal, the student can view a schedule/calendar with lessons displayed on corresponding days. By ‘clicking’ on a day, a student is able to modify the lesson to change day and/or time. These changes are verified as correct.</a:t>
            </a:r>
            <a:endParaRPr/>
          </a:p>
        </p:txBody>
      </p:sp>
      <p:sp>
        <p:nvSpPr>
          <p:cNvPr id="120" name="Shape 12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a:p>
        </p:txBody>
      </p:sp>
      <p:sp>
        <p:nvSpPr>
          <p:cNvPr id="121" name="Shape 12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22" name="Shape 12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How will we implement this? (Simple calendar system with options for updating data relevant to student permissions)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3</a:t>
            </a:r>
            <a:endParaRPr/>
          </a:p>
        </p:txBody>
      </p:sp>
      <p:sp>
        <p:nvSpPr>
          <p:cNvPr id="128" name="Shape 128"/>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Contact Information</a:t>
            </a:r>
            <a:endParaRPr/>
          </a:p>
        </p:txBody>
      </p:sp>
      <p:sp>
        <p:nvSpPr>
          <p:cNvPr id="129" name="Shape 12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 I MUST view student information so that I can contact the student regarding their lessons if required.</a:t>
            </a:r>
            <a:endParaRPr/>
          </a:p>
        </p:txBody>
      </p:sp>
      <p:sp>
        <p:nvSpPr>
          <p:cNvPr id="130" name="Shape 13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Teacher can view their student contact information by signing in to their ‘teacher profile’.</a:t>
            </a:r>
            <a:endParaRPr/>
          </a:p>
        </p:txBody>
      </p:sp>
      <p:sp>
        <p:nvSpPr>
          <p:cNvPr id="131" name="Shape 13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132" name="Shape 13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33" name="Shape 13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Expose student information through the website UI.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15</a:t>
            </a:r>
            <a:endParaRPr/>
          </a:p>
        </p:txBody>
      </p:sp>
      <p:sp>
        <p:nvSpPr>
          <p:cNvPr id="139" name="Shape 139"/>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Attendance Records</a:t>
            </a:r>
            <a:endParaRPr/>
          </a:p>
        </p:txBody>
      </p:sp>
      <p:sp>
        <p:nvSpPr>
          <p:cNvPr id="140" name="Shape 14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MUST be able to see a monthly attendance list of students and teachers so that I know what lessons have taken place and who was attending.</a:t>
            </a:r>
            <a:endParaRPr/>
          </a:p>
        </p:txBody>
      </p:sp>
      <p:sp>
        <p:nvSpPr>
          <p:cNvPr id="141" name="Shape 14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All lessons are logged into the database and are only accessible by the admin. This includes all data from the lesson record.</a:t>
            </a:r>
            <a:endParaRPr/>
          </a:p>
        </p:txBody>
      </p:sp>
      <p:sp>
        <p:nvSpPr>
          <p:cNvPr id="142" name="Shape 14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a:p>
        </p:txBody>
      </p:sp>
      <p:sp>
        <p:nvSpPr>
          <p:cNvPr id="143" name="Shape 14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44" name="Shape 14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Cross checking with students/teachers (requiring signature after confirmation).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S0</a:t>
            </a:r>
            <a:r>
              <a:rPr lang="en-AU" sz="2000">
                <a:solidFill>
                  <a:schemeClr val="dk1"/>
                </a:solidFill>
                <a:latin typeface="Calibri"/>
                <a:ea typeface="Calibri"/>
                <a:cs typeface="Calibri"/>
                <a:sym typeface="Calibri"/>
              </a:rPr>
              <a:t>7</a:t>
            </a:r>
            <a:endParaRPr/>
          </a:p>
        </p:txBody>
      </p:sp>
      <p:sp>
        <p:nvSpPr>
          <p:cNvPr id="150" name="Shape 150"/>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Guardian Contact Information</a:t>
            </a:r>
            <a:endParaRPr/>
          </a:p>
        </p:txBody>
      </p:sp>
      <p:sp>
        <p:nvSpPr>
          <p:cNvPr id="151" name="Shape 15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rgbClr val="000000"/>
                </a:solidFill>
                <a:latin typeface="Calibri"/>
                <a:ea typeface="Calibri"/>
                <a:cs typeface="Calibri"/>
                <a:sym typeface="Calibri"/>
              </a:rPr>
              <a:t>As a teacher of younger students (10&gt;18), I </a:t>
            </a:r>
            <a:r>
              <a:rPr lang="en-AU" sz="2400">
                <a:latin typeface="Calibri"/>
                <a:ea typeface="Calibri"/>
                <a:cs typeface="Calibri"/>
                <a:sym typeface="Calibri"/>
              </a:rPr>
              <a:t>MUST</a:t>
            </a:r>
            <a:r>
              <a:rPr lang="en-AU" sz="2400">
                <a:solidFill>
                  <a:srgbClr val="000000"/>
                </a:solidFill>
                <a:latin typeface="Calibri"/>
                <a:ea typeface="Calibri"/>
                <a:cs typeface="Calibri"/>
                <a:sym typeface="Calibri"/>
              </a:rPr>
              <a:t> to be able to see the contact details of students’ </a:t>
            </a:r>
            <a:r>
              <a:rPr lang="en-AU" sz="2400">
                <a:latin typeface="Calibri"/>
                <a:ea typeface="Calibri"/>
                <a:cs typeface="Calibri"/>
                <a:sym typeface="Calibri"/>
              </a:rPr>
              <a:t>guardians</a:t>
            </a:r>
            <a:r>
              <a:rPr lang="en-AU" sz="2400">
                <a:solidFill>
                  <a:srgbClr val="000000"/>
                </a:solidFill>
                <a:latin typeface="Calibri"/>
                <a:ea typeface="Calibri"/>
                <a:cs typeface="Calibri"/>
                <a:sym typeface="Calibri"/>
              </a:rPr>
              <a:t> so that I can reprimand them in the event of a student being unruly or disruptive.</a:t>
            </a:r>
            <a:endParaRPr sz="2400">
              <a:solidFill>
                <a:schemeClr val="dk1"/>
              </a:solidFill>
              <a:latin typeface="Calibri"/>
              <a:ea typeface="Calibri"/>
              <a:cs typeface="Calibri"/>
              <a:sym typeface="Calibri"/>
            </a:endParaRPr>
          </a:p>
        </p:txBody>
      </p:sp>
      <p:sp>
        <p:nvSpPr>
          <p:cNvPr id="152" name="Shape 15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t>Ensure students under 18 must provide guardian details and they are viewable to teachers and admin only.</a:t>
            </a:r>
            <a:endParaRPr sz="2000">
              <a:solidFill>
                <a:schemeClr val="dk1"/>
              </a:solidFill>
              <a:latin typeface="Calibri"/>
              <a:ea typeface="Calibri"/>
              <a:cs typeface="Calibri"/>
              <a:sym typeface="Calibri"/>
            </a:endParaRPr>
          </a:p>
        </p:txBody>
      </p:sp>
      <p:sp>
        <p:nvSpPr>
          <p:cNvPr id="153" name="Shape 15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54" name="Shape 15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55" name="Shape 15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rgbClr val="000000"/>
                </a:solidFill>
                <a:latin typeface="Arial"/>
                <a:ea typeface="Arial"/>
                <a:cs typeface="Arial"/>
                <a:sym typeface="Arial"/>
              </a:rPr>
              <a:t>Create an attribute for the student table detailing parent details and make it accessible to teachers.</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10</a:t>
            </a:r>
            <a:endParaRPr/>
          </a:p>
        </p:txBody>
      </p:sp>
      <p:sp>
        <p:nvSpPr>
          <p:cNvPr id="161" name="Shape 161"/>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Admin Database Interaction</a:t>
            </a:r>
            <a:endParaRPr/>
          </a:p>
        </p:txBody>
      </p:sp>
      <p:sp>
        <p:nvSpPr>
          <p:cNvPr id="162" name="Shape 16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 I MUST be able to make any changes to the student database so that I can manually alter lessons and student/staff details.</a:t>
            </a:r>
            <a:endParaRPr/>
          </a:p>
        </p:txBody>
      </p:sp>
      <p:sp>
        <p:nvSpPr>
          <p:cNvPr id="163" name="Shape 16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Add and remove data from all areas of the application via admin UI, check to see if database reflects changes correctly.</a:t>
            </a:r>
            <a:endParaRPr/>
          </a:p>
        </p:txBody>
      </p:sp>
      <p:sp>
        <p:nvSpPr>
          <p:cNvPr id="164" name="Shape 16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a:p>
        </p:txBody>
      </p:sp>
      <p:sp>
        <p:nvSpPr>
          <p:cNvPr id="165" name="Shape 16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66" name="Shape 16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Develop admin UI for database interaction.</a:t>
            </a:r>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r>
              <a:rPr lang="en-AU" sz="2000">
                <a:solidFill>
                  <a:schemeClr val="dk1"/>
                </a:solidFill>
                <a:latin typeface="Calibri"/>
                <a:ea typeface="Calibri"/>
                <a:cs typeface="Calibri"/>
                <a:sym typeface="Calibri"/>
              </a:rPr>
              <a:t>13</a:t>
            </a:r>
            <a:endParaRPr/>
          </a:p>
        </p:txBody>
      </p:sp>
      <p:sp>
        <p:nvSpPr>
          <p:cNvPr id="172" name="Shape 172"/>
          <p:cNvSpPr/>
          <p:nvPr/>
        </p:nvSpPr>
        <p:spPr>
          <a:xfrm>
            <a:off x="831153" y="109410"/>
            <a:ext cx="7380000" cy="540000"/>
          </a:xfrm>
          <a:prstGeom prst="rect">
            <a:avLst/>
          </a:prstGeom>
          <a:solidFill>
            <a:srgbClr val="000000"/>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Inventory</a:t>
            </a:r>
            <a:endParaRPr/>
          </a:p>
        </p:txBody>
      </p:sp>
      <p:sp>
        <p:nvSpPr>
          <p:cNvPr id="173" name="Shape 17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administrator I MUST be able to add or remove (alter) the list of instruments (including hire cost and conditions) in our inventory so that students/customers can browse and decide to rent our instruments.</a:t>
            </a:r>
            <a:endParaRPr/>
          </a:p>
        </p:txBody>
      </p:sp>
      <p:sp>
        <p:nvSpPr>
          <p:cNvPr id="174" name="Shape 17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Confirm inventory items can be added, updated and removed and the data displays accordingly to all entities.</a:t>
            </a:r>
            <a:r>
              <a:rPr lang="en-AU" sz="2000">
                <a:solidFill>
                  <a:schemeClr val="dk1"/>
                </a:solidFill>
                <a:latin typeface="Calibri"/>
                <a:ea typeface="Calibri"/>
                <a:cs typeface="Calibri"/>
                <a:sym typeface="Calibri"/>
              </a:rPr>
              <a:t> </a:t>
            </a:r>
            <a:endParaRPr/>
          </a:p>
        </p:txBody>
      </p:sp>
      <p:sp>
        <p:nvSpPr>
          <p:cNvPr id="175" name="Shape 17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a:p>
        </p:txBody>
      </p:sp>
      <p:sp>
        <p:nvSpPr>
          <p:cNvPr id="176" name="Shape 17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a:p>
        </p:txBody>
      </p:sp>
      <p:sp>
        <p:nvSpPr>
          <p:cNvPr id="177" name="Shape 17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Implementation of database for availability of instruments.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