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02198C4-3087-4945-87E3-76CBB3509B7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95DE30F6-0856-D9F8-DF86-68363501CD13}"/>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A0875E95-8300-D35E-6988-CC812C647B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9760B065-0576-29E4-809B-A3E689B1095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182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C527E254-5260-A7FC-A946-AAFD8EAE9953}"/>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0A666FB4-1418-C113-CBC9-ADE13095D4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111417CB-1BAD-4086-F79B-28B888E5E4C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2471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4C74C8C-A0E1-EAD4-623C-3E505F49B98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FB246CE4-6280-9586-5F6E-1FAF774D44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F2FC8BAD-4082-6533-497A-E2C2EAE0E12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99060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panose="020B050202020202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panose="020B0604020202020204"/>
              <a:buNone/>
              <a:defRPr sz="3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2800"/>
              <a:buFont typeface="Arial" panose="020B0604020202020204"/>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2400"/>
              <a:buFont typeface="Arial" panose="020B0604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panose="020B0502020202020204"/>
              <a:buNone/>
            </a:pPr>
            <a:r>
              <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panose="020B0502020202020204"/>
              <a:buNone/>
            </a:pPr>
            <a:r>
              <a:rPr lang="en-US" sz="8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1600"/>
              <a:buFont typeface="Arial" panose="020B0604020202020204"/>
              <a:buNone/>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panose="020B0502020202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srcRect/>
          <a:stretch>
            <a:fill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panose="020B0502020202020204"/>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panose="020B050202020202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panose="020B0604020202020204"/>
              <a:buNone/>
              <a:defRPr sz="3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90000"/>
              </a:lnSpc>
              <a:spcBef>
                <a:spcPts val="500"/>
              </a:spcBef>
              <a:spcAft>
                <a:spcPts val="0"/>
              </a:spcAft>
              <a:buClr>
                <a:schemeClr val="lt1"/>
              </a:buClr>
              <a:buSzPts val="2800"/>
              <a:buFont typeface="Arial" panose="020B0604020202020204"/>
              <a:buNone/>
              <a:defRPr sz="2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90000"/>
              </a:lnSpc>
              <a:spcBef>
                <a:spcPts val="500"/>
              </a:spcBef>
              <a:spcAft>
                <a:spcPts val="0"/>
              </a:spcAft>
              <a:buClr>
                <a:schemeClr val="lt1"/>
              </a:buClr>
              <a:buSzPts val="2400"/>
              <a:buFont typeface="Arial" panose="020B0604020202020204"/>
              <a:buNone/>
              <a:defRPr sz="24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90000"/>
              </a:lnSpc>
              <a:spcBef>
                <a:spcPts val="500"/>
              </a:spcBef>
              <a:spcAft>
                <a:spcPts val="0"/>
              </a:spcAft>
              <a:buClr>
                <a:schemeClr val="lt1"/>
              </a:buClr>
              <a:buSzPts val="2000"/>
              <a:buFont typeface="Arial" panose="020B0604020202020204"/>
              <a:buNone/>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srcRect/>
          <a:stretch>
            <a:fill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panose="020B0502020202020204"/>
              <a:buNone/>
              <a:defRPr sz="4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panose="020B0604020202020204"/>
              <a:buChar char="•"/>
              <a:defRPr sz="22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914400" marR="0" lvl="1" indent="-355600" algn="l" rtl="0">
              <a:lnSpc>
                <a:spcPct val="90000"/>
              </a:lnSpc>
              <a:spcBef>
                <a:spcPts val="500"/>
              </a:spcBef>
              <a:spcAft>
                <a:spcPts val="0"/>
              </a:spcAft>
              <a:buClr>
                <a:schemeClr val="lt1"/>
              </a:buClr>
              <a:buSzPts val="2000"/>
              <a:buFont typeface="Arial" panose="020B0604020202020204"/>
              <a:buChar char="•"/>
              <a:defRPr sz="20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1371600" marR="0" lvl="2"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1828800" marR="0" lvl="3"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2286000" marR="0" lvl="4"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2743200" marR="0" lvl="5"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3200400" marR="0" lvl="6"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3657600" marR="0" lvl="7"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4114800" marR="0" lvl="8" indent="-330200" algn="l" rtl="0">
              <a:lnSpc>
                <a:spcPct val="9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1pPr>
            <a:lvl2pPr marL="0" marR="0" lvl="1"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2pPr>
            <a:lvl3pPr marL="0" marR="0" lvl="2"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3pPr>
            <a:lvl4pPr marL="0" marR="0" lvl="3"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4pPr>
            <a:lvl5pPr marL="0" marR="0" lvl="4"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5pPr>
            <a:lvl6pPr marL="0" marR="0" lvl="5"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6pPr>
            <a:lvl7pPr marL="0" marR="0" lvl="6"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7pPr>
            <a:lvl8pPr marL="0" marR="0" lvl="7"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8pPr>
            <a:lvl9pPr marL="0" marR="0" lvl="8"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Century Gothic" panose="020B0502020202020204"/>
                <a:ea typeface="Century Gothic" panose="020B0502020202020204"/>
                <a:cs typeface="Century Gothic" panose="020B0502020202020204"/>
                <a:sym typeface="Century Gothic" panose="020B0502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panose="020B0502020202020204"/>
              <a:buNone/>
            </a:pPr>
            <a:r>
              <a:rPr lang="en-US"/>
              <a:t>Green Pace</a:t>
            </a: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a:t>Security Policy Presentation</a:t>
            </a:r>
          </a:p>
          <a:p>
            <a:pPr marL="0" lvl="0" indent="0" algn="l" rtl="0">
              <a:lnSpc>
                <a:spcPct val="70000"/>
              </a:lnSpc>
              <a:spcBef>
                <a:spcPts val="1000"/>
              </a:spcBef>
              <a:spcAft>
                <a:spcPts val="0"/>
              </a:spcAft>
              <a:buClr>
                <a:schemeClr val="lt1"/>
              </a:buClr>
              <a:buSzPts val="1850"/>
              <a:buNone/>
            </a:pPr>
            <a:r>
              <a:rPr lang="en-US" sz="1850"/>
              <a:t>Developer: Jacob Burchett</a:t>
            </a:r>
            <a:endParaRPr lang="en-US" sz="1850" i="1"/>
          </a:p>
          <a:p>
            <a:pPr marL="0" lvl="0" indent="0" algn="l" rtl="0">
              <a:lnSpc>
                <a:spcPct val="70000"/>
              </a:lnSpc>
              <a:spcBef>
                <a:spcPts val="1000"/>
              </a:spcBef>
              <a:spcAft>
                <a:spcPts val="0"/>
              </a:spcAft>
              <a:buClr>
                <a:schemeClr val="lt1"/>
              </a:buClr>
              <a:buSzPts val="1850"/>
              <a:buNone/>
            </a:pPr>
            <a:endParaRPr sz="1850" i="1"/>
          </a:p>
          <a:p>
            <a:pPr marL="0" lvl="0" indent="0" algn="l" rtl="0">
              <a:lnSpc>
                <a:spcPct val="70000"/>
              </a:lnSpc>
              <a:spcBef>
                <a:spcPts val="1000"/>
              </a:spcBef>
              <a:spcAft>
                <a:spcPts val="0"/>
              </a:spcAft>
              <a:buSzPts val="1850"/>
              <a:buNone/>
            </a:pPr>
            <a:endParaRPr i="1"/>
          </a:p>
        </p:txBody>
      </p:sp>
      <p:pic>
        <p:nvPicPr>
          <p:cNvPr id="146" name="Google Shape;146;p1" descr="Green Pace logo"/>
          <p:cNvPicPr preferRelativeResize="0"/>
          <p:nvPr/>
        </p:nvPicPr>
        <p:blipFill>
          <a:blip r:embed="rId4"/>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EB031CD6-F82F-B686-4E40-32360646ABF4}"/>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B193E5D-8975-A24A-8E6A-3A382632701A}"/>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3200" dirty="0"/>
              <a:t>Capacity</a:t>
            </a:r>
            <a:endParaRPr lang="en-US" dirty="0"/>
          </a:p>
        </p:txBody>
      </p:sp>
      <p:pic>
        <p:nvPicPr>
          <p:cNvPr id="197" name="Google Shape;197;g9504e29505_0_0" descr="Green Pace logo">
            <a:extLst>
              <a:ext uri="{FF2B5EF4-FFF2-40B4-BE49-F238E27FC236}">
                <a16:creationId xmlns:a16="http://schemas.microsoft.com/office/drawing/2014/main" id="{C6C3B108-C791-30D6-B5A6-B421F31F896F}"/>
              </a:ext>
            </a:extLst>
          </p:cNvPr>
          <p:cNvPicPr preferRelativeResize="0"/>
          <p:nvPr/>
        </p:nvPicPr>
        <p:blipFill>
          <a:blip r:embed="rId4"/>
          <a:stretch>
            <a:fillRect/>
          </a:stretch>
        </p:blipFill>
        <p:spPr>
          <a:xfrm>
            <a:off x="11084074" y="5440526"/>
            <a:ext cx="886601" cy="1149225"/>
          </a:xfrm>
          <a:prstGeom prst="rect">
            <a:avLst/>
          </a:prstGeom>
          <a:noFill/>
          <a:ln>
            <a:noFill/>
          </a:ln>
        </p:spPr>
      </p:pic>
      <p:pic>
        <p:nvPicPr>
          <p:cNvPr id="5" name="Picture 4" descr="A screen shot of a computer program&#10;&#10;AI-generated content may be incorrect.">
            <a:extLst>
              <a:ext uri="{FF2B5EF4-FFF2-40B4-BE49-F238E27FC236}">
                <a16:creationId xmlns:a16="http://schemas.microsoft.com/office/drawing/2014/main" id="{61216358-9F6A-2E39-C1DA-00C8DBFB64BA}"/>
              </a:ext>
            </a:extLst>
          </p:cNvPr>
          <p:cNvPicPr>
            <a:picLocks noChangeAspect="1"/>
          </p:cNvPicPr>
          <p:nvPr/>
        </p:nvPicPr>
        <p:blipFill>
          <a:blip r:embed="rId5"/>
          <a:stretch>
            <a:fillRect/>
          </a:stretch>
        </p:blipFill>
        <p:spPr>
          <a:xfrm>
            <a:off x="513417" y="2057373"/>
            <a:ext cx="6687483" cy="3801005"/>
          </a:xfrm>
          <a:prstGeom prst="rect">
            <a:avLst/>
          </a:prstGeom>
        </p:spPr>
      </p:pic>
      <p:pic>
        <p:nvPicPr>
          <p:cNvPr id="7" name="Picture 6">
            <a:extLst>
              <a:ext uri="{FF2B5EF4-FFF2-40B4-BE49-F238E27FC236}">
                <a16:creationId xmlns:a16="http://schemas.microsoft.com/office/drawing/2014/main" id="{7146626D-83F5-C1DD-5A6A-78C21E014AFF}"/>
              </a:ext>
            </a:extLst>
          </p:cNvPr>
          <p:cNvPicPr>
            <a:picLocks noChangeAspect="1"/>
          </p:cNvPicPr>
          <p:nvPr/>
        </p:nvPicPr>
        <p:blipFill>
          <a:blip r:embed="rId6"/>
          <a:stretch>
            <a:fillRect/>
          </a:stretch>
        </p:blipFill>
        <p:spPr>
          <a:xfrm>
            <a:off x="7760037" y="2057373"/>
            <a:ext cx="4210638" cy="352474"/>
          </a:xfrm>
          <a:prstGeom prst="rect">
            <a:avLst/>
          </a:prstGeom>
        </p:spPr>
      </p:pic>
    </p:spTree>
    <p:custDataLst>
      <p:tags r:id="rId1"/>
    </p:custDataLst>
    <p:extLst>
      <p:ext uri="{BB962C8B-B14F-4D97-AF65-F5344CB8AC3E}">
        <p14:creationId xmlns:p14="http://schemas.microsoft.com/office/powerpoint/2010/main" val="675567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C1C9D55-D714-3E89-2347-759B2D0E09D5}"/>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E932E867-7C51-B58E-5201-A0C5493B169E}"/>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3200" dirty="0"/>
              <a:t>Erase</a:t>
            </a:r>
            <a:endParaRPr lang="en-US" dirty="0"/>
          </a:p>
        </p:txBody>
      </p:sp>
      <p:pic>
        <p:nvPicPr>
          <p:cNvPr id="197" name="Google Shape;197;g9504e29505_0_0" descr="Green Pace logo">
            <a:extLst>
              <a:ext uri="{FF2B5EF4-FFF2-40B4-BE49-F238E27FC236}">
                <a16:creationId xmlns:a16="http://schemas.microsoft.com/office/drawing/2014/main" id="{AE170F1D-3F09-BA3D-B269-75FD21381561}"/>
              </a:ext>
            </a:extLst>
          </p:cNvPr>
          <p:cNvPicPr preferRelativeResize="0"/>
          <p:nvPr/>
        </p:nvPicPr>
        <p:blipFill>
          <a:blip r:embed="rId4"/>
          <a:stretch>
            <a:fillRect/>
          </a:stretch>
        </p:blipFill>
        <p:spPr>
          <a:xfrm>
            <a:off x="11084074" y="5440526"/>
            <a:ext cx="886601" cy="1149225"/>
          </a:xfrm>
          <a:prstGeom prst="rect">
            <a:avLst/>
          </a:prstGeom>
          <a:noFill/>
          <a:ln>
            <a:noFill/>
          </a:ln>
        </p:spPr>
      </p:pic>
      <p:pic>
        <p:nvPicPr>
          <p:cNvPr id="5" name="Picture 4" descr="A screen shot of a computer code&#10;&#10;AI-generated content may be incorrect.">
            <a:extLst>
              <a:ext uri="{FF2B5EF4-FFF2-40B4-BE49-F238E27FC236}">
                <a16:creationId xmlns:a16="http://schemas.microsoft.com/office/drawing/2014/main" id="{0B316860-F3FE-E997-B61D-CC89979A6566}"/>
              </a:ext>
            </a:extLst>
          </p:cNvPr>
          <p:cNvPicPr>
            <a:picLocks noChangeAspect="1"/>
          </p:cNvPicPr>
          <p:nvPr/>
        </p:nvPicPr>
        <p:blipFill>
          <a:blip r:embed="rId5"/>
          <a:stretch>
            <a:fillRect/>
          </a:stretch>
        </p:blipFill>
        <p:spPr>
          <a:xfrm>
            <a:off x="764304" y="2057373"/>
            <a:ext cx="4906060" cy="2829320"/>
          </a:xfrm>
          <a:prstGeom prst="rect">
            <a:avLst/>
          </a:prstGeom>
        </p:spPr>
      </p:pic>
      <p:pic>
        <p:nvPicPr>
          <p:cNvPr id="7" name="Picture 6">
            <a:extLst>
              <a:ext uri="{FF2B5EF4-FFF2-40B4-BE49-F238E27FC236}">
                <a16:creationId xmlns:a16="http://schemas.microsoft.com/office/drawing/2014/main" id="{449F3528-CD88-988C-0B15-6FAE2E54DB45}"/>
              </a:ext>
            </a:extLst>
          </p:cNvPr>
          <p:cNvPicPr>
            <a:picLocks noChangeAspect="1"/>
          </p:cNvPicPr>
          <p:nvPr/>
        </p:nvPicPr>
        <p:blipFill>
          <a:blip r:embed="rId6"/>
          <a:stretch>
            <a:fillRect/>
          </a:stretch>
        </p:blipFill>
        <p:spPr>
          <a:xfrm>
            <a:off x="6825805" y="2057373"/>
            <a:ext cx="4258269" cy="390580"/>
          </a:xfrm>
          <a:prstGeom prst="rect">
            <a:avLst/>
          </a:prstGeom>
        </p:spPr>
      </p:pic>
    </p:spTree>
    <p:custDataLst>
      <p:tags r:id="rId1"/>
    </p:custDataLst>
    <p:extLst>
      <p:ext uri="{BB962C8B-B14F-4D97-AF65-F5344CB8AC3E}">
        <p14:creationId xmlns:p14="http://schemas.microsoft.com/office/powerpoint/2010/main" val="4257993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AUTOMATION SUMMARY</a:t>
            </a: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srcRect/>
          <a:stretch>
            <a:fill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TOOLS</a:t>
            </a: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is an automated workflow cycle that incorporates security practices throughout the software development lifecycle to include pre and post deployment of the system.</a:t>
            </a:r>
            <a:endParaRPr sz="1600" dirty="0"/>
          </a:p>
          <a:p>
            <a:pPr marL="685800" lvl="1" indent="-228600" algn="l" rtl="0">
              <a:lnSpc>
                <a:spcPct val="90000"/>
              </a:lnSpc>
              <a:spcBef>
                <a:spcPts val="500"/>
              </a:spcBef>
              <a:spcAft>
                <a:spcPts val="0"/>
              </a:spcAft>
              <a:buClr>
                <a:schemeClr val="lt1"/>
              </a:buClr>
              <a:buSzPts val="2000"/>
              <a:buChar char="•"/>
            </a:pPr>
            <a:r>
              <a:rPr lang="en-US" dirty="0"/>
              <a:t>There are a multitude of external tools for use with a </a:t>
            </a:r>
            <a:r>
              <a:rPr lang="en-US" dirty="0" err="1"/>
              <a:t>DevSecOps</a:t>
            </a:r>
            <a:r>
              <a:rPr lang="en-US" dirty="0"/>
              <a:t> pipeline. </a:t>
            </a:r>
          </a:p>
          <a:p>
            <a:pPr marL="1143000" lvl="2" indent="-228600">
              <a:buSzPts val="2000"/>
            </a:pPr>
            <a:r>
              <a:rPr lang="en-US" sz="1400" dirty="0" err="1"/>
              <a:t>CodeSonar</a:t>
            </a:r>
            <a:endParaRPr lang="en-US" sz="1400" dirty="0"/>
          </a:p>
          <a:p>
            <a:pPr marL="1600200" lvl="3" indent="-228600">
              <a:buSzPts val="2000"/>
            </a:pPr>
            <a:r>
              <a:rPr lang="en-US" sz="1200" dirty="0"/>
              <a:t>Enables the analysis of complete applications</a:t>
            </a:r>
          </a:p>
          <a:p>
            <a:pPr marL="1143000" lvl="2" indent="-228600">
              <a:buSzPts val="2000"/>
            </a:pPr>
            <a:r>
              <a:rPr lang="en-US" sz="1400" dirty="0"/>
              <a:t>Helix QAC</a:t>
            </a:r>
          </a:p>
          <a:p>
            <a:pPr marL="1600200" lvl="3" indent="-228600">
              <a:buSzPts val="2000"/>
            </a:pPr>
            <a:r>
              <a:rPr lang="en-US" sz="1200" dirty="0"/>
              <a:t>Used when developing software in safety-critical industries like healthcare</a:t>
            </a:r>
          </a:p>
          <a:p>
            <a:pPr marL="1143000" lvl="2" indent="-228600">
              <a:buSzPts val="2000"/>
            </a:pPr>
            <a:r>
              <a:rPr lang="en-US" sz="1400" dirty="0" err="1"/>
              <a:t>Parasoft</a:t>
            </a:r>
            <a:r>
              <a:rPr lang="en-US" sz="1400" dirty="0"/>
              <a:t> C/C++test</a:t>
            </a:r>
          </a:p>
          <a:p>
            <a:pPr marL="1600200" lvl="3" indent="-228600">
              <a:buSzPts val="2000"/>
            </a:pPr>
            <a:r>
              <a:rPr lang="en-US" sz="1200" dirty="0"/>
              <a:t>Used when developing C or C++ software where comprehensive testing is required</a:t>
            </a:r>
          </a:p>
          <a:p>
            <a:pPr marL="2057400" lvl="4" indent="-228600">
              <a:buSzPts val="2000"/>
            </a:pPr>
            <a:r>
              <a:rPr lang="en-US" sz="1200" dirty="0"/>
              <a:t>Particularly used for security-sensitive software</a:t>
            </a:r>
          </a:p>
          <a:p>
            <a:pPr marL="1143000" lvl="2" indent="-228600">
              <a:buSzPts val="2000"/>
            </a:pPr>
            <a:r>
              <a:rPr lang="en-US" sz="1400" dirty="0" err="1"/>
              <a:t>Klocwork</a:t>
            </a:r>
            <a:endParaRPr lang="en-US" sz="1400" dirty="0"/>
          </a:p>
          <a:p>
            <a:pPr marL="1600200" lvl="3" indent="-228600">
              <a:buSzPts val="2000"/>
            </a:pPr>
            <a:r>
              <a:rPr lang="en-US" sz="1200" dirty="0"/>
              <a:t>Used to analyze source code in real time</a:t>
            </a:r>
          </a:p>
          <a:p>
            <a:pPr marL="1600200" lvl="3" indent="-228600">
              <a:buSzPts val="2000"/>
            </a:pPr>
            <a:r>
              <a:rPr lang="en-US" sz="1200" dirty="0"/>
              <a:t>Simplifies peer code reviews</a:t>
            </a:r>
            <a:endParaRPr sz="1200" dirty="0"/>
          </a:p>
        </p:txBody>
      </p:sp>
      <p:pic>
        <p:nvPicPr>
          <p:cNvPr id="211" name="Google Shape;211;p10" descr="Green Pace logo"/>
          <p:cNvPicPr preferRelativeResize="0"/>
          <p:nvPr/>
        </p:nvPicPr>
        <p:blipFill>
          <a:blip r:embed="rId4"/>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RISKS AND BENEFITS</a:t>
            </a: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2000" dirty="0"/>
              <a:t>Pros:</a:t>
            </a:r>
          </a:p>
          <a:p>
            <a:pPr marL="342900">
              <a:spcBef>
                <a:spcPts val="0"/>
              </a:spcBef>
              <a:buSzPts val="2000"/>
            </a:pPr>
            <a:r>
              <a:rPr lang="en-US" sz="2000" dirty="0"/>
              <a:t>Enables a focus on security immediately when beginning development</a:t>
            </a:r>
          </a:p>
          <a:p>
            <a:pPr marL="342900">
              <a:spcBef>
                <a:spcPts val="0"/>
              </a:spcBef>
              <a:buSzPts val="2000"/>
            </a:pPr>
            <a:r>
              <a:rPr lang="en-US" sz="2000" dirty="0"/>
              <a:t>A more effective approach can be taken </a:t>
            </a:r>
          </a:p>
          <a:p>
            <a:pPr marL="342900">
              <a:spcBef>
                <a:spcPts val="0"/>
              </a:spcBef>
              <a:buSzPts val="2000"/>
            </a:pPr>
            <a:r>
              <a:rPr lang="en-US" sz="2000" dirty="0"/>
              <a:t>Simplifies the incorporation of security due to the early focus</a:t>
            </a:r>
          </a:p>
          <a:p>
            <a:pPr marL="342900">
              <a:spcBef>
                <a:spcPts val="0"/>
              </a:spcBef>
              <a:buSzPts val="2000"/>
            </a:pPr>
            <a:endParaRPr lang="en-US" sz="2000" dirty="0"/>
          </a:p>
          <a:p>
            <a:pPr marL="0" indent="0">
              <a:spcBef>
                <a:spcPts val="0"/>
              </a:spcBef>
              <a:buSzPts val="2000"/>
              <a:buNone/>
            </a:pPr>
            <a:r>
              <a:rPr lang="en-US" sz="2000" dirty="0"/>
              <a:t>Cons:</a:t>
            </a:r>
          </a:p>
          <a:p>
            <a:pPr marL="342900">
              <a:spcBef>
                <a:spcPts val="0"/>
              </a:spcBef>
              <a:buSzPts val="2000"/>
            </a:pPr>
            <a:r>
              <a:rPr lang="en-US" sz="2000" dirty="0"/>
              <a:t>Higher upfront cost</a:t>
            </a:r>
          </a:p>
          <a:p>
            <a:pPr marL="342900">
              <a:spcBef>
                <a:spcPts val="0"/>
              </a:spcBef>
              <a:buSzPts val="2000"/>
            </a:pPr>
            <a:r>
              <a:rPr lang="en-US" sz="2000" dirty="0"/>
              <a:t>Higher development level</a:t>
            </a:r>
          </a:p>
          <a:p>
            <a:pPr marL="342900">
              <a:spcBef>
                <a:spcPts val="0"/>
              </a:spcBef>
              <a:buSzPts val="2000"/>
            </a:pPr>
            <a:r>
              <a:rPr lang="en-US" sz="2000" dirty="0"/>
              <a:t>Increased complexity</a:t>
            </a:r>
          </a:p>
          <a:p>
            <a:pPr marL="342900">
              <a:spcBef>
                <a:spcPts val="0"/>
              </a:spcBef>
              <a:buSzPts val="2000"/>
            </a:pPr>
            <a:endParaRPr lang="en-US" sz="2000" dirty="0"/>
          </a:p>
          <a:p>
            <a:pPr marL="0" indent="0">
              <a:spcBef>
                <a:spcPts val="0"/>
              </a:spcBef>
              <a:buSzPts val="2000"/>
              <a:buNone/>
            </a:pPr>
            <a:r>
              <a:rPr lang="en-US" sz="1400" dirty="0"/>
              <a:t>While the upfront cost of incorporating security measures at the beginning of development may deter some, a system developed in this way is overall cheaper and more stable than one without. Adding additional security measures later will almost always be more time consuming and costly than early incorporation.</a:t>
            </a:r>
          </a:p>
        </p:txBody>
      </p:sp>
      <p:pic>
        <p:nvPicPr>
          <p:cNvPr id="218" name="Google Shape;218;p11" descr="Green Pace logo"/>
          <p:cNvPicPr preferRelativeResize="0"/>
          <p:nvPr/>
        </p:nvPicPr>
        <p:blipFill>
          <a:blip r:embed="rId4"/>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RECOMMENDATIONS</a:t>
            </a: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dirty="0"/>
              <a:t>Gaps:</a:t>
            </a:r>
          </a:p>
          <a:p>
            <a:pPr marL="1600200" lvl="3" indent="-228600">
              <a:spcBef>
                <a:spcPts val="0"/>
              </a:spcBef>
            </a:pPr>
            <a:r>
              <a:rPr lang="en-US" dirty="0"/>
              <a:t>Resource Allocation</a:t>
            </a:r>
          </a:p>
          <a:p>
            <a:pPr marL="2057400" lvl="4" indent="-228600">
              <a:spcBef>
                <a:spcPts val="0"/>
              </a:spcBef>
            </a:pPr>
            <a:r>
              <a:rPr lang="en-US" sz="1400" dirty="0"/>
              <a:t>Proper resource allocation is necessary for effective development</a:t>
            </a:r>
          </a:p>
          <a:p>
            <a:pPr marL="1600200" lvl="3" indent="-228600">
              <a:spcBef>
                <a:spcPts val="0"/>
              </a:spcBef>
            </a:pPr>
            <a:r>
              <a:rPr lang="en-US" dirty="0"/>
              <a:t>Real-time Monitoring</a:t>
            </a:r>
          </a:p>
          <a:p>
            <a:pPr marL="2057400" lvl="4" indent="-228600">
              <a:spcBef>
                <a:spcPts val="0"/>
              </a:spcBef>
            </a:pPr>
            <a:r>
              <a:rPr lang="en-US" sz="1400" dirty="0"/>
              <a:t>Real-time monitoring greatly reduces the risk of attack and significantly increases response time when an attack occurs</a:t>
            </a:r>
          </a:p>
          <a:p>
            <a:pPr marL="1600200" lvl="3" indent="-228600">
              <a:spcBef>
                <a:spcPts val="0"/>
              </a:spcBef>
            </a:pPr>
            <a:r>
              <a:rPr lang="en-US" dirty="0"/>
              <a:t>Thorough Incorporation of Security</a:t>
            </a:r>
          </a:p>
          <a:p>
            <a:pPr marL="2057400" lvl="4" indent="-228600">
              <a:spcBef>
                <a:spcPts val="0"/>
              </a:spcBef>
            </a:pPr>
            <a:r>
              <a:rPr lang="en-US" sz="1400" dirty="0"/>
              <a:t>Incorporation of security throughout development reduces overall cost and time as well as simplifies development for ease of upkeep</a:t>
            </a:r>
          </a:p>
          <a:p>
            <a:pPr marL="1371600" lvl="3" indent="0">
              <a:spcBef>
                <a:spcPts val="0"/>
              </a:spcBef>
              <a:buNone/>
            </a:pPr>
            <a:endParaRPr lang="en-US" sz="1200" dirty="0"/>
          </a:p>
          <a:p>
            <a:pPr marL="1600200" lvl="3" indent="-228600">
              <a:spcBef>
                <a:spcPts val="0"/>
              </a:spcBef>
            </a:pPr>
            <a:endParaRPr lang="en-US" sz="1200" dirty="0"/>
          </a:p>
          <a:p>
            <a:pPr marL="1143000" lvl="2" indent="-228600">
              <a:spcBef>
                <a:spcPts val="0"/>
              </a:spcBef>
            </a:pPr>
            <a:r>
              <a:rPr lang="en-US" dirty="0"/>
              <a:t>Recommendations:</a:t>
            </a:r>
          </a:p>
          <a:p>
            <a:pPr marL="1600200" lvl="3" indent="-228600">
              <a:spcBef>
                <a:spcPts val="0"/>
              </a:spcBef>
            </a:pPr>
            <a:r>
              <a:rPr lang="en-US" dirty="0"/>
              <a:t>Proper Resource Allocation</a:t>
            </a:r>
            <a:endParaRPr lang="en-US" sz="1400" dirty="0"/>
          </a:p>
          <a:p>
            <a:pPr marL="1600200" lvl="3" indent="-228600">
              <a:spcBef>
                <a:spcPts val="0"/>
              </a:spcBef>
            </a:pPr>
            <a:r>
              <a:rPr lang="en-US" dirty="0"/>
              <a:t>Real-time Monitoring Incorporation</a:t>
            </a:r>
          </a:p>
          <a:p>
            <a:pPr marL="1600200" lvl="3" indent="-228600">
              <a:spcBef>
                <a:spcPts val="0"/>
              </a:spcBef>
            </a:pPr>
            <a:r>
              <a:rPr lang="en-US" dirty="0"/>
              <a:t>Improved Security Incorporation</a:t>
            </a:r>
          </a:p>
          <a:p>
            <a:pPr marL="1600200" lvl="3" indent="-228600">
              <a:spcBef>
                <a:spcPts val="0"/>
              </a:spcBef>
            </a:pPr>
            <a:endParaRPr lang="en-US" sz="1400" dirty="0"/>
          </a:p>
          <a:p>
            <a:pPr marL="1600200" lvl="3" indent="-228600">
              <a:spcBef>
                <a:spcPts val="0"/>
              </a:spcBef>
            </a:pPr>
            <a:endParaRPr lang="en-US" sz="1200" dirty="0"/>
          </a:p>
        </p:txBody>
      </p:sp>
      <p:pic>
        <p:nvPicPr>
          <p:cNvPr id="225" name="Google Shape;225;p12" descr="Green Pace logo"/>
          <p:cNvPicPr preferRelativeResize="0"/>
          <p:nvPr/>
        </p:nvPicPr>
        <p:blipFill>
          <a:blip r:embed="rId4"/>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dirty="0"/>
              <a:t>CONCLUSIONS</a:t>
            </a: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39700" indent="0">
              <a:buSzPts val="2200"/>
              <a:buNone/>
            </a:pPr>
            <a:r>
              <a:rPr lang="en-US" sz="1600" dirty="0"/>
              <a:t>Throughout this presentation we have discussed the principles and standards that should be adopted for proper development of the system. Through the incorporation of these standards and principles, we can effectively create a system that is secure, functional, and easy to manage long-term.</a:t>
            </a:r>
          </a:p>
        </p:txBody>
      </p:sp>
      <p:pic>
        <p:nvPicPr>
          <p:cNvPr id="232" name="Google Shape;232;p13" descr="Green Pace logo"/>
          <p:cNvPicPr preferRelativeResize="0"/>
          <p:nvPr/>
        </p:nvPicPr>
        <p:blipFill>
          <a:blip r:embed="rId4"/>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04AF68DC-33E2-7F78-289B-BD4DF061233D}"/>
              </a:ext>
            </a:extLst>
          </p:cNvPr>
          <p:cNvSpPr txBox="1"/>
          <p:nvPr/>
        </p:nvSpPr>
        <p:spPr>
          <a:xfrm>
            <a:off x="5706956" y="3429000"/>
            <a:ext cx="4524587" cy="2154436"/>
          </a:xfrm>
          <a:prstGeom prst="rect">
            <a:avLst/>
          </a:prstGeom>
          <a:noFill/>
        </p:spPr>
        <p:txBody>
          <a:bodyPr wrap="square" rtlCol="0">
            <a:spAutoFit/>
          </a:bodyPr>
          <a:lstStyle/>
          <a:p>
            <a:r>
              <a:rPr lang="en-US" dirty="0">
                <a:solidFill>
                  <a:schemeClr val="bg1"/>
                </a:solidFill>
                <a:latin typeface="Century Gothic" panose="020B0502020202020204" pitchFamily="34" charset="0"/>
              </a:rPr>
              <a:t>Standards:</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Data Type</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Data Value</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String Correctness</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SQL Injection</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Memory Protection</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Assertions</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Exceptions</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Object Oriented Programming</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Concurrency</a:t>
            </a:r>
          </a:p>
          <a:p>
            <a:pPr marL="285750" indent="-285750">
              <a:buClr>
                <a:schemeClr val="bg1"/>
              </a:buClr>
              <a:buFont typeface="Arial" panose="020B0604020202020204" pitchFamily="34" charset="0"/>
              <a:buChar char="•"/>
            </a:pPr>
            <a:r>
              <a:rPr lang="en-US" sz="1200" dirty="0">
                <a:solidFill>
                  <a:schemeClr val="bg1"/>
                </a:solidFill>
                <a:latin typeface="Century Gothic" panose="020B0502020202020204" pitchFamily="34" charset="0"/>
              </a:rPr>
              <a:t>Input Output</a:t>
            </a:r>
          </a:p>
        </p:txBody>
      </p:sp>
      <p:sp>
        <p:nvSpPr>
          <p:cNvPr id="3" name="TextBox 2">
            <a:extLst>
              <a:ext uri="{FF2B5EF4-FFF2-40B4-BE49-F238E27FC236}">
                <a16:creationId xmlns:a16="http://schemas.microsoft.com/office/drawing/2014/main" id="{98749872-1CA9-19F4-7E8B-23E8D5B3FC79}"/>
              </a:ext>
            </a:extLst>
          </p:cNvPr>
          <p:cNvSpPr txBox="1"/>
          <p:nvPr/>
        </p:nvSpPr>
        <p:spPr>
          <a:xfrm>
            <a:off x="685800" y="3429000"/>
            <a:ext cx="3746500" cy="2154436"/>
          </a:xfrm>
          <a:prstGeom prst="rect">
            <a:avLst/>
          </a:prstGeom>
          <a:noFill/>
        </p:spPr>
        <p:txBody>
          <a:bodyPr wrap="square" rtlCol="0">
            <a:spAutoFit/>
          </a:bodyPr>
          <a:lstStyle/>
          <a:p>
            <a:pPr marL="139700" indent="0">
              <a:buSzPts val="2200"/>
              <a:buNone/>
            </a:pPr>
            <a:r>
              <a:rPr lang="en-US" dirty="0">
                <a:solidFill>
                  <a:schemeClr val="bg1"/>
                </a:solidFill>
                <a:latin typeface="Century Gothic" panose="020B0502020202020204" pitchFamily="34" charset="0"/>
              </a:rPr>
              <a:t>Principles:</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Validate Input Data</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Heed Compiler Warnings</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Architect and Design for Security Policies</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Keep it Simple</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Default Deny</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Adhere to the Principle of Least Privilege</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Sanitize Data Sent to Other Systems</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Practice Defense in Depth</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Use Effective Quality Assurance Techniques</a:t>
            </a:r>
          </a:p>
          <a:p>
            <a:pPr marL="311150" indent="-171450">
              <a:buClr>
                <a:schemeClr val="bg1"/>
              </a:buClr>
              <a:buSzPct val="100000"/>
              <a:buFont typeface="Arial" panose="020B0604020202020204" pitchFamily="34" charset="0"/>
              <a:buChar char="•"/>
            </a:pPr>
            <a:r>
              <a:rPr lang="en-US" sz="1200" dirty="0">
                <a:solidFill>
                  <a:schemeClr val="bg1"/>
                </a:solidFill>
                <a:latin typeface="Century Gothic" panose="020B0502020202020204" pitchFamily="34" charset="0"/>
              </a:rPr>
              <a:t>Adopt a Secure Coding Standard</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REFERENCES</a:t>
            </a: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1600" dirty="0" err="1">
                <a:effectLst/>
              </a:rPr>
              <a:t>Parasoft</a:t>
            </a:r>
            <a:r>
              <a:rPr lang="en-US" sz="1600" dirty="0">
                <a:effectLst/>
              </a:rPr>
              <a:t>. (2024, April 4). </a:t>
            </a:r>
            <a:r>
              <a:rPr lang="en-US" sz="1600" i="1" dirty="0">
                <a:effectLst/>
              </a:rPr>
              <a:t>Code security testing tools for C and C++</a:t>
            </a:r>
            <a:r>
              <a:rPr lang="en-US" sz="1600" dirty="0">
                <a:effectLst/>
              </a:rPr>
              <a:t>. https://www.parasoft.com/products/parasoft-c-ctest/c-c-security-testing/#:~:text=Developers%20use%20Parasoft%20C%2FC,the%20software%20is%20built%20securely. </a:t>
            </a:r>
          </a:p>
          <a:p>
            <a:r>
              <a:rPr lang="en-US" sz="1600" dirty="0">
                <a:effectLst/>
              </a:rPr>
              <a:t>Perforce. (2025a). </a:t>
            </a:r>
            <a:r>
              <a:rPr lang="en-US" sz="1600" i="1" dirty="0">
                <a:effectLst/>
              </a:rPr>
              <a:t>The best SAST tool for accelerating time-to-market &amp; delivering quality code</a:t>
            </a:r>
            <a:r>
              <a:rPr lang="en-US" sz="1600" dirty="0">
                <a:effectLst/>
              </a:rPr>
              <a:t>. https://www.perforce.com/products/klocwork#:~:text=Use%20Klocwork%20static%20application%20security,to%20internationally%20recognized%20security%20standards. </a:t>
            </a:r>
          </a:p>
          <a:p>
            <a:r>
              <a:rPr lang="en-US" sz="1600" dirty="0">
                <a:effectLst/>
              </a:rPr>
              <a:t>Perforce. (2025b). </a:t>
            </a:r>
            <a:r>
              <a:rPr lang="en-US" sz="1600" i="1" dirty="0">
                <a:effectLst/>
              </a:rPr>
              <a:t>When code compliance is critical to your bottom line, trust Helix </a:t>
            </a:r>
            <a:r>
              <a:rPr lang="en-US" sz="1600" i="1" dirty="0" err="1">
                <a:effectLst/>
              </a:rPr>
              <a:t>Qac</a:t>
            </a:r>
            <a:r>
              <a:rPr lang="en-US" sz="1600" dirty="0">
                <a:effectLst/>
              </a:rPr>
              <a:t>. https://www.perforce.com/products/helix-qac </a:t>
            </a:r>
          </a:p>
          <a:p>
            <a:r>
              <a:rPr lang="en-US" sz="1600" dirty="0" err="1">
                <a:effectLst/>
              </a:rPr>
              <a:t>Verifysoft</a:t>
            </a:r>
            <a:r>
              <a:rPr lang="en-US" sz="1600" dirty="0">
                <a:effectLst/>
              </a:rPr>
              <a:t> Technology. (2025, January 14). </a:t>
            </a:r>
            <a:r>
              <a:rPr lang="en-US" sz="1600" i="1" dirty="0">
                <a:effectLst/>
              </a:rPr>
              <a:t>CODESONAR - static code analysis when safety and security matter</a:t>
            </a:r>
            <a:r>
              <a:rPr lang="en-US" sz="1600" dirty="0">
                <a:effectLst/>
              </a:rPr>
              <a:t>. </a:t>
            </a:r>
            <a:r>
              <a:rPr lang="en-US" sz="1600" dirty="0" err="1">
                <a:effectLst/>
              </a:rPr>
              <a:t>Verifysoft</a:t>
            </a:r>
            <a:r>
              <a:rPr lang="en-US" sz="1600" dirty="0">
                <a:effectLst/>
              </a:rPr>
              <a:t> Technology GmbH. https://www.verifysoft.com/en_codesonar.html#:~:text=CodeSonar%20enables%20teams%20to%20analyze,improves%20quality%2C%20and%20instills%20confidence. </a:t>
            </a:r>
          </a:p>
        </p:txBody>
      </p:sp>
      <p:pic>
        <p:nvPicPr>
          <p:cNvPr id="239" name="Google Shape;239;p14" descr="Green Pace logo"/>
          <p:cNvPicPr preferRelativeResize="0"/>
          <p:nvPr/>
        </p:nvPicPr>
        <p:blipFill>
          <a:blip r:embed="rId4"/>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OVERVIEW: DEFENSE IN DEPTH</a:t>
            </a: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sz="1800"/>
              <a:t>The purpose of this security policy is to define security principles and standards in order to provide an understanding of security and vulnerabilities.</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srcRect/>
          <a:stretch>
            <a:fill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THREATS MATRIX</a:t>
            </a: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sz="1800"/>
              <a:t>Threats are generally categorized based on likelihood, severity, and cost. The threat matrix can be used to determine the level of threat.</a:t>
            </a:r>
          </a:p>
        </p:txBody>
      </p:sp>
      <p:graphicFrame>
        <p:nvGraphicFramePr>
          <p:cNvPr id="161" name="Google Shape;161;p4" descr="Alt text required"/>
          <p:cNvGraphicFramePr/>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panose="020B0604020202020204"/>
                        <a:buNone/>
                      </a:pPr>
                      <a:r>
                        <a:rPr lang="en-US" sz="2000" u="none" strike="noStrike" cap="none" dirty="0">
                          <a:solidFill>
                            <a:srgbClr val="FFD966"/>
                          </a:solidFill>
                        </a:rPr>
                        <a:t>Threats of this type are more frequent</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panose="020B0604020202020204"/>
                        <a:buNone/>
                      </a:pPr>
                      <a:r>
                        <a:rPr lang="en-US" sz="2000" u="none" strike="noStrike" cap="none" dirty="0">
                          <a:solidFill>
                            <a:srgbClr val="FFD966"/>
                          </a:solidFill>
                        </a:rPr>
                        <a:t>Threats of this type are potentially debilitating and need to be addressed immediately</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panose="020B0604020202020204"/>
                        <a:buNone/>
                      </a:pPr>
                      <a:r>
                        <a:rPr lang="en-US" sz="2000" u="none" strike="noStrike" cap="none">
                          <a:solidFill>
                            <a:srgbClr val="FFD966"/>
                          </a:solidFill>
                        </a:rPr>
                        <a:t>Threats of this type are less impactful compared to the cost of remediation</a:t>
                      </a:r>
                      <a:endParaRPr sz="20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panose="020B0604020202020204"/>
                        <a:buNone/>
                      </a:pPr>
                      <a:r>
                        <a:rPr lang="en-US" sz="2000" u="none" strike="noStrike" cap="none" dirty="0">
                          <a:solidFill>
                            <a:srgbClr val="FFD966"/>
                          </a:solidFill>
                        </a:rPr>
                        <a:t>Threats of this type occur less frequently</a:t>
                      </a:r>
                      <a:endParaRPr sz="20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10 PRINCIPLES</a:t>
            </a: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solidFill>
                  <a:srgbClr val="FFFFFF"/>
                </a:solidFill>
              </a:rPr>
              <a:t>Validate Input Data</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Heed Compiler Warnings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Keep It Simple</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Default Deny</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Sanitize Data Sent to Other Systems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Practice Defense in Depth</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Use Effective Quality Assurance Techniques</a:t>
            </a:r>
          </a:p>
          <a:p>
            <a:pPr marL="228600" lvl="0" indent="-228600" algn="l" rtl="0">
              <a:lnSpc>
                <a:spcPct val="90000"/>
              </a:lnSpc>
              <a:spcBef>
                <a:spcPts val="0"/>
              </a:spcBef>
              <a:spcAft>
                <a:spcPts val="0"/>
              </a:spcAft>
              <a:buClr>
                <a:schemeClr val="lt1"/>
              </a:buClr>
              <a:buSzPts val="2200"/>
              <a:buChar char="•"/>
            </a:pPr>
            <a:r>
              <a:rPr lang="en-US" dirty="0">
                <a:solidFill>
                  <a:srgbClr val="FFFFFF"/>
                </a:solidFill>
              </a:rPr>
              <a:t>Adopt a Secure Coding Standard</a:t>
            </a:r>
          </a:p>
        </p:txBody>
      </p:sp>
      <p:pic>
        <p:nvPicPr>
          <p:cNvPr id="169" name="Google Shape;169;p5" descr="Green Pace logo"/>
          <p:cNvPicPr preferRelativeResize="0"/>
          <p:nvPr/>
        </p:nvPicPr>
        <p:blipFill>
          <a:blip r:embed="rId4"/>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CODING STANDARDS</a:t>
            </a: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lt1"/>
              </a:buClr>
              <a:buSzPts val="2000"/>
              <a:buChar char="•"/>
            </a:pPr>
            <a:r>
              <a:rPr lang="en-US" sz="2000" dirty="0"/>
              <a:t>Data Type</a:t>
            </a:r>
          </a:p>
          <a:p>
            <a:pPr marL="685800" lvl="1" indent="-228600" algn="l" rtl="0">
              <a:lnSpc>
                <a:spcPct val="90000"/>
              </a:lnSpc>
              <a:spcBef>
                <a:spcPts val="0"/>
              </a:spcBef>
              <a:spcAft>
                <a:spcPts val="0"/>
              </a:spcAft>
              <a:buClr>
                <a:schemeClr val="lt1"/>
              </a:buClr>
              <a:buSzPts val="2000"/>
              <a:buChar char="•"/>
            </a:pPr>
            <a:r>
              <a:rPr lang="en-US" sz="1815" dirty="0"/>
              <a:t>Never qualify a reference type with const or volatile</a:t>
            </a:r>
          </a:p>
          <a:p>
            <a:pPr marL="685800" lvl="1" indent="-228600" algn="l" rtl="0">
              <a:lnSpc>
                <a:spcPct val="90000"/>
              </a:lnSpc>
              <a:spcBef>
                <a:spcPts val="0"/>
              </a:spcBef>
              <a:spcAft>
                <a:spcPts val="0"/>
              </a:spcAft>
              <a:buClr>
                <a:schemeClr val="lt1"/>
              </a:buClr>
              <a:buSzPts val="2000"/>
              <a:buChar char="•"/>
            </a:pPr>
            <a:r>
              <a:rPr lang="en-US" sz="1815" dirty="0"/>
              <a:t>Severity: Low</a:t>
            </a:r>
          </a:p>
          <a:p>
            <a:pPr marL="228600" lvl="0" indent="-228600" algn="l" rtl="0">
              <a:lnSpc>
                <a:spcPct val="90000"/>
              </a:lnSpc>
              <a:spcBef>
                <a:spcPts val="0"/>
              </a:spcBef>
              <a:spcAft>
                <a:spcPts val="0"/>
              </a:spcAft>
              <a:buClr>
                <a:schemeClr val="lt1"/>
              </a:buClr>
              <a:buSzPts val="2000"/>
              <a:buChar char="•"/>
            </a:pPr>
            <a:r>
              <a:rPr lang="en-US" sz="2000" dirty="0"/>
              <a:t>Data Value</a:t>
            </a:r>
          </a:p>
          <a:p>
            <a:pPr marL="685800" lvl="1" indent="-228600">
              <a:spcBef>
                <a:spcPts val="0"/>
              </a:spcBef>
              <a:buSzPts val="2000"/>
            </a:pPr>
            <a:r>
              <a:rPr lang="en-US" sz="1800" dirty="0"/>
              <a:t>Do not depend on the order of evaluation for side effects</a:t>
            </a:r>
          </a:p>
          <a:p>
            <a:pPr marL="685800" lvl="1" indent="-228600">
              <a:spcBef>
                <a:spcPts val="0"/>
              </a:spcBef>
              <a:buSzPts val="2000"/>
            </a:pPr>
            <a:r>
              <a:rPr lang="en-US" sz="1800" dirty="0"/>
              <a:t>Severity: Medium</a:t>
            </a:r>
          </a:p>
          <a:p>
            <a:pPr marL="228600" lvl="0" indent="-228600" algn="l" rtl="0">
              <a:lnSpc>
                <a:spcPct val="90000"/>
              </a:lnSpc>
              <a:spcBef>
                <a:spcPts val="0"/>
              </a:spcBef>
              <a:spcAft>
                <a:spcPts val="0"/>
              </a:spcAft>
              <a:buClr>
                <a:schemeClr val="lt1"/>
              </a:buClr>
              <a:buSzPts val="2000"/>
              <a:buChar char="•"/>
            </a:pPr>
            <a:r>
              <a:rPr lang="en-US" sz="2000" dirty="0"/>
              <a:t>String Correctness</a:t>
            </a:r>
          </a:p>
          <a:p>
            <a:pPr marL="685800" lvl="1" indent="-228600">
              <a:spcBef>
                <a:spcPts val="0"/>
              </a:spcBef>
              <a:buSzPts val="2000"/>
            </a:pPr>
            <a:r>
              <a:rPr lang="en-US" sz="1800" dirty="0"/>
              <a:t>Guarantee that storage for strings has sufficient space for character data and the null terminator</a:t>
            </a:r>
          </a:p>
          <a:p>
            <a:pPr marL="685800" lvl="1" indent="-228600">
              <a:spcBef>
                <a:spcPts val="0"/>
              </a:spcBef>
              <a:buSzPts val="2000"/>
            </a:pPr>
            <a:r>
              <a:rPr lang="en-US" sz="1800" dirty="0"/>
              <a:t>Severity: High</a:t>
            </a:r>
          </a:p>
          <a:p>
            <a:pPr marL="228600" lvl="0" indent="-228600" algn="l" rtl="0">
              <a:lnSpc>
                <a:spcPct val="90000"/>
              </a:lnSpc>
              <a:spcBef>
                <a:spcPts val="0"/>
              </a:spcBef>
              <a:spcAft>
                <a:spcPts val="0"/>
              </a:spcAft>
              <a:buClr>
                <a:schemeClr val="lt1"/>
              </a:buClr>
              <a:buSzPts val="2000"/>
              <a:buChar char="•"/>
            </a:pPr>
            <a:r>
              <a:rPr lang="en-US" sz="2000" dirty="0"/>
              <a:t>SQL Injection</a:t>
            </a:r>
          </a:p>
          <a:p>
            <a:pPr marL="685800" lvl="1" indent="-228600">
              <a:spcBef>
                <a:spcPts val="0"/>
              </a:spcBef>
              <a:buSzPts val="2000"/>
            </a:pPr>
            <a:r>
              <a:rPr lang="en-US" sz="1800" dirty="0"/>
              <a:t>Prevent SQL injection</a:t>
            </a:r>
          </a:p>
          <a:p>
            <a:pPr marL="685800" lvl="1" indent="-228600">
              <a:spcBef>
                <a:spcPts val="0"/>
              </a:spcBef>
              <a:buSzPts val="2000"/>
            </a:pPr>
            <a:r>
              <a:rPr lang="en-US" sz="1800" dirty="0"/>
              <a:t>Severity: High</a:t>
            </a:r>
          </a:p>
          <a:p>
            <a:pPr marL="228600" lvl="0" indent="-228600" algn="l" rtl="0">
              <a:lnSpc>
                <a:spcPct val="90000"/>
              </a:lnSpc>
              <a:spcBef>
                <a:spcPts val="0"/>
              </a:spcBef>
              <a:spcAft>
                <a:spcPts val="0"/>
              </a:spcAft>
              <a:buClr>
                <a:schemeClr val="lt1"/>
              </a:buClr>
              <a:buSzPts val="2000"/>
              <a:buChar char="•"/>
            </a:pPr>
            <a:r>
              <a:rPr lang="en-US" sz="2000" dirty="0"/>
              <a:t>Memory Protection</a:t>
            </a:r>
          </a:p>
          <a:p>
            <a:pPr marL="685800" lvl="1" indent="-228600">
              <a:spcBef>
                <a:spcPts val="0"/>
              </a:spcBef>
              <a:buSzPts val="2000"/>
            </a:pPr>
            <a:r>
              <a:rPr lang="en-US" sz="1800" dirty="0"/>
              <a:t>Properly deallocate dynamically allocated resources</a:t>
            </a:r>
          </a:p>
          <a:p>
            <a:pPr marL="685800" lvl="1" indent="-228600">
              <a:spcBef>
                <a:spcPts val="0"/>
              </a:spcBef>
              <a:buSzPts val="2000"/>
            </a:pPr>
            <a:r>
              <a:rPr lang="en-US" sz="1800" dirty="0"/>
              <a:t>Severity: High</a:t>
            </a:r>
          </a:p>
          <a:p>
            <a:pPr marL="228600" lvl="0" indent="-228600" algn="l" rtl="0">
              <a:lnSpc>
                <a:spcPct val="90000"/>
              </a:lnSpc>
              <a:spcBef>
                <a:spcPts val="0"/>
              </a:spcBef>
              <a:spcAft>
                <a:spcPts val="0"/>
              </a:spcAft>
              <a:buClr>
                <a:schemeClr val="lt1"/>
              </a:buClr>
              <a:buSzPts val="2000"/>
              <a:buChar char="•"/>
            </a:pPr>
            <a:r>
              <a:rPr lang="en-US" sz="2000" dirty="0"/>
              <a:t>Assertions</a:t>
            </a:r>
          </a:p>
          <a:p>
            <a:pPr marL="685800" lvl="1" indent="-228600">
              <a:spcBef>
                <a:spcPts val="0"/>
              </a:spcBef>
              <a:buSzPts val="2000"/>
            </a:pPr>
            <a:r>
              <a:rPr lang="en-US" sz="1800" dirty="0"/>
              <a:t>Use a static assertion to test the value of a constant expression</a:t>
            </a:r>
          </a:p>
          <a:p>
            <a:pPr marL="685800" lvl="1" indent="-228600">
              <a:spcBef>
                <a:spcPts val="0"/>
              </a:spcBef>
              <a:buSzPts val="2000"/>
            </a:pPr>
            <a:r>
              <a:rPr lang="en-US" sz="1800" dirty="0"/>
              <a:t>Severity: Low</a:t>
            </a:r>
          </a:p>
          <a:p>
            <a:pPr marL="228600" lvl="0" indent="-228600" algn="l" rtl="0">
              <a:lnSpc>
                <a:spcPct val="90000"/>
              </a:lnSpc>
              <a:spcBef>
                <a:spcPts val="0"/>
              </a:spcBef>
              <a:spcAft>
                <a:spcPts val="0"/>
              </a:spcAft>
              <a:buClr>
                <a:schemeClr val="lt1"/>
              </a:buClr>
              <a:buSzPts val="2000"/>
              <a:buChar char="•"/>
            </a:pPr>
            <a:r>
              <a:rPr lang="en-US" sz="2000" dirty="0"/>
              <a:t>Exceptions</a:t>
            </a:r>
          </a:p>
          <a:p>
            <a:pPr marL="685800" lvl="1" indent="-228600">
              <a:spcBef>
                <a:spcPts val="0"/>
              </a:spcBef>
              <a:buSzPts val="2000"/>
            </a:pPr>
            <a:r>
              <a:rPr lang="en-US" sz="1800" dirty="0"/>
              <a:t>Handle all exceptions</a:t>
            </a:r>
          </a:p>
          <a:p>
            <a:pPr marL="685800" lvl="1" indent="-228600">
              <a:spcBef>
                <a:spcPts val="0"/>
              </a:spcBef>
              <a:buSzPts val="2000"/>
            </a:pPr>
            <a:r>
              <a:rPr lang="en-US" sz="1800" dirty="0"/>
              <a:t>Severity: Low</a:t>
            </a:r>
          </a:p>
          <a:p>
            <a:pPr marL="228600" lvl="0" indent="-228600" algn="l" rtl="0">
              <a:lnSpc>
                <a:spcPct val="90000"/>
              </a:lnSpc>
              <a:spcBef>
                <a:spcPts val="0"/>
              </a:spcBef>
              <a:spcAft>
                <a:spcPts val="0"/>
              </a:spcAft>
              <a:buClr>
                <a:schemeClr val="lt1"/>
              </a:buClr>
              <a:buSzPts val="2000"/>
              <a:buChar char="•"/>
            </a:pPr>
            <a:r>
              <a:rPr lang="en-US" sz="2000" dirty="0"/>
              <a:t>Object Oriented Programming</a:t>
            </a:r>
          </a:p>
          <a:p>
            <a:pPr marL="685800" lvl="1" indent="-228600">
              <a:spcBef>
                <a:spcPts val="0"/>
              </a:spcBef>
              <a:buSzPts val="2000"/>
            </a:pPr>
            <a:r>
              <a:rPr lang="en-US" sz="1800" dirty="0"/>
              <a:t>Do not invoke virtual functions from constructors or destructors</a:t>
            </a:r>
          </a:p>
          <a:p>
            <a:pPr marL="685800" lvl="1" indent="-228600">
              <a:spcBef>
                <a:spcPts val="0"/>
              </a:spcBef>
              <a:buSzPts val="2000"/>
            </a:pPr>
            <a:r>
              <a:rPr lang="en-US" sz="1800" dirty="0"/>
              <a:t>Severity: Low</a:t>
            </a:r>
          </a:p>
          <a:p>
            <a:pPr marL="228600" lvl="0" indent="-228600" algn="l" rtl="0">
              <a:lnSpc>
                <a:spcPct val="90000"/>
              </a:lnSpc>
              <a:spcBef>
                <a:spcPts val="0"/>
              </a:spcBef>
              <a:spcAft>
                <a:spcPts val="0"/>
              </a:spcAft>
              <a:buClr>
                <a:schemeClr val="lt1"/>
              </a:buClr>
              <a:buSzPts val="2000"/>
              <a:buChar char="•"/>
            </a:pPr>
            <a:r>
              <a:rPr lang="en-US" sz="2000" dirty="0"/>
              <a:t>Concurrency</a:t>
            </a:r>
          </a:p>
          <a:p>
            <a:pPr marL="685800" lvl="1" indent="-228600">
              <a:spcBef>
                <a:spcPts val="0"/>
              </a:spcBef>
              <a:buSzPts val="2000"/>
            </a:pPr>
            <a:r>
              <a:rPr lang="en-US" sz="1800" dirty="0"/>
              <a:t>Ensure actively held locks are released on exceptional conditions</a:t>
            </a:r>
          </a:p>
          <a:p>
            <a:pPr marL="685800" lvl="1" indent="-228600">
              <a:spcBef>
                <a:spcPts val="0"/>
              </a:spcBef>
              <a:buSzPts val="2000"/>
            </a:pPr>
            <a:r>
              <a:rPr lang="en-US" sz="1800" dirty="0"/>
              <a:t>Severity: Low</a:t>
            </a:r>
          </a:p>
          <a:p>
            <a:pPr marL="228600" lvl="0" indent="-228600" algn="l" rtl="0">
              <a:lnSpc>
                <a:spcPct val="90000"/>
              </a:lnSpc>
              <a:spcBef>
                <a:spcPts val="0"/>
              </a:spcBef>
              <a:spcAft>
                <a:spcPts val="0"/>
              </a:spcAft>
              <a:buClr>
                <a:schemeClr val="lt1"/>
              </a:buClr>
              <a:buSzPts val="2000"/>
              <a:buChar char="•"/>
            </a:pPr>
            <a:r>
              <a:rPr lang="en-US" sz="2000" dirty="0"/>
              <a:t>Input Output</a:t>
            </a:r>
          </a:p>
          <a:p>
            <a:pPr marL="685800" lvl="1" indent="-228600">
              <a:spcBef>
                <a:spcPts val="0"/>
              </a:spcBef>
              <a:buSzPts val="2000"/>
            </a:pPr>
            <a:r>
              <a:rPr lang="en-US" sz="1800" dirty="0"/>
              <a:t>Close files when they are no longer needed</a:t>
            </a:r>
          </a:p>
          <a:p>
            <a:pPr marL="685800" lvl="1" indent="-228600">
              <a:spcBef>
                <a:spcPts val="0"/>
              </a:spcBef>
              <a:buSzPts val="2000"/>
            </a:pPr>
            <a:r>
              <a:rPr lang="en-US" sz="1800" dirty="0"/>
              <a:t>Severity: Medium</a:t>
            </a:r>
          </a:p>
        </p:txBody>
      </p:sp>
      <p:pic>
        <p:nvPicPr>
          <p:cNvPr id="176" name="Google Shape;176;p6" descr="Green Pace logo"/>
          <p:cNvPicPr preferRelativeResize="0"/>
          <p:nvPr/>
        </p:nvPicPr>
        <p:blipFill>
          <a:blip r:embed="rId4"/>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ENCRYPTION POLICIES</a:t>
            </a: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Encryption at Rest</a:t>
            </a:r>
          </a:p>
          <a:p>
            <a:pPr marL="685800" lvl="1" indent="-228600">
              <a:spcBef>
                <a:spcPts val="0"/>
              </a:spcBef>
              <a:buSzPts val="2000"/>
            </a:pPr>
            <a:r>
              <a:rPr lang="en-US" sz="1600" dirty="0"/>
              <a:t>Refers to the process of scrambling data for the purpose of only allowing access with a key. </a:t>
            </a:r>
          </a:p>
          <a:p>
            <a:pPr marL="685800" lvl="1" indent="-228600">
              <a:spcBef>
                <a:spcPts val="0"/>
              </a:spcBef>
              <a:buSzPts val="2000"/>
            </a:pPr>
            <a:r>
              <a:rPr lang="en-US" sz="1600" dirty="0"/>
              <a:t>Reduces the risk of access by unauthorized individuals</a:t>
            </a:r>
          </a:p>
          <a:p>
            <a:pPr marL="228600" indent="-228600">
              <a:spcBef>
                <a:spcPts val="0"/>
              </a:spcBef>
              <a:buSzPts val="2000"/>
            </a:pPr>
            <a:r>
              <a:rPr lang="en-US" sz="2000" dirty="0"/>
              <a:t>Encryption in Flight</a:t>
            </a:r>
          </a:p>
          <a:p>
            <a:pPr marL="685800" lvl="1" indent="-228600">
              <a:spcBef>
                <a:spcPts val="0"/>
              </a:spcBef>
              <a:buSzPts val="2000"/>
            </a:pPr>
            <a:r>
              <a:rPr lang="en-US" sz="1600" dirty="0"/>
              <a:t>The process of securing data that is being transmitted over a network</a:t>
            </a:r>
          </a:p>
          <a:p>
            <a:pPr marL="685800" lvl="1" indent="-228600">
              <a:spcBef>
                <a:spcPts val="0"/>
              </a:spcBef>
              <a:buSzPts val="2000"/>
            </a:pPr>
            <a:r>
              <a:rPr lang="en-US" sz="1600" dirty="0"/>
              <a:t>Essential in the prevention of data leaks and interceptions</a:t>
            </a:r>
          </a:p>
          <a:p>
            <a:pPr marL="228600" indent="-228600">
              <a:spcBef>
                <a:spcPts val="0"/>
              </a:spcBef>
              <a:buSzPts val="2000"/>
            </a:pPr>
            <a:r>
              <a:rPr lang="en-US" sz="2000" dirty="0"/>
              <a:t>Encryption in Use</a:t>
            </a:r>
          </a:p>
          <a:p>
            <a:pPr marL="685800" lvl="1" indent="-228600">
              <a:spcBef>
                <a:spcPts val="0"/>
              </a:spcBef>
              <a:buSzPts val="2000"/>
            </a:pPr>
            <a:r>
              <a:rPr lang="en-US" sz="1600" dirty="0"/>
              <a:t>Refers to the process of securing sensitive data while being accessed by a system</a:t>
            </a:r>
          </a:p>
          <a:p>
            <a:pPr marL="685800" lvl="1" indent="-228600">
              <a:spcBef>
                <a:spcPts val="0"/>
              </a:spcBef>
              <a:buSzPts val="2000"/>
            </a:pPr>
            <a:r>
              <a:rPr lang="en-US" sz="1600" dirty="0"/>
              <a:t>Ensures that even if unwanted access is obtained, the receiver only receives encrypted data</a:t>
            </a:r>
            <a:endParaRPr sz="16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sz="1600" dirty="0"/>
          </a:p>
        </p:txBody>
      </p:sp>
      <p:pic>
        <p:nvPicPr>
          <p:cNvPr id="183" name="Google Shape;183;p7" descr="Green Pace logo"/>
          <p:cNvPicPr preferRelativeResize="0"/>
          <p:nvPr/>
        </p:nvPicPr>
        <p:blipFill>
          <a:blip r:embed="rId4"/>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panose="020B0502020202020204"/>
              <a:buNone/>
            </a:pPr>
            <a:r>
              <a:rPr lang="en-US"/>
              <a:t>TRIPLE-A POLICIES</a:t>
            </a: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dirty="0"/>
              <a:t>Refers to the process of verifying the identity of the individual or system attempting to gain access</a:t>
            </a:r>
          </a:p>
          <a:p>
            <a:pPr marL="685800" lvl="1" indent="-228600">
              <a:spcBef>
                <a:spcPts val="0"/>
              </a:spcBef>
              <a:buSzPts val="2400"/>
            </a:pPr>
            <a:r>
              <a:rPr lang="en-US" dirty="0"/>
              <a:t>Essential in ensuring unwanted access is not obtained</a:t>
            </a:r>
          </a:p>
          <a:p>
            <a:pPr marL="228600" lvl="0" indent="-228600" algn="l" rtl="0">
              <a:lnSpc>
                <a:spcPct val="90000"/>
              </a:lnSpc>
              <a:spcBef>
                <a:spcPts val="0"/>
              </a:spcBef>
              <a:spcAft>
                <a:spcPts val="0"/>
              </a:spcAft>
              <a:buClr>
                <a:schemeClr val="lt1"/>
              </a:buClr>
              <a:buSzPts val="2400"/>
              <a:buChar char="•"/>
            </a:pPr>
            <a:r>
              <a:rPr lang="en-US" sz="2400" dirty="0"/>
              <a:t>Authorization</a:t>
            </a:r>
          </a:p>
          <a:p>
            <a:pPr marL="685800" lvl="1" indent="-228600">
              <a:spcBef>
                <a:spcPts val="0"/>
              </a:spcBef>
              <a:buSzPts val="2400"/>
            </a:pPr>
            <a:r>
              <a:rPr lang="en-US" dirty="0"/>
              <a:t>Refers to the level of access an individual or system has once authentication has taken place</a:t>
            </a:r>
          </a:p>
          <a:p>
            <a:pPr marL="685800" lvl="1" indent="-228600">
              <a:spcBef>
                <a:spcPts val="0"/>
              </a:spcBef>
              <a:buSzPts val="2400"/>
            </a:pPr>
            <a:r>
              <a:rPr lang="en-US" dirty="0"/>
              <a:t>Ensures that individuals and systems with access are not able to view or modify data that is not essential to their tasks</a:t>
            </a:r>
          </a:p>
          <a:p>
            <a:pPr marL="228600" lvl="0" indent="-228600" algn="l" rtl="0">
              <a:lnSpc>
                <a:spcPct val="90000"/>
              </a:lnSpc>
              <a:spcBef>
                <a:spcPts val="0"/>
              </a:spcBef>
              <a:spcAft>
                <a:spcPts val="0"/>
              </a:spcAft>
              <a:buClr>
                <a:schemeClr val="lt1"/>
              </a:buClr>
              <a:buSzPts val="2400"/>
              <a:buChar char="•"/>
            </a:pPr>
            <a:r>
              <a:rPr lang="en-US" sz="2400" dirty="0"/>
              <a:t>Accounting</a:t>
            </a:r>
          </a:p>
          <a:p>
            <a:pPr marL="685800" lvl="1" indent="-228600">
              <a:spcBef>
                <a:spcPts val="0"/>
              </a:spcBef>
              <a:buSzPts val="2400"/>
            </a:pPr>
            <a:r>
              <a:rPr lang="en-US" dirty="0"/>
              <a:t>Refers to the process of keeping a log of activities and events taking place within a system</a:t>
            </a:r>
          </a:p>
          <a:p>
            <a:pPr marL="685800" lvl="1" indent="-228600">
              <a:spcBef>
                <a:spcPts val="0"/>
              </a:spcBef>
              <a:buSzPts val="2400"/>
            </a:pPr>
            <a:r>
              <a:rPr lang="en-US" dirty="0"/>
              <a:t>Provides an accurate detailing of actions as a means of identifying potential issues</a:t>
            </a:r>
          </a:p>
        </p:txBody>
      </p:sp>
      <p:pic>
        <p:nvPicPr>
          <p:cNvPr id="190" name="Google Shape;190;p8" descr="Green Pace logo"/>
          <p:cNvPicPr preferRelativeResize="0"/>
          <p:nvPr/>
        </p:nvPicPr>
        <p:blipFill>
          <a:blip r:embed="rId4"/>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3200" dirty="0"/>
              <a:t>Max Size</a:t>
            </a:r>
            <a:endParaRPr lang="en-US" dirty="0"/>
          </a:p>
        </p:txBody>
      </p:sp>
      <p:pic>
        <p:nvPicPr>
          <p:cNvPr id="197" name="Google Shape;197;g9504e29505_0_0" descr="Green Pace logo"/>
          <p:cNvPicPr preferRelativeResize="0"/>
          <p:nvPr/>
        </p:nvPicPr>
        <p:blipFill>
          <a:blip r:embed="rId4"/>
          <a:stretch>
            <a:fillRect/>
          </a:stretch>
        </p:blipFill>
        <p:spPr>
          <a:xfrm>
            <a:off x="11084074" y="5440526"/>
            <a:ext cx="886601" cy="1149225"/>
          </a:xfrm>
          <a:prstGeom prst="rect">
            <a:avLst/>
          </a:prstGeom>
          <a:noFill/>
          <a:ln>
            <a:noFill/>
          </a:ln>
        </p:spPr>
      </p:pic>
      <p:pic>
        <p:nvPicPr>
          <p:cNvPr id="3" name="Picture 2" descr="A computer screen with green and white text&#10;&#10;AI-generated content may be incorrect.">
            <a:extLst>
              <a:ext uri="{FF2B5EF4-FFF2-40B4-BE49-F238E27FC236}">
                <a16:creationId xmlns:a16="http://schemas.microsoft.com/office/drawing/2014/main" id="{9FA321A7-8F34-AFDE-92B1-5B01EBA16534}"/>
              </a:ext>
            </a:extLst>
          </p:cNvPr>
          <p:cNvPicPr>
            <a:picLocks noChangeAspect="1"/>
          </p:cNvPicPr>
          <p:nvPr/>
        </p:nvPicPr>
        <p:blipFill>
          <a:blip r:embed="rId5"/>
          <a:stretch>
            <a:fillRect/>
          </a:stretch>
        </p:blipFill>
        <p:spPr>
          <a:xfrm>
            <a:off x="764166" y="2302148"/>
            <a:ext cx="6030545" cy="3319719"/>
          </a:xfrm>
          <a:prstGeom prst="rect">
            <a:avLst/>
          </a:prstGeom>
        </p:spPr>
      </p:pic>
      <p:pic>
        <p:nvPicPr>
          <p:cNvPr id="5" name="Picture 4">
            <a:extLst>
              <a:ext uri="{FF2B5EF4-FFF2-40B4-BE49-F238E27FC236}">
                <a16:creationId xmlns:a16="http://schemas.microsoft.com/office/drawing/2014/main" id="{EA75A6D5-A238-04F3-EE7E-C215CF7FEE37}"/>
              </a:ext>
            </a:extLst>
          </p:cNvPr>
          <p:cNvPicPr>
            <a:picLocks noChangeAspect="1"/>
          </p:cNvPicPr>
          <p:nvPr/>
        </p:nvPicPr>
        <p:blipFill>
          <a:blip r:embed="rId6"/>
          <a:stretch>
            <a:fillRect/>
          </a:stretch>
        </p:blipFill>
        <p:spPr>
          <a:xfrm>
            <a:off x="7139757" y="2302148"/>
            <a:ext cx="4401164" cy="409632"/>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1308A7E3-10B6-BEB9-7F60-9AEF493061DF}"/>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BAC4DA23-E6DE-87BD-AD12-9CB275D09003}"/>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br>
              <a:rPr lang="en-US" dirty="0"/>
            </a:br>
            <a:r>
              <a:rPr lang="en-US" sz="3200" dirty="0"/>
              <a:t>Is Empty</a:t>
            </a:r>
          </a:p>
        </p:txBody>
      </p:sp>
      <p:pic>
        <p:nvPicPr>
          <p:cNvPr id="197" name="Google Shape;197;g9504e29505_0_0" descr="Green Pace logo">
            <a:extLst>
              <a:ext uri="{FF2B5EF4-FFF2-40B4-BE49-F238E27FC236}">
                <a16:creationId xmlns:a16="http://schemas.microsoft.com/office/drawing/2014/main" id="{925ABF43-11AC-5B5B-2A3F-E3251E87C090}"/>
              </a:ext>
            </a:extLst>
          </p:cNvPr>
          <p:cNvPicPr preferRelativeResize="0"/>
          <p:nvPr/>
        </p:nvPicPr>
        <p:blipFill>
          <a:blip r:embed="rId4"/>
          <a:stretch>
            <a:fillRect/>
          </a:stretch>
        </p:blipFill>
        <p:spPr>
          <a:xfrm>
            <a:off x="11084074" y="5440526"/>
            <a:ext cx="886601" cy="1149225"/>
          </a:xfrm>
          <a:prstGeom prst="rect">
            <a:avLst/>
          </a:prstGeom>
          <a:noFill/>
          <a:ln>
            <a:noFill/>
          </a:ln>
        </p:spPr>
      </p:pic>
      <p:pic>
        <p:nvPicPr>
          <p:cNvPr id="5" name="Picture 4" descr="A screen shot of a computer code&#10;&#10;AI-generated content may be incorrect.">
            <a:extLst>
              <a:ext uri="{FF2B5EF4-FFF2-40B4-BE49-F238E27FC236}">
                <a16:creationId xmlns:a16="http://schemas.microsoft.com/office/drawing/2014/main" id="{FEB7A969-0070-873D-FF6E-E72604765137}"/>
              </a:ext>
            </a:extLst>
          </p:cNvPr>
          <p:cNvPicPr>
            <a:picLocks noChangeAspect="1"/>
          </p:cNvPicPr>
          <p:nvPr/>
        </p:nvPicPr>
        <p:blipFill>
          <a:blip r:embed="rId5"/>
          <a:stretch>
            <a:fillRect/>
          </a:stretch>
        </p:blipFill>
        <p:spPr>
          <a:xfrm>
            <a:off x="962170" y="2134554"/>
            <a:ext cx="3982006" cy="1505160"/>
          </a:xfrm>
          <a:prstGeom prst="rect">
            <a:avLst/>
          </a:prstGeom>
        </p:spPr>
      </p:pic>
      <p:pic>
        <p:nvPicPr>
          <p:cNvPr id="7" name="Picture 6">
            <a:extLst>
              <a:ext uri="{FF2B5EF4-FFF2-40B4-BE49-F238E27FC236}">
                <a16:creationId xmlns:a16="http://schemas.microsoft.com/office/drawing/2014/main" id="{310FB1DF-EBA1-B350-3E56-CACC3E139BC3}"/>
              </a:ext>
            </a:extLst>
          </p:cNvPr>
          <p:cNvPicPr>
            <a:picLocks noChangeAspect="1"/>
          </p:cNvPicPr>
          <p:nvPr/>
        </p:nvPicPr>
        <p:blipFill>
          <a:blip r:embed="rId6"/>
          <a:stretch>
            <a:fillRect/>
          </a:stretch>
        </p:blipFill>
        <p:spPr>
          <a:xfrm>
            <a:off x="6501910" y="2134554"/>
            <a:ext cx="4582164" cy="371527"/>
          </a:xfrm>
          <a:prstGeom prst="rect">
            <a:avLst/>
          </a:prstGeom>
        </p:spPr>
      </p:pic>
    </p:spTree>
    <p:custDataLst>
      <p:tags r:id="rId1"/>
    </p:custDataLst>
    <p:extLst>
      <p:ext uri="{BB962C8B-B14F-4D97-AF65-F5344CB8AC3E}">
        <p14:creationId xmlns:p14="http://schemas.microsoft.com/office/powerpoint/2010/main" val="13116944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datastoreItem>
</file>

<file path=customXml/itemProps2.xml><?xml version="1.0" encoding="utf-8"?>
<ds:datastoreItem xmlns:ds="http://schemas.openxmlformats.org/officeDocument/2006/customXml" ds:itemID="{3DB4D054-FC38-43E0-B24C-8E3420B75B81}">
  <ds:schemaRefs/>
</ds:datastoreItem>
</file>

<file path=customXml/itemProps3.xml><?xml version="1.0" encoding="utf-8"?>
<ds:datastoreItem xmlns:ds="http://schemas.openxmlformats.org/officeDocument/2006/customXml" ds:itemID="{3E9B35DD-16B6-4415-A905-CDACA4FC6DBE}">
  <ds:schemaRefs/>
</ds:datastoreItem>
</file>

<file path=docProps/app.xml><?xml version="1.0" encoding="utf-8"?>
<Properties xmlns="http://schemas.openxmlformats.org/officeDocument/2006/extended-properties" xmlns:vt="http://schemas.openxmlformats.org/officeDocument/2006/docPropsVTypes">
  <TotalTime>191</TotalTime>
  <Words>1063</Words>
  <Application>Microsoft Office PowerPoint</Application>
  <PresentationFormat>Widescreen</PresentationFormat>
  <Paragraphs>150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 Max Size</vt:lpstr>
      <vt:lpstr>Unit Testing Is Empty</vt:lpstr>
      <vt:lpstr>Unit Testing Capacity</vt:lpstr>
      <vt:lpstr>Unit Testing Erase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Burchett, Jacob</cp:lastModifiedBy>
  <cp:revision>6</cp:revision>
  <dcterms:created xsi:type="dcterms:W3CDTF">2020-08-19T17:59:00Z</dcterms:created>
  <dcterms:modified xsi:type="dcterms:W3CDTF">2025-02-24T04:24:51Z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y fmtid="{D5CDD505-2E9C-101B-9397-08002B2CF9AE}" pid="5" name="ICV">
    <vt:lpwstr>1CE1052EE9BF403F90C3C677FE97E66E_13</vt:lpwstr>
  </property>
  <property fmtid="{D5CDD505-2E9C-101B-9397-08002B2CF9AE}" pid="6" name="KSOProductBuildVer">
    <vt:lpwstr>1033-12.2.0.19805</vt:lpwstr>
  </property>
</Properties>
</file>