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conomica"/>
      <p:regular r:id="rId31"/>
      <p:bold r:id="rId32"/>
      <p:italic r:id="rId33"/>
      <p:boldItalic r:id="rId34"/>
    </p:embeddedFont>
    <p:embeddedFont>
      <p:font typeface="Robo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E8B00C-599C-4BCE-925F-BBEAE3B6A189}">
  <a:tblStyle styleId="{DDE8B00C-599C-4BCE-925F-BBEAE3B6A1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italic.fntdata"/><Relationship Id="rId10" Type="http://schemas.openxmlformats.org/officeDocument/2006/relationships/slide" Target="slides/slide4.xml"/><Relationship Id="rId32" Type="http://schemas.openxmlformats.org/officeDocument/2006/relationships/font" Target="fonts/Economica-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Economica-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ygreatlearning.com/blog/machine-learning-tutorial-for-complete-beginner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5faaaf3c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5faaaf3c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Remove baseline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8f8030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8f8030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Remove baseline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28f8030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28f8030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Remove baseline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5faaaf3c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5faaaf3c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28f8030e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28f8030e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28f8030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28f8030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5faaaf3c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5faaaf3c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5faaaf3c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5faaaf3c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baseline,KNNbaseline,NMF. Crop till test_time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5faaaf3c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5faaaf3c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5b205db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5b205db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GB" sz="1200">
                <a:solidFill>
                  <a:srgbClr val="222222"/>
                </a:solidFill>
                <a:highlight>
                  <a:srgbClr val="FFFFFF"/>
                </a:highlight>
              </a:rPr>
              <a:t>In almost any</a:t>
            </a:r>
            <a:r>
              <a:rPr lang="en-GB" sz="1200">
                <a:solidFill>
                  <a:srgbClr val="4DB2EC"/>
                </a:solidFill>
                <a:highlight>
                  <a:srgbClr val="FFFFFF"/>
                </a:highlight>
                <a:uFill>
                  <a:noFill/>
                </a:uFill>
                <a:hlinkClick r:id="rId2">
                  <a:extLst>
                    <a:ext uri="{A12FA001-AC4F-418D-AE19-62706E023703}">
                      <ahyp:hlinkClr val="tx"/>
                    </a:ext>
                  </a:extLst>
                </a:hlinkClick>
              </a:rPr>
              <a:t> Machine Learning</a:t>
            </a:r>
            <a:r>
              <a:rPr lang="en-GB" sz="1200">
                <a:solidFill>
                  <a:srgbClr val="222222"/>
                </a:solidFill>
                <a:highlight>
                  <a:srgbClr val="FFFFFF"/>
                </a:highlight>
              </a:rPr>
              <a:t> project, we train different models on the dataset and select the one with the best performance. However, there is room for improvement as we cannot say for sure that this particular model is best for the problem at hand. Hence, our aim is to improve the model in any way possible. One important factor in the performances of these models are their hyperparameters, once we set appropriate values for these hyperparameters, the performance of a model can improve significantly</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GB" sz="1200">
                <a:solidFill>
                  <a:srgbClr val="202124"/>
                </a:solidFill>
                <a:highlight>
                  <a:srgbClr val="FFFFFF"/>
                </a:highlight>
                <a:latin typeface="Roboto"/>
                <a:ea typeface="Roboto"/>
                <a:cs typeface="Roboto"/>
                <a:sym typeface="Roboto"/>
              </a:rPr>
              <a:t>GridSearchCV </a:t>
            </a:r>
            <a:r>
              <a:rPr b="1" lang="en-GB" sz="1200">
                <a:solidFill>
                  <a:srgbClr val="202124"/>
                </a:solidFill>
                <a:highlight>
                  <a:srgbClr val="FFFFFF"/>
                </a:highlight>
                <a:latin typeface="Roboto"/>
                <a:ea typeface="Roboto"/>
                <a:cs typeface="Roboto"/>
                <a:sym typeface="Roboto"/>
              </a:rPr>
              <a:t>tries all the combinations of the values passed in the dictionary and evaluates the model for each combination using the Cross-Validation method</a:t>
            </a:r>
            <a:r>
              <a:rPr lang="en-GB" sz="1200">
                <a:solidFill>
                  <a:srgbClr val="202124"/>
                </a:solidFill>
                <a:highlight>
                  <a:srgbClr val="FFFFFF"/>
                </a:highlight>
                <a:latin typeface="Roboto"/>
                <a:ea typeface="Roboto"/>
                <a:cs typeface="Roboto"/>
                <a:sym typeface="Roboto"/>
              </a:rPr>
              <a:t>. Hence after using this function we get accuracy/loss for every combination of hyperparameters and we can choose the one with the best performance.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59f3ff1f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59f3ff1f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57587cf2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57587cf2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Precision: 0.8009259259259259</a:t>
            </a:r>
            <a:endParaRPr/>
          </a:p>
          <a:p>
            <a:pPr indent="0" lvl="0" marL="0" rtl="0" algn="l">
              <a:spcBef>
                <a:spcPts val="0"/>
              </a:spcBef>
              <a:spcAft>
                <a:spcPts val="0"/>
              </a:spcAft>
              <a:buClr>
                <a:schemeClr val="dk1"/>
              </a:buClr>
              <a:buSzPts val="1100"/>
              <a:buFont typeface="Arial"/>
              <a:buNone/>
            </a:pPr>
            <a:r>
              <a:rPr lang="en-GB"/>
              <a:t>Recall: 0.9141344050269369</a:t>
            </a:r>
            <a:endParaRPr/>
          </a:p>
          <a:p>
            <a:pPr indent="0" lvl="0" marL="0" rtl="0" algn="l">
              <a:spcBef>
                <a:spcPts val="0"/>
              </a:spcBef>
              <a:spcAft>
                <a:spcPts val="0"/>
              </a:spcAft>
              <a:buClr>
                <a:schemeClr val="dk1"/>
              </a:buClr>
              <a:buSzPts val="1100"/>
              <a:buFont typeface="Arial"/>
              <a:buNone/>
            </a:pPr>
            <a:r>
              <a:rPr lang="en-GB"/>
              <a:t>F_score: 0.8537938071953081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Add the formulas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5b205db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5b205db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59f3ff1f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59f3ff1f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59f3ff1f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59f3ff1f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59f3ff1ff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59f3ff1ff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59f3ff1f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59f3ff1f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59f3ff1f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59f3ff1f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100,000 ratings (1-5) from 943 users on 1682 movies. </a:t>
            </a:r>
            <a:endParaRPr/>
          </a:p>
          <a:p>
            <a:pPr indent="0" lvl="0" marL="0" rtl="0" algn="l">
              <a:spcBef>
                <a:spcPts val="0"/>
              </a:spcBef>
              <a:spcAft>
                <a:spcPts val="0"/>
              </a:spcAft>
              <a:buNone/>
            </a:pPr>
            <a:r>
              <a:rPr lang="en-GB"/>
              <a:t>	* Each user has rated at least 20 movies. </a:t>
            </a:r>
            <a:endParaRPr/>
          </a:p>
          <a:p>
            <a:pPr indent="0" lvl="0" marL="0" rtl="0" algn="l">
              <a:spcBef>
                <a:spcPts val="0"/>
              </a:spcBef>
              <a:spcAft>
                <a:spcPts val="0"/>
              </a:spcAft>
              <a:buClr>
                <a:schemeClr val="dk1"/>
              </a:buClr>
              <a:buSzPts val="1100"/>
              <a:buFont typeface="Arial"/>
              <a:buNone/>
            </a:pPr>
            <a:r>
              <a:rPr lang="en-GB"/>
              <a:t>        * Simple demographic info for the users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9f3ff1f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59f3ff1f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59f3ff1f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59f3ff1f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59f3ff1f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59f3ff1f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b205db3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5b205db3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59f3ff1f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59f3ff1f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urprise.readthedocs.io/en/stable/" TargetMode="External"/><Relationship Id="rId4" Type="http://schemas.openxmlformats.org/officeDocument/2006/relationships/hyperlink" Target="https://surprise.readthedocs.io/en/stable/prediction_algorithms_packag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subTitle"/>
          </p:nvPr>
        </p:nvSpPr>
        <p:spPr>
          <a:xfrm>
            <a:off x="3044700" y="3116575"/>
            <a:ext cx="3054600" cy="1061700"/>
          </a:xfrm>
          <a:prstGeom prst="rect">
            <a:avLst/>
          </a:prstGeom>
        </p:spPr>
        <p:txBody>
          <a:bodyPr anchorCtr="0" anchor="t" bIns="91425" lIns="91425" spcFirstLastPara="1" rIns="91425" wrap="square" tIns="91425">
            <a:normAutofit fontScale="40000" lnSpcReduction="20000"/>
          </a:bodyPr>
          <a:lstStyle/>
          <a:p>
            <a:pPr indent="0" lvl="0" marL="0" rtl="0" algn="ctr">
              <a:lnSpc>
                <a:spcPct val="115000"/>
              </a:lnSpc>
              <a:spcBef>
                <a:spcPts val="0"/>
              </a:spcBef>
              <a:spcAft>
                <a:spcPts val="0"/>
              </a:spcAft>
              <a:buNone/>
            </a:pPr>
            <a:r>
              <a:rPr lang="en-GB" sz="5615"/>
              <a:t>CS550: Massive Data Mining</a:t>
            </a:r>
            <a:endParaRPr sz="5615"/>
          </a:p>
          <a:p>
            <a:pPr indent="0" lvl="0" marL="0" rtl="0" algn="ctr">
              <a:lnSpc>
                <a:spcPct val="115000"/>
              </a:lnSpc>
              <a:spcBef>
                <a:spcPts val="0"/>
              </a:spcBef>
              <a:spcAft>
                <a:spcPts val="0"/>
              </a:spcAft>
              <a:buClr>
                <a:schemeClr val="dk1"/>
              </a:buClr>
              <a:buSzPct val="26190"/>
              <a:buFont typeface="Arial"/>
              <a:buNone/>
            </a:pPr>
            <a:r>
              <a:rPr lang="en-GB" sz="4200"/>
              <a:t>By: Anirudh Negi, Jacob Celestine, Meghana Tumkur Narendra</a:t>
            </a:r>
            <a:endParaRPr sz="4200"/>
          </a:p>
        </p:txBody>
      </p:sp>
      <p:sp>
        <p:nvSpPr>
          <p:cNvPr id="63" name="Google Shape;63;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GB" sz="4644"/>
              <a:t>Movie Recomme</a:t>
            </a:r>
            <a:r>
              <a:rPr lang="en-GB" sz="4644"/>
              <a:t>n</a:t>
            </a:r>
            <a:r>
              <a:rPr lang="en-GB" sz="4644"/>
              <a:t>dation System</a:t>
            </a:r>
            <a:endParaRPr sz="4644"/>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508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Algorithm: Normal Predictor</a:t>
            </a:r>
            <a:endParaRPr/>
          </a:p>
        </p:txBody>
      </p:sp>
      <p:sp>
        <p:nvSpPr>
          <p:cNvPr id="133" name="Google Shape;133;p22"/>
          <p:cNvSpPr/>
          <p:nvPr/>
        </p:nvSpPr>
        <p:spPr>
          <a:xfrm>
            <a:off x="2089875" y="1205925"/>
            <a:ext cx="6378900" cy="831300"/>
          </a:xfrm>
          <a:prstGeom prst="roundRect">
            <a:avLst>
              <a:gd fmla="val 16667" name="adj"/>
            </a:avLst>
          </a:prstGeom>
          <a:solidFill>
            <a:srgbClr val="6D9EEB"/>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 Algorithm predicting a random rating based on the distribution of the training set, which is assumed to be normal.</a:t>
            </a:r>
            <a:endParaRPr sz="1500">
              <a:solidFill>
                <a:schemeClr val="lt1"/>
              </a:solidFill>
            </a:endParaRPr>
          </a:p>
        </p:txBody>
      </p:sp>
      <p:sp>
        <p:nvSpPr>
          <p:cNvPr id="134" name="Google Shape;134;p22"/>
          <p:cNvSpPr/>
          <p:nvPr/>
        </p:nvSpPr>
        <p:spPr>
          <a:xfrm>
            <a:off x="857625" y="1139575"/>
            <a:ext cx="1518600" cy="1036800"/>
          </a:xfrm>
          <a:prstGeom prst="round2DiagRect">
            <a:avLst>
              <a:gd fmla="val 16667" name="adj1"/>
              <a:gd fmla="val 0" name="adj2"/>
            </a:avLst>
          </a:prstGeom>
          <a:solidFill>
            <a:srgbClr val="3C78D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Normal Predictor</a:t>
            </a:r>
            <a:endParaRPr sz="1500">
              <a:solidFill>
                <a:schemeClr val="lt1"/>
              </a:solidFill>
            </a:endParaRPr>
          </a:p>
        </p:txBody>
      </p:sp>
      <p:pic>
        <p:nvPicPr>
          <p:cNvPr id="135" name="Google Shape;135;p22"/>
          <p:cNvPicPr preferRelativeResize="0"/>
          <p:nvPr/>
        </p:nvPicPr>
        <p:blipFill>
          <a:blip r:embed="rId3">
            <a:alphaModFix/>
          </a:blip>
          <a:stretch>
            <a:fillRect/>
          </a:stretch>
        </p:blipFill>
        <p:spPr>
          <a:xfrm>
            <a:off x="2977551" y="2571750"/>
            <a:ext cx="2888575" cy="2011250"/>
          </a:xfrm>
          <a:prstGeom prst="rect">
            <a:avLst/>
          </a:prstGeom>
          <a:noFill/>
          <a:ln>
            <a:noFill/>
          </a:ln>
        </p:spPr>
      </p:pic>
      <p:sp>
        <p:nvSpPr>
          <p:cNvPr id="136" name="Google Shape;136;p22"/>
          <p:cNvSpPr/>
          <p:nvPr/>
        </p:nvSpPr>
        <p:spPr>
          <a:xfrm>
            <a:off x="2759700" y="2646925"/>
            <a:ext cx="3324300" cy="1860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2508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Algorithm: Slope One</a:t>
            </a:r>
            <a:endParaRPr/>
          </a:p>
        </p:txBody>
      </p:sp>
      <p:sp>
        <p:nvSpPr>
          <p:cNvPr id="142" name="Google Shape;142;p23"/>
          <p:cNvSpPr/>
          <p:nvPr/>
        </p:nvSpPr>
        <p:spPr>
          <a:xfrm>
            <a:off x="2118388" y="1310900"/>
            <a:ext cx="6300300" cy="903000"/>
          </a:xfrm>
          <a:prstGeom prst="roundRect">
            <a:avLst>
              <a:gd fmla="val 16667" name="adj"/>
            </a:avLst>
          </a:prstGeom>
          <a:solidFill>
            <a:srgbClr val="F6B26B"/>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    Slope One predictors have the form f(x) = x+b, where b is a constant and x is a variable representing rating values. As it compares rating between pairs of items to make its prediction, the idea is to find the best f function that predicts one item’s rating based on other.</a:t>
            </a:r>
            <a:r>
              <a:rPr lang="en-GB"/>
              <a:t>         </a:t>
            </a:r>
            <a:r>
              <a:rPr lang="en-GB" sz="1500">
                <a:solidFill>
                  <a:schemeClr val="lt1"/>
                </a:solidFill>
              </a:rPr>
              <a:t>  </a:t>
            </a:r>
            <a:endParaRPr sz="1500">
              <a:solidFill>
                <a:schemeClr val="lt1"/>
              </a:solidFill>
            </a:endParaRPr>
          </a:p>
        </p:txBody>
      </p:sp>
      <p:sp>
        <p:nvSpPr>
          <p:cNvPr id="143" name="Google Shape;143;p23"/>
          <p:cNvSpPr/>
          <p:nvPr/>
        </p:nvSpPr>
        <p:spPr>
          <a:xfrm>
            <a:off x="725313" y="1238300"/>
            <a:ext cx="1518600" cy="1036800"/>
          </a:xfrm>
          <a:prstGeom prst="round2DiagRect">
            <a:avLst>
              <a:gd fmla="val 16667" name="adj1"/>
              <a:gd fmla="val 0" name="adj2"/>
            </a:avLst>
          </a:prstGeom>
          <a:solidFill>
            <a:srgbClr val="FF9900"/>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SlopeOne</a:t>
            </a:r>
            <a:endParaRPr sz="1500">
              <a:solidFill>
                <a:schemeClr val="lt1"/>
              </a:solidFill>
            </a:endParaRPr>
          </a:p>
        </p:txBody>
      </p:sp>
      <p:sp>
        <p:nvSpPr>
          <p:cNvPr id="144" name="Google Shape;144;p23"/>
          <p:cNvSpPr/>
          <p:nvPr/>
        </p:nvSpPr>
        <p:spPr>
          <a:xfrm>
            <a:off x="2597575" y="2718300"/>
            <a:ext cx="3536400" cy="1860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3"/>
          <p:cNvPicPr preferRelativeResize="0"/>
          <p:nvPr/>
        </p:nvPicPr>
        <p:blipFill>
          <a:blip r:embed="rId3">
            <a:alphaModFix/>
          </a:blip>
          <a:stretch>
            <a:fillRect/>
          </a:stretch>
        </p:blipFill>
        <p:spPr>
          <a:xfrm>
            <a:off x="2777025" y="2793473"/>
            <a:ext cx="3324300" cy="685839"/>
          </a:xfrm>
          <a:prstGeom prst="rect">
            <a:avLst/>
          </a:prstGeom>
          <a:noFill/>
          <a:ln>
            <a:noFill/>
          </a:ln>
        </p:spPr>
      </p:pic>
      <p:pic>
        <p:nvPicPr>
          <p:cNvPr id="146" name="Google Shape;146;p23"/>
          <p:cNvPicPr preferRelativeResize="0"/>
          <p:nvPr/>
        </p:nvPicPr>
        <p:blipFill>
          <a:blip r:embed="rId4">
            <a:alphaModFix/>
          </a:blip>
          <a:stretch>
            <a:fillRect/>
          </a:stretch>
        </p:blipFill>
        <p:spPr>
          <a:xfrm>
            <a:off x="2997394" y="3781800"/>
            <a:ext cx="2883568" cy="6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2508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Algorithm: CoCluster</a:t>
            </a:r>
            <a:endParaRPr/>
          </a:p>
        </p:txBody>
      </p:sp>
      <p:sp>
        <p:nvSpPr>
          <p:cNvPr id="152" name="Google Shape;152;p24"/>
          <p:cNvSpPr/>
          <p:nvPr/>
        </p:nvSpPr>
        <p:spPr>
          <a:xfrm>
            <a:off x="2009175" y="1229775"/>
            <a:ext cx="6246300" cy="831300"/>
          </a:xfrm>
          <a:prstGeom prst="roundRect">
            <a:avLst>
              <a:gd fmla="val 16667" name="adj"/>
            </a:avLst>
          </a:prstGeom>
          <a:solidFill>
            <a:srgbClr val="8E7CC3"/>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     A collaborative filtering algorithm based on co-clustering.</a:t>
            </a:r>
            <a:endParaRPr sz="1500">
              <a:solidFill>
                <a:schemeClr val="lt1"/>
              </a:solidFill>
            </a:endParaRPr>
          </a:p>
        </p:txBody>
      </p:sp>
      <p:sp>
        <p:nvSpPr>
          <p:cNvPr id="153" name="Google Shape;153;p24"/>
          <p:cNvSpPr/>
          <p:nvPr/>
        </p:nvSpPr>
        <p:spPr>
          <a:xfrm>
            <a:off x="644400" y="1149375"/>
            <a:ext cx="1518600" cy="1036800"/>
          </a:xfrm>
          <a:prstGeom prst="round2DiagRect">
            <a:avLst>
              <a:gd fmla="val 16667" name="adj1"/>
              <a:gd fmla="val 0" name="adj2"/>
            </a:avLst>
          </a:prstGeom>
          <a:solidFill>
            <a:srgbClr val="674EA7"/>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CoCluster</a:t>
            </a:r>
            <a:endParaRPr sz="1700">
              <a:solidFill>
                <a:schemeClr val="lt1"/>
              </a:solidFill>
            </a:endParaRPr>
          </a:p>
        </p:txBody>
      </p:sp>
      <p:sp>
        <p:nvSpPr>
          <p:cNvPr id="154" name="Google Shape;154;p24"/>
          <p:cNvSpPr/>
          <p:nvPr/>
        </p:nvSpPr>
        <p:spPr>
          <a:xfrm>
            <a:off x="2646500" y="2745975"/>
            <a:ext cx="3976500" cy="781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4"/>
          <p:cNvPicPr preferRelativeResize="0"/>
          <p:nvPr/>
        </p:nvPicPr>
        <p:blipFill>
          <a:blip r:embed="rId3">
            <a:alphaModFix/>
          </a:blip>
          <a:stretch>
            <a:fillRect/>
          </a:stretch>
        </p:blipFill>
        <p:spPr>
          <a:xfrm>
            <a:off x="2757794" y="2821299"/>
            <a:ext cx="3670656" cy="61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Algorithm: KNN Basic</a:t>
            </a:r>
            <a:endParaRPr/>
          </a:p>
        </p:txBody>
      </p:sp>
      <p:sp>
        <p:nvSpPr>
          <p:cNvPr id="161" name="Google Shape;161;p25"/>
          <p:cNvSpPr/>
          <p:nvPr/>
        </p:nvSpPr>
        <p:spPr>
          <a:xfrm>
            <a:off x="1948600" y="1392375"/>
            <a:ext cx="6346800" cy="686100"/>
          </a:xfrm>
          <a:prstGeom prst="roundRect">
            <a:avLst>
              <a:gd fmla="val 16667" name="adj"/>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A basic collaborative filtering KNN algorithm.</a:t>
            </a:r>
            <a:endParaRPr sz="1500">
              <a:solidFill>
                <a:schemeClr val="lt1"/>
              </a:solidFill>
            </a:endParaRPr>
          </a:p>
        </p:txBody>
      </p:sp>
      <p:sp>
        <p:nvSpPr>
          <p:cNvPr id="162" name="Google Shape;162;p25"/>
          <p:cNvSpPr/>
          <p:nvPr/>
        </p:nvSpPr>
        <p:spPr>
          <a:xfrm>
            <a:off x="573125" y="1319775"/>
            <a:ext cx="1747800" cy="917400"/>
          </a:xfrm>
          <a:prstGeom prst="round2DiagRect">
            <a:avLst>
              <a:gd fmla="val 16667" name="adj1"/>
              <a:gd fmla="val 0" name="adj2"/>
            </a:avLst>
          </a:prstGeom>
          <a:solidFill>
            <a:srgbClr val="F1C232"/>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KNNBasic</a:t>
            </a:r>
            <a:endParaRPr sz="1700">
              <a:solidFill>
                <a:schemeClr val="lt1"/>
              </a:solidFill>
            </a:endParaRPr>
          </a:p>
        </p:txBody>
      </p:sp>
      <p:pic>
        <p:nvPicPr>
          <p:cNvPr id="163" name="Google Shape;163;p25"/>
          <p:cNvPicPr preferRelativeResize="0"/>
          <p:nvPr/>
        </p:nvPicPr>
        <p:blipFill>
          <a:blip r:embed="rId3">
            <a:alphaModFix/>
          </a:blip>
          <a:stretch>
            <a:fillRect/>
          </a:stretch>
        </p:blipFill>
        <p:spPr>
          <a:xfrm>
            <a:off x="2700073" y="2592650"/>
            <a:ext cx="2990439" cy="1275700"/>
          </a:xfrm>
          <a:prstGeom prst="rect">
            <a:avLst/>
          </a:prstGeom>
          <a:noFill/>
          <a:ln>
            <a:noFill/>
          </a:ln>
        </p:spPr>
      </p:pic>
      <p:sp>
        <p:nvSpPr>
          <p:cNvPr id="164" name="Google Shape;164;p25"/>
          <p:cNvSpPr/>
          <p:nvPr/>
        </p:nvSpPr>
        <p:spPr>
          <a:xfrm>
            <a:off x="2702000" y="2571750"/>
            <a:ext cx="3098700" cy="1275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Algorithm: KNN With Means</a:t>
            </a:r>
            <a:endParaRPr/>
          </a:p>
        </p:txBody>
      </p:sp>
      <p:sp>
        <p:nvSpPr>
          <p:cNvPr id="170" name="Google Shape;170;p26"/>
          <p:cNvSpPr/>
          <p:nvPr/>
        </p:nvSpPr>
        <p:spPr>
          <a:xfrm>
            <a:off x="1974175" y="1233825"/>
            <a:ext cx="6346800" cy="740100"/>
          </a:xfrm>
          <a:prstGeom prst="roundRect">
            <a:avLst>
              <a:gd fmla="val 16667" name="adj"/>
            </a:avLst>
          </a:prstGeom>
          <a:solidFill>
            <a:srgbClr val="C27BA0"/>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      A basic collaborative filtering algorithm, taking into account the mean ratings of each user.</a:t>
            </a:r>
            <a:endParaRPr b="1" sz="1700">
              <a:solidFill>
                <a:schemeClr val="lt1"/>
              </a:solidFill>
            </a:endParaRPr>
          </a:p>
        </p:txBody>
      </p:sp>
      <p:sp>
        <p:nvSpPr>
          <p:cNvPr id="171" name="Google Shape;171;p26"/>
          <p:cNvSpPr/>
          <p:nvPr/>
        </p:nvSpPr>
        <p:spPr>
          <a:xfrm>
            <a:off x="598700" y="1147225"/>
            <a:ext cx="1747800" cy="1048500"/>
          </a:xfrm>
          <a:prstGeom prst="round2DiagRect">
            <a:avLst>
              <a:gd fmla="val 16667" name="adj1"/>
              <a:gd fmla="val 0" name="adj2"/>
            </a:avLst>
          </a:prstGeom>
          <a:solidFill>
            <a:srgbClr val="A64D79"/>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500">
                <a:solidFill>
                  <a:schemeClr val="lt1"/>
                </a:solidFill>
              </a:rPr>
              <a:t>KNNWithMeans</a:t>
            </a:r>
            <a:endParaRPr sz="1700">
              <a:solidFill>
                <a:schemeClr val="lt1"/>
              </a:solidFill>
            </a:endParaRPr>
          </a:p>
        </p:txBody>
      </p:sp>
      <p:pic>
        <p:nvPicPr>
          <p:cNvPr id="172" name="Google Shape;172;p26"/>
          <p:cNvPicPr preferRelativeResize="0"/>
          <p:nvPr/>
        </p:nvPicPr>
        <p:blipFill>
          <a:blip r:embed="rId3">
            <a:alphaModFix/>
          </a:blip>
          <a:stretch>
            <a:fillRect/>
          </a:stretch>
        </p:blipFill>
        <p:spPr>
          <a:xfrm>
            <a:off x="2239425" y="2709425"/>
            <a:ext cx="4127750" cy="1275700"/>
          </a:xfrm>
          <a:prstGeom prst="rect">
            <a:avLst/>
          </a:prstGeom>
          <a:noFill/>
          <a:ln>
            <a:noFill/>
          </a:ln>
        </p:spPr>
      </p:pic>
      <p:sp>
        <p:nvSpPr>
          <p:cNvPr id="173" name="Google Shape;173;p26"/>
          <p:cNvSpPr/>
          <p:nvPr/>
        </p:nvSpPr>
        <p:spPr>
          <a:xfrm>
            <a:off x="2251850" y="2688525"/>
            <a:ext cx="4115400" cy="1296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Algorithm: KNN With Z-Score</a:t>
            </a:r>
            <a:endParaRPr/>
          </a:p>
        </p:txBody>
      </p:sp>
      <p:sp>
        <p:nvSpPr>
          <p:cNvPr id="179" name="Google Shape;179;p27"/>
          <p:cNvSpPr/>
          <p:nvPr/>
        </p:nvSpPr>
        <p:spPr>
          <a:xfrm>
            <a:off x="1974200" y="1286425"/>
            <a:ext cx="6346800" cy="740100"/>
          </a:xfrm>
          <a:prstGeom prst="roundRect">
            <a:avLst>
              <a:gd fmla="val 16667" name="adj"/>
            </a:avLst>
          </a:prstGeom>
          <a:solidFill>
            <a:srgbClr val="93C47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    A basic collaborative filtering algorithm, taking into account the z-score normalization of each user.</a:t>
            </a:r>
            <a:endParaRPr sz="1700">
              <a:solidFill>
                <a:schemeClr val="lt1"/>
              </a:solidFill>
            </a:endParaRPr>
          </a:p>
        </p:txBody>
      </p:sp>
      <p:sp>
        <p:nvSpPr>
          <p:cNvPr id="180" name="Google Shape;180;p27"/>
          <p:cNvSpPr/>
          <p:nvPr/>
        </p:nvSpPr>
        <p:spPr>
          <a:xfrm>
            <a:off x="598700" y="1213825"/>
            <a:ext cx="1747800" cy="917400"/>
          </a:xfrm>
          <a:prstGeom prst="round2DiagRect">
            <a:avLst>
              <a:gd fmla="val 16667" name="adj1"/>
              <a:gd fmla="val 0" name="adj2"/>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KNNWithZScore</a:t>
            </a:r>
            <a:endParaRPr sz="1700">
              <a:solidFill>
                <a:schemeClr val="lt1"/>
              </a:solidFill>
            </a:endParaRPr>
          </a:p>
        </p:txBody>
      </p:sp>
      <p:pic>
        <p:nvPicPr>
          <p:cNvPr id="181" name="Google Shape;181;p27"/>
          <p:cNvPicPr preferRelativeResize="0"/>
          <p:nvPr/>
        </p:nvPicPr>
        <p:blipFill>
          <a:blip r:embed="rId3">
            <a:alphaModFix/>
          </a:blip>
          <a:stretch>
            <a:fillRect/>
          </a:stretch>
        </p:blipFill>
        <p:spPr>
          <a:xfrm>
            <a:off x="2245848" y="2842423"/>
            <a:ext cx="4760999" cy="1275700"/>
          </a:xfrm>
          <a:prstGeom prst="rect">
            <a:avLst/>
          </a:prstGeom>
          <a:noFill/>
          <a:ln>
            <a:noFill/>
          </a:ln>
        </p:spPr>
      </p:pic>
      <p:sp>
        <p:nvSpPr>
          <p:cNvPr id="182" name="Google Shape;182;p27"/>
          <p:cNvSpPr/>
          <p:nvPr/>
        </p:nvSpPr>
        <p:spPr>
          <a:xfrm>
            <a:off x="2220775" y="2827200"/>
            <a:ext cx="4804800" cy="1296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Matrix-Factorisation Based Algorithms</a:t>
            </a:r>
            <a:endParaRPr/>
          </a:p>
        </p:txBody>
      </p:sp>
      <p:sp>
        <p:nvSpPr>
          <p:cNvPr id="188" name="Google Shape;188;p28"/>
          <p:cNvSpPr/>
          <p:nvPr/>
        </p:nvSpPr>
        <p:spPr>
          <a:xfrm>
            <a:off x="1948600" y="1392375"/>
            <a:ext cx="6346800" cy="542100"/>
          </a:xfrm>
          <a:prstGeom prst="roundRect">
            <a:avLst>
              <a:gd fmla="val 16667" name="adj"/>
            </a:avLst>
          </a:prstGeom>
          <a:solidFill>
            <a:srgbClr val="93C47D"/>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Based on famous SVD algorithm by Simon Funk</a:t>
            </a:r>
            <a:endParaRPr sz="1500">
              <a:solidFill>
                <a:schemeClr val="lt1"/>
              </a:solidFill>
            </a:endParaRPr>
          </a:p>
        </p:txBody>
      </p:sp>
      <p:sp>
        <p:nvSpPr>
          <p:cNvPr id="189" name="Google Shape;189;p28"/>
          <p:cNvSpPr/>
          <p:nvPr/>
        </p:nvSpPr>
        <p:spPr>
          <a:xfrm>
            <a:off x="573125" y="1319775"/>
            <a:ext cx="1747800" cy="675000"/>
          </a:xfrm>
          <a:prstGeom prst="round2DiagRect">
            <a:avLst>
              <a:gd fmla="val 16667" name="adj1"/>
              <a:gd fmla="val 0" name="adj2"/>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SVD</a:t>
            </a:r>
            <a:endParaRPr sz="1700">
              <a:solidFill>
                <a:schemeClr val="lt1"/>
              </a:solidFill>
            </a:endParaRPr>
          </a:p>
        </p:txBody>
      </p:sp>
      <p:sp>
        <p:nvSpPr>
          <p:cNvPr id="190" name="Google Shape;190;p28"/>
          <p:cNvSpPr/>
          <p:nvPr/>
        </p:nvSpPr>
        <p:spPr>
          <a:xfrm>
            <a:off x="1948600" y="3173925"/>
            <a:ext cx="6346800" cy="542100"/>
          </a:xfrm>
          <a:prstGeom prst="roundRect">
            <a:avLst>
              <a:gd fmla="val 16667" name="adj"/>
            </a:avLst>
          </a:prstGeom>
          <a:solidFill>
            <a:srgbClr val="6FA8DC"/>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An extension to SVD taking into account implicit ratings</a:t>
            </a:r>
            <a:endParaRPr b="1" sz="1700">
              <a:solidFill>
                <a:schemeClr val="lt1"/>
              </a:solidFill>
            </a:endParaRPr>
          </a:p>
        </p:txBody>
      </p:sp>
      <p:sp>
        <p:nvSpPr>
          <p:cNvPr id="191" name="Google Shape;191;p28"/>
          <p:cNvSpPr/>
          <p:nvPr/>
        </p:nvSpPr>
        <p:spPr>
          <a:xfrm>
            <a:off x="573125" y="3099500"/>
            <a:ext cx="1747800" cy="764400"/>
          </a:xfrm>
          <a:prstGeom prst="round2DiagRect">
            <a:avLst>
              <a:gd fmla="val 16667" name="adj1"/>
              <a:gd fmla="val 0" name="adj2"/>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500">
                <a:solidFill>
                  <a:schemeClr val="lt1"/>
                </a:solidFill>
              </a:rPr>
              <a:t>SVDpp</a:t>
            </a:r>
            <a:endParaRPr sz="1700">
              <a:solidFill>
                <a:schemeClr val="lt1"/>
              </a:solidFill>
            </a:endParaRPr>
          </a:p>
        </p:txBody>
      </p:sp>
      <p:sp>
        <p:nvSpPr>
          <p:cNvPr id="192" name="Google Shape;192;p28"/>
          <p:cNvSpPr/>
          <p:nvPr/>
        </p:nvSpPr>
        <p:spPr>
          <a:xfrm>
            <a:off x="3236650" y="1995800"/>
            <a:ext cx="3186600" cy="890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28"/>
          <p:cNvPicPr preferRelativeResize="0"/>
          <p:nvPr/>
        </p:nvPicPr>
        <p:blipFill>
          <a:blip r:embed="rId3">
            <a:alphaModFix/>
          </a:blip>
          <a:stretch>
            <a:fillRect/>
          </a:stretch>
        </p:blipFill>
        <p:spPr>
          <a:xfrm>
            <a:off x="3311900" y="2126825"/>
            <a:ext cx="2998300" cy="628650"/>
          </a:xfrm>
          <a:prstGeom prst="rect">
            <a:avLst/>
          </a:prstGeom>
          <a:noFill/>
          <a:ln>
            <a:noFill/>
          </a:ln>
        </p:spPr>
      </p:pic>
      <p:sp>
        <p:nvSpPr>
          <p:cNvPr id="194" name="Google Shape;194;p28"/>
          <p:cNvSpPr/>
          <p:nvPr/>
        </p:nvSpPr>
        <p:spPr>
          <a:xfrm>
            <a:off x="2923000" y="3863900"/>
            <a:ext cx="4717500" cy="940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8"/>
          <p:cNvPicPr preferRelativeResize="0"/>
          <p:nvPr/>
        </p:nvPicPr>
        <p:blipFill>
          <a:blip r:embed="rId4">
            <a:alphaModFix/>
          </a:blip>
          <a:stretch>
            <a:fillRect/>
          </a:stretch>
        </p:blipFill>
        <p:spPr>
          <a:xfrm>
            <a:off x="2960637" y="3918650"/>
            <a:ext cx="4642226" cy="83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315925"/>
            <a:ext cx="8520600" cy="831300"/>
          </a:xfrm>
          <a:prstGeom prst="rect">
            <a:avLst/>
          </a:prstGeom>
          <a:solidFill>
            <a:srgbClr val="FFFFFF"/>
          </a:solidFill>
        </p:spPr>
        <p:txBody>
          <a:bodyPr anchorCtr="0" anchor="b" bIns="91425" lIns="91425" spcFirstLastPara="1" rIns="91425" wrap="square" tIns="91425">
            <a:normAutofit/>
          </a:bodyPr>
          <a:lstStyle/>
          <a:p>
            <a:pPr indent="0" lvl="0" marL="0" rtl="0" algn="l">
              <a:spcBef>
                <a:spcPts val="0"/>
              </a:spcBef>
              <a:spcAft>
                <a:spcPts val="0"/>
              </a:spcAft>
              <a:buNone/>
            </a:pPr>
            <a:r>
              <a:rPr lang="en-GB"/>
              <a:t>Evaluation of Various Algorithms</a:t>
            </a:r>
            <a:endParaRPr/>
          </a:p>
        </p:txBody>
      </p:sp>
      <p:pic>
        <p:nvPicPr>
          <p:cNvPr id="201" name="Google Shape;201;p29"/>
          <p:cNvPicPr preferRelativeResize="0"/>
          <p:nvPr/>
        </p:nvPicPr>
        <p:blipFill rotWithShape="1">
          <a:blip r:embed="rId3">
            <a:alphaModFix/>
          </a:blip>
          <a:srcRect b="0" l="0" r="32908" t="0"/>
          <a:stretch/>
        </p:blipFill>
        <p:spPr>
          <a:xfrm>
            <a:off x="1646596" y="1225225"/>
            <a:ext cx="5850817" cy="3354000"/>
          </a:xfrm>
          <a:prstGeom prst="rect">
            <a:avLst/>
          </a:prstGeom>
          <a:noFill/>
          <a:ln>
            <a:noFill/>
          </a:ln>
        </p:spPr>
      </p:pic>
      <p:sp>
        <p:nvSpPr>
          <p:cNvPr id="202" name="Google Shape;202;p29"/>
          <p:cNvSpPr/>
          <p:nvPr/>
        </p:nvSpPr>
        <p:spPr>
          <a:xfrm>
            <a:off x="1634225" y="1204175"/>
            <a:ext cx="5883300" cy="3375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Which Model is best?</a:t>
            </a:r>
            <a:endParaRPr/>
          </a:p>
        </p:txBody>
      </p:sp>
      <p:sp>
        <p:nvSpPr>
          <p:cNvPr id="208" name="Google Shape;208;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lnSpc>
                <a:spcPct val="135714"/>
              </a:lnSpc>
              <a:spcBef>
                <a:spcPts val="0"/>
              </a:spcBef>
              <a:spcAft>
                <a:spcPts val="0"/>
              </a:spcAft>
              <a:buNone/>
            </a:pPr>
            <a:r>
              <a:t/>
            </a:r>
            <a:endParaRPr sz="2000">
              <a:latin typeface="Arial"/>
              <a:ea typeface="Arial"/>
              <a:cs typeface="Arial"/>
              <a:sym typeface="Arial"/>
            </a:endParaRPr>
          </a:p>
          <a:p>
            <a:pPr indent="-355600" lvl="0" marL="457200" rtl="0" algn="l">
              <a:lnSpc>
                <a:spcPct val="135714"/>
              </a:lnSpc>
              <a:spcBef>
                <a:spcPts val="0"/>
              </a:spcBef>
              <a:spcAft>
                <a:spcPts val="0"/>
              </a:spcAft>
              <a:buSzPts val="2000"/>
              <a:buFont typeface="Arial"/>
              <a:buChar char="●"/>
            </a:pPr>
            <a:r>
              <a:rPr lang="en-GB" sz="2000">
                <a:latin typeface="Arial"/>
                <a:ea typeface="Arial"/>
                <a:cs typeface="Arial"/>
                <a:sym typeface="Arial"/>
              </a:rPr>
              <a:t>SVDpp is performing best compared to other models.</a:t>
            </a:r>
            <a:endParaRPr sz="2000">
              <a:latin typeface="Arial"/>
              <a:ea typeface="Arial"/>
              <a:cs typeface="Arial"/>
              <a:sym typeface="Arial"/>
            </a:endParaRPr>
          </a:p>
          <a:p>
            <a:pPr indent="-355600" lvl="0" marL="457200" rtl="0" algn="l">
              <a:lnSpc>
                <a:spcPct val="135714"/>
              </a:lnSpc>
              <a:spcBef>
                <a:spcPts val="0"/>
              </a:spcBef>
              <a:spcAft>
                <a:spcPts val="0"/>
              </a:spcAft>
              <a:buSzPts val="2000"/>
              <a:buFont typeface="Arial"/>
              <a:buChar char="●"/>
            </a:pPr>
            <a:r>
              <a:rPr lang="en-GB" sz="2000">
                <a:latin typeface="Arial"/>
                <a:ea typeface="Arial"/>
                <a:cs typeface="Arial"/>
                <a:sym typeface="Arial"/>
              </a:rPr>
              <a:t>But when </a:t>
            </a:r>
            <a:r>
              <a:rPr lang="en-GB" sz="2000">
                <a:latin typeface="Arial"/>
                <a:ea typeface="Arial"/>
                <a:cs typeface="Arial"/>
                <a:sym typeface="Arial"/>
              </a:rPr>
              <a:t>compared</a:t>
            </a:r>
            <a:r>
              <a:rPr lang="en-GB" sz="2000">
                <a:latin typeface="Arial"/>
                <a:ea typeface="Arial"/>
                <a:cs typeface="Arial"/>
                <a:sym typeface="Arial"/>
              </a:rPr>
              <a:t> with SVD, it takes a lot more time for negligible difference in the RMSE and MAE values. </a:t>
            </a:r>
            <a:endParaRPr sz="2000">
              <a:latin typeface="Arial"/>
              <a:ea typeface="Arial"/>
              <a:cs typeface="Arial"/>
              <a:sym typeface="Arial"/>
            </a:endParaRPr>
          </a:p>
          <a:p>
            <a:pPr indent="-355600" lvl="0" marL="457200" rtl="0" algn="l">
              <a:lnSpc>
                <a:spcPct val="135714"/>
              </a:lnSpc>
              <a:spcBef>
                <a:spcPts val="0"/>
              </a:spcBef>
              <a:spcAft>
                <a:spcPts val="0"/>
              </a:spcAft>
              <a:buSzPts val="2000"/>
              <a:buFont typeface="Arial"/>
              <a:buChar char="●"/>
            </a:pPr>
            <a:r>
              <a:rPr lang="en-GB" sz="2000">
                <a:latin typeface="Arial"/>
                <a:ea typeface="Arial"/>
                <a:cs typeface="Arial"/>
                <a:sym typeface="Arial"/>
              </a:rPr>
              <a:t>Thus, we choose SVD to explore further.</a:t>
            </a:r>
            <a:endParaRPr sz="12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 Improvement (1/2) </a:t>
            </a:r>
            <a:endParaRPr/>
          </a:p>
        </p:txBody>
      </p:sp>
      <p:sp>
        <p:nvSpPr>
          <p:cNvPr id="214" name="Google Shape;214;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Font typeface="Arial"/>
              <a:buChar char="●"/>
            </a:pPr>
            <a:r>
              <a:rPr lang="en-GB" sz="2000">
                <a:latin typeface="Arial"/>
                <a:ea typeface="Arial"/>
                <a:cs typeface="Arial"/>
                <a:sym typeface="Arial"/>
              </a:rPr>
              <a:t>Hyperparameter tuning using GridsearchCV for SVD.</a:t>
            </a:r>
            <a:endParaRPr sz="2000">
              <a:latin typeface="Arial"/>
              <a:ea typeface="Arial"/>
              <a:cs typeface="Arial"/>
              <a:sym typeface="Arial"/>
            </a:endParaRPr>
          </a:p>
          <a:p>
            <a:pPr indent="457200" lvl="0" marL="0" rtl="0" algn="l">
              <a:lnSpc>
                <a:spcPct val="150000"/>
              </a:lnSpc>
              <a:spcBef>
                <a:spcPts val="0"/>
              </a:spcBef>
              <a:spcAft>
                <a:spcPts val="0"/>
              </a:spcAft>
              <a:buClr>
                <a:schemeClr val="dk1"/>
              </a:buClr>
              <a:buSzPts val="1100"/>
              <a:buFont typeface="Arial"/>
              <a:buNone/>
            </a:pPr>
            <a:r>
              <a:rPr lang="en-GB" sz="2000">
                <a:latin typeface="Arial"/>
                <a:ea typeface="Arial"/>
                <a:cs typeface="Arial"/>
                <a:sym typeface="Arial"/>
              </a:rPr>
              <a:t>○ Number of epochs, number of factors, regularization parameter</a:t>
            </a:r>
            <a:endParaRPr sz="2000">
              <a:latin typeface="Arial"/>
              <a:ea typeface="Arial"/>
              <a:cs typeface="Arial"/>
              <a:sym typeface="Arial"/>
            </a:endParaRPr>
          </a:p>
          <a:p>
            <a:pPr indent="0" lvl="0" marL="0" rtl="0" algn="l">
              <a:lnSpc>
                <a:spcPct val="150000"/>
              </a:lnSpc>
              <a:spcBef>
                <a:spcPts val="0"/>
              </a:spcBef>
              <a:spcAft>
                <a:spcPts val="1200"/>
              </a:spcAft>
              <a:buNone/>
            </a:pPr>
            <a:r>
              <a:t/>
            </a:r>
            <a:endParaRPr/>
          </a:p>
        </p:txBody>
      </p:sp>
      <p:sp>
        <p:nvSpPr>
          <p:cNvPr id="215" name="Google Shape;215;p31"/>
          <p:cNvSpPr/>
          <p:nvPr/>
        </p:nvSpPr>
        <p:spPr>
          <a:xfrm>
            <a:off x="883050" y="2401075"/>
            <a:ext cx="7110300" cy="7542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31"/>
          <p:cNvPicPr preferRelativeResize="0"/>
          <p:nvPr/>
        </p:nvPicPr>
        <p:blipFill>
          <a:blip r:embed="rId3">
            <a:alphaModFix/>
          </a:blip>
          <a:stretch>
            <a:fillRect/>
          </a:stretch>
        </p:blipFill>
        <p:spPr>
          <a:xfrm>
            <a:off x="1032150" y="2447350"/>
            <a:ext cx="6812125" cy="661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Outline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Economica"/>
              <a:buChar char="●"/>
            </a:pPr>
            <a:r>
              <a:rPr lang="en-GB" sz="2200">
                <a:latin typeface="Economica"/>
                <a:ea typeface="Economica"/>
                <a:cs typeface="Economica"/>
                <a:sym typeface="Economica"/>
              </a:rPr>
              <a:t>Objective</a:t>
            </a:r>
            <a:endParaRPr sz="2200">
              <a:latin typeface="Economica"/>
              <a:ea typeface="Economica"/>
              <a:cs typeface="Economica"/>
              <a:sym typeface="Economica"/>
            </a:endParaRPr>
          </a:p>
          <a:p>
            <a:pPr indent="-368300" lvl="0" marL="457200" rtl="0" algn="l">
              <a:spcBef>
                <a:spcPts val="0"/>
              </a:spcBef>
              <a:spcAft>
                <a:spcPts val="0"/>
              </a:spcAft>
              <a:buSzPts val="2200"/>
              <a:buFont typeface="Economica"/>
              <a:buChar char="●"/>
            </a:pPr>
            <a:r>
              <a:rPr lang="en-GB" sz="2200">
                <a:latin typeface="Economica"/>
                <a:ea typeface="Economica"/>
                <a:cs typeface="Economica"/>
                <a:sym typeface="Economica"/>
              </a:rPr>
              <a:t>Data set description</a:t>
            </a:r>
            <a:endParaRPr sz="2200">
              <a:latin typeface="Economica"/>
              <a:ea typeface="Economica"/>
              <a:cs typeface="Economica"/>
              <a:sym typeface="Economica"/>
            </a:endParaRPr>
          </a:p>
          <a:p>
            <a:pPr indent="-368300" lvl="0" marL="457200" rtl="0" algn="l">
              <a:spcBef>
                <a:spcPts val="0"/>
              </a:spcBef>
              <a:spcAft>
                <a:spcPts val="0"/>
              </a:spcAft>
              <a:buSzPts val="2200"/>
              <a:buFont typeface="Economica"/>
              <a:buChar char="●"/>
            </a:pPr>
            <a:r>
              <a:rPr lang="en-GB" sz="2200">
                <a:latin typeface="Economica"/>
                <a:ea typeface="Economica"/>
                <a:cs typeface="Economica"/>
                <a:sym typeface="Economica"/>
              </a:rPr>
              <a:t>Approach</a:t>
            </a:r>
            <a:endParaRPr sz="22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GB" sz="2200">
                <a:latin typeface="Economica"/>
                <a:ea typeface="Economica"/>
                <a:cs typeface="Economica"/>
                <a:sym typeface="Economica"/>
              </a:rPr>
              <a:t>Models for Recommendation </a:t>
            </a:r>
            <a:endParaRPr sz="2200">
              <a:latin typeface="Economica"/>
              <a:ea typeface="Economica"/>
              <a:cs typeface="Economica"/>
              <a:sym typeface="Economica"/>
            </a:endParaRPr>
          </a:p>
          <a:p>
            <a:pPr indent="-368300" lvl="0" marL="457200" rtl="0" algn="l">
              <a:spcBef>
                <a:spcPts val="0"/>
              </a:spcBef>
              <a:spcAft>
                <a:spcPts val="0"/>
              </a:spcAft>
              <a:buSzPts val="2200"/>
              <a:buFont typeface="Economica"/>
              <a:buChar char="●"/>
            </a:pPr>
            <a:r>
              <a:rPr lang="en-GB" sz="2200">
                <a:latin typeface="Economica"/>
                <a:ea typeface="Economica"/>
                <a:cs typeface="Economica"/>
                <a:sym typeface="Economica"/>
              </a:rPr>
              <a:t>Evaluation of Algorithms</a:t>
            </a:r>
            <a:endParaRPr sz="22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GB" sz="2200">
                <a:latin typeface="Economica"/>
                <a:ea typeface="Economica"/>
                <a:cs typeface="Economica"/>
                <a:sym typeface="Economica"/>
              </a:rPr>
              <a:t>Results  Analysis</a:t>
            </a:r>
            <a:endParaRPr sz="22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GB" sz="2200">
                <a:latin typeface="Economica"/>
                <a:ea typeface="Economica"/>
                <a:cs typeface="Economica"/>
                <a:sym typeface="Economica"/>
              </a:rPr>
              <a:t>Learnings and Future scope</a:t>
            </a:r>
            <a:endParaRPr/>
          </a:p>
        </p:txBody>
      </p:sp>
      <p:pic>
        <p:nvPicPr>
          <p:cNvPr id="70" name="Google Shape;70;p14"/>
          <p:cNvPicPr preferRelativeResize="0"/>
          <p:nvPr/>
        </p:nvPicPr>
        <p:blipFill>
          <a:blip r:embed="rId3">
            <a:alphaModFix/>
          </a:blip>
          <a:stretch>
            <a:fillRect/>
          </a:stretch>
        </p:blipFill>
        <p:spPr>
          <a:xfrm>
            <a:off x="4922505" y="1045805"/>
            <a:ext cx="3051875" cy="3051900"/>
          </a:xfrm>
          <a:prstGeom prst="rect">
            <a:avLst/>
          </a:prstGeom>
          <a:noFill/>
          <a:ln>
            <a:noFill/>
          </a:ln>
        </p:spPr>
      </p:pic>
      <p:sp>
        <p:nvSpPr>
          <p:cNvPr id="71" name="Google Shape;71;p14"/>
          <p:cNvSpPr/>
          <p:nvPr/>
        </p:nvSpPr>
        <p:spPr>
          <a:xfrm>
            <a:off x="4890975" y="996750"/>
            <a:ext cx="3083400" cy="3150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4200"/>
              <a:t>Model Improvement (2/2)</a:t>
            </a:r>
            <a:endParaRPr sz="3600"/>
          </a:p>
        </p:txBody>
      </p:sp>
      <p:sp>
        <p:nvSpPr>
          <p:cNvPr id="222" name="Google Shape;222;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lang="en-GB" sz="2544">
                <a:solidFill>
                  <a:srgbClr val="000000"/>
                </a:solidFill>
                <a:latin typeface="Arial"/>
                <a:ea typeface="Arial"/>
                <a:cs typeface="Arial"/>
                <a:sym typeface="Arial"/>
              </a:rPr>
              <a:t>Results obtained for predicting the ratings on test data.</a:t>
            </a:r>
            <a:endParaRPr sz="2544">
              <a:solidFill>
                <a:srgbClr val="000000"/>
              </a:solidFill>
              <a:latin typeface="Arial"/>
              <a:ea typeface="Arial"/>
              <a:cs typeface="Arial"/>
              <a:sym typeface="Arial"/>
            </a:endParaRPr>
          </a:p>
          <a:p>
            <a:pPr indent="-341695" lvl="0" marL="457200" rtl="0" algn="l">
              <a:lnSpc>
                <a:spcPct val="150000"/>
              </a:lnSpc>
              <a:spcBef>
                <a:spcPts val="0"/>
              </a:spcBef>
              <a:spcAft>
                <a:spcPts val="0"/>
              </a:spcAft>
              <a:buClr>
                <a:srgbClr val="000000"/>
              </a:buClr>
              <a:buSzPct val="100000"/>
              <a:buFont typeface="Arial"/>
              <a:buChar char="●"/>
            </a:pPr>
            <a:r>
              <a:rPr b="1" lang="en-GB" sz="2544">
                <a:solidFill>
                  <a:srgbClr val="000000"/>
                </a:solidFill>
                <a:latin typeface="Arial"/>
                <a:ea typeface="Arial"/>
                <a:cs typeface="Arial"/>
                <a:sym typeface="Arial"/>
              </a:rPr>
              <a:t>Precision</a:t>
            </a:r>
            <a:r>
              <a:rPr lang="en-GB" sz="2544">
                <a:solidFill>
                  <a:srgbClr val="000000"/>
                </a:solidFill>
                <a:latin typeface="Arial"/>
                <a:ea typeface="Arial"/>
                <a:cs typeface="Arial"/>
                <a:sym typeface="Arial"/>
              </a:rPr>
              <a:t>: % of relevant instances among the retrieved instances.</a:t>
            </a:r>
            <a:endParaRPr sz="2544">
              <a:solidFill>
                <a:srgbClr val="000000"/>
              </a:solidFill>
              <a:latin typeface="Arial"/>
              <a:ea typeface="Arial"/>
              <a:cs typeface="Arial"/>
              <a:sym typeface="Arial"/>
            </a:endParaRPr>
          </a:p>
          <a:p>
            <a:pPr indent="-341695" lvl="0" marL="457200" rtl="0" algn="l">
              <a:lnSpc>
                <a:spcPct val="150000"/>
              </a:lnSpc>
              <a:spcBef>
                <a:spcPts val="0"/>
              </a:spcBef>
              <a:spcAft>
                <a:spcPts val="0"/>
              </a:spcAft>
              <a:buClr>
                <a:srgbClr val="000000"/>
              </a:buClr>
              <a:buSzPct val="100000"/>
              <a:buFont typeface="Arial"/>
              <a:buChar char="●"/>
            </a:pPr>
            <a:r>
              <a:rPr b="1" lang="en-GB" sz="2544">
                <a:solidFill>
                  <a:srgbClr val="000000"/>
                </a:solidFill>
                <a:latin typeface="Arial"/>
                <a:ea typeface="Arial"/>
                <a:cs typeface="Arial"/>
                <a:sym typeface="Arial"/>
              </a:rPr>
              <a:t>Recall</a:t>
            </a:r>
            <a:r>
              <a:rPr lang="en-GB" sz="2544">
                <a:solidFill>
                  <a:srgbClr val="000000"/>
                </a:solidFill>
                <a:latin typeface="Arial"/>
                <a:ea typeface="Arial"/>
                <a:cs typeface="Arial"/>
                <a:sym typeface="Arial"/>
              </a:rPr>
              <a:t>:  % of relevant instances that were retrieved.</a:t>
            </a:r>
            <a:endParaRPr sz="2544">
              <a:solidFill>
                <a:srgbClr val="000000"/>
              </a:solidFill>
              <a:latin typeface="Arial"/>
              <a:ea typeface="Arial"/>
              <a:cs typeface="Arial"/>
              <a:sym typeface="Arial"/>
            </a:endParaRPr>
          </a:p>
          <a:p>
            <a:pPr indent="-341695" lvl="0" marL="457200" rtl="0" algn="l">
              <a:lnSpc>
                <a:spcPct val="150000"/>
              </a:lnSpc>
              <a:spcBef>
                <a:spcPts val="0"/>
              </a:spcBef>
              <a:spcAft>
                <a:spcPts val="0"/>
              </a:spcAft>
              <a:buClr>
                <a:srgbClr val="000000"/>
              </a:buClr>
              <a:buSzPct val="100000"/>
              <a:buFont typeface="Arial"/>
              <a:buChar char="●"/>
            </a:pPr>
            <a:r>
              <a:rPr b="1" lang="en-GB" sz="2544">
                <a:solidFill>
                  <a:srgbClr val="000000"/>
                </a:solidFill>
                <a:latin typeface="Arial"/>
                <a:ea typeface="Arial"/>
                <a:cs typeface="Arial"/>
                <a:sym typeface="Arial"/>
              </a:rPr>
              <a:t>F-</a:t>
            </a:r>
            <a:r>
              <a:rPr b="1" lang="en-GB" sz="2544">
                <a:solidFill>
                  <a:srgbClr val="000000"/>
                </a:solidFill>
                <a:latin typeface="Arial"/>
                <a:ea typeface="Arial"/>
                <a:cs typeface="Arial"/>
                <a:sym typeface="Arial"/>
              </a:rPr>
              <a:t>Score</a:t>
            </a:r>
            <a:r>
              <a:rPr lang="en-GB" sz="2544">
                <a:solidFill>
                  <a:srgbClr val="000000"/>
                </a:solidFill>
                <a:latin typeface="Arial"/>
                <a:ea typeface="Arial"/>
                <a:cs typeface="Arial"/>
                <a:sym typeface="Arial"/>
              </a:rPr>
              <a:t>: 2 * Precision * Recall / (Precision+Recall)</a:t>
            </a:r>
            <a:endParaRPr sz="2544">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t/>
            </a:r>
            <a:endParaRPr b="1" sz="20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t/>
            </a:r>
            <a:endParaRPr b="1" sz="20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t/>
            </a:r>
            <a:endParaRPr b="1" sz="2000">
              <a:solidFill>
                <a:srgbClr val="000000"/>
              </a:solidFill>
              <a:latin typeface="Arial"/>
              <a:ea typeface="Arial"/>
              <a:cs typeface="Arial"/>
              <a:sym typeface="Arial"/>
            </a:endParaRPr>
          </a:p>
          <a:p>
            <a:pPr indent="0" lvl="0" marL="0" rtl="0" algn="ctr">
              <a:lnSpc>
                <a:spcPct val="150000"/>
              </a:lnSpc>
              <a:spcBef>
                <a:spcPts val="0"/>
              </a:spcBef>
              <a:spcAft>
                <a:spcPts val="0"/>
              </a:spcAft>
              <a:buNone/>
            </a:pPr>
            <a:r>
              <a:t/>
            </a:r>
            <a:endParaRPr>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ctr">
              <a:spcBef>
                <a:spcPts val="0"/>
              </a:spcBef>
              <a:spcAft>
                <a:spcPts val="1200"/>
              </a:spcAft>
              <a:buNone/>
            </a:pPr>
            <a:r>
              <a:t/>
            </a:r>
            <a:endParaRPr/>
          </a:p>
        </p:txBody>
      </p:sp>
      <p:graphicFrame>
        <p:nvGraphicFramePr>
          <p:cNvPr id="223" name="Google Shape;223;p32"/>
          <p:cNvGraphicFramePr/>
          <p:nvPr/>
        </p:nvGraphicFramePr>
        <p:xfrm>
          <a:off x="2558813" y="2795867"/>
          <a:ext cx="3000000" cy="3000000"/>
        </p:xfrm>
        <a:graphic>
          <a:graphicData uri="http://schemas.openxmlformats.org/drawingml/2006/table">
            <a:tbl>
              <a:tblPr>
                <a:noFill/>
                <a:tableStyleId>{DDE8B00C-599C-4BCE-925F-BBEAE3B6A189}</a:tableStyleId>
              </a:tblPr>
              <a:tblGrid>
                <a:gridCol w="1550075"/>
                <a:gridCol w="2476300"/>
              </a:tblGrid>
              <a:tr h="571525">
                <a:tc>
                  <a:txBody>
                    <a:bodyPr/>
                    <a:lstStyle/>
                    <a:p>
                      <a:pPr indent="0" lvl="0" marL="0" rtl="0" algn="ctr">
                        <a:spcBef>
                          <a:spcPts val="0"/>
                        </a:spcBef>
                        <a:spcAft>
                          <a:spcPts val="0"/>
                        </a:spcAft>
                        <a:buClr>
                          <a:schemeClr val="dk1"/>
                        </a:buClr>
                        <a:buSzPts val="1100"/>
                        <a:buFont typeface="Arial"/>
                        <a:buNone/>
                      </a:pPr>
                      <a:r>
                        <a:rPr b="1" lang="en-GB" sz="1600">
                          <a:solidFill>
                            <a:schemeClr val="dk1"/>
                          </a:solidFill>
                        </a:rPr>
                        <a:t>Precision</a:t>
                      </a:r>
                      <a:endParaRPr sz="16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sz="1600">
                          <a:solidFill>
                            <a:schemeClr val="dk1"/>
                          </a:solidFill>
                        </a:rPr>
                        <a:t>0.8009259259259259</a:t>
                      </a:r>
                      <a:endParaRPr b="1" sz="1600">
                        <a:solidFill>
                          <a:schemeClr val="dk1"/>
                        </a:solidFill>
                      </a:endParaRPr>
                    </a:p>
                    <a:p>
                      <a:pPr indent="0" lvl="0" marL="0" rtl="0" algn="ctr">
                        <a:spcBef>
                          <a:spcPts val="0"/>
                        </a:spcBef>
                        <a:spcAft>
                          <a:spcPts val="0"/>
                        </a:spcAft>
                        <a:buNone/>
                      </a:pPr>
                      <a:r>
                        <a:t/>
                      </a:r>
                      <a:endParaRPr b="1" sz="16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71525">
                <a:tc>
                  <a:txBody>
                    <a:bodyPr/>
                    <a:lstStyle/>
                    <a:p>
                      <a:pPr indent="0" lvl="0" marL="0" rtl="0" algn="ctr">
                        <a:spcBef>
                          <a:spcPts val="0"/>
                        </a:spcBef>
                        <a:spcAft>
                          <a:spcPts val="0"/>
                        </a:spcAft>
                        <a:buClr>
                          <a:schemeClr val="dk1"/>
                        </a:buClr>
                        <a:buSzPts val="1100"/>
                        <a:buFont typeface="Arial"/>
                        <a:buNone/>
                      </a:pPr>
                      <a:r>
                        <a:rPr b="1" lang="en-GB" sz="1600">
                          <a:solidFill>
                            <a:schemeClr val="dk1"/>
                          </a:solidFill>
                        </a:rPr>
                        <a:t>Recall</a:t>
                      </a:r>
                      <a:endParaRPr sz="16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sz="1600">
                          <a:solidFill>
                            <a:schemeClr val="dk1"/>
                          </a:solidFill>
                        </a:rPr>
                        <a:t>0.9141344050269369</a:t>
                      </a:r>
                      <a:endParaRPr b="1" sz="1600">
                        <a:solidFill>
                          <a:schemeClr val="dk1"/>
                        </a:solidFill>
                      </a:endParaRPr>
                    </a:p>
                    <a:p>
                      <a:pPr indent="0" lvl="0" marL="0" rtl="0" algn="ctr">
                        <a:spcBef>
                          <a:spcPts val="0"/>
                        </a:spcBef>
                        <a:spcAft>
                          <a:spcPts val="0"/>
                        </a:spcAft>
                        <a:buNone/>
                      </a:pPr>
                      <a:r>
                        <a:t/>
                      </a:r>
                      <a:endParaRPr b="1" sz="16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97325">
                <a:tc>
                  <a:txBody>
                    <a:bodyPr/>
                    <a:lstStyle/>
                    <a:p>
                      <a:pPr indent="0" lvl="0" marL="0" rtl="0" algn="ctr">
                        <a:spcBef>
                          <a:spcPts val="0"/>
                        </a:spcBef>
                        <a:spcAft>
                          <a:spcPts val="0"/>
                        </a:spcAft>
                        <a:buClr>
                          <a:schemeClr val="dk1"/>
                        </a:buClr>
                        <a:buSzPts val="1100"/>
                        <a:buFont typeface="Arial"/>
                        <a:buNone/>
                      </a:pPr>
                      <a:r>
                        <a:rPr b="1" lang="en-GB" sz="1600">
                          <a:solidFill>
                            <a:schemeClr val="dk1"/>
                          </a:solidFill>
                        </a:rPr>
                        <a:t>F- Score</a:t>
                      </a:r>
                      <a:endParaRPr b="1" sz="1600">
                        <a:solidFill>
                          <a:schemeClr val="dk1"/>
                        </a:solidFill>
                      </a:endParaRPr>
                    </a:p>
                    <a:p>
                      <a:pPr indent="0" lvl="0" marL="0" rtl="0" algn="ctr">
                        <a:spcBef>
                          <a:spcPts val="0"/>
                        </a:spcBef>
                        <a:spcAft>
                          <a:spcPts val="0"/>
                        </a:spcAft>
                        <a:buNone/>
                      </a:pPr>
                      <a:r>
                        <a:t/>
                      </a:r>
                      <a:endParaRPr sz="16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sz="1600">
                          <a:solidFill>
                            <a:schemeClr val="dk1"/>
                          </a:solidFill>
                        </a:rPr>
                        <a:t>0.8537938071953081</a:t>
                      </a:r>
                      <a:endParaRPr b="1" sz="1600">
                        <a:solidFill>
                          <a:schemeClr val="dk1"/>
                        </a:solidFill>
                      </a:endParaRPr>
                    </a:p>
                    <a:p>
                      <a:pPr indent="0" lvl="0" marL="0" rtl="0" algn="ctr">
                        <a:spcBef>
                          <a:spcPts val="0"/>
                        </a:spcBef>
                        <a:spcAft>
                          <a:spcPts val="0"/>
                        </a:spcAft>
                        <a:buNone/>
                      </a:pPr>
                      <a:r>
                        <a:t/>
                      </a:r>
                      <a:endParaRPr b="1" sz="16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Recommendation Results</a:t>
            </a:r>
            <a:endParaRPr/>
          </a:p>
        </p:txBody>
      </p:sp>
      <p:pic>
        <p:nvPicPr>
          <p:cNvPr id="229" name="Google Shape;229;p33"/>
          <p:cNvPicPr preferRelativeResize="0"/>
          <p:nvPr/>
        </p:nvPicPr>
        <p:blipFill>
          <a:blip r:embed="rId3">
            <a:alphaModFix/>
          </a:blip>
          <a:stretch>
            <a:fillRect/>
          </a:stretch>
        </p:blipFill>
        <p:spPr>
          <a:xfrm>
            <a:off x="311700" y="2119825"/>
            <a:ext cx="8520602" cy="1901999"/>
          </a:xfrm>
          <a:prstGeom prst="rect">
            <a:avLst/>
          </a:prstGeom>
          <a:noFill/>
          <a:ln>
            <a:noFill/>
          </a:ln>
        </p:spPr>
      </p:pic>
      <p:sp>
        <p:nvSpPr>
          <p:cNvPr id="230" name="Google Shape;230;p33"/>
          <p:cNvSpPr/>
          <p:nvPr/>
        </p:nvSpPr>
        <p:spPr>
          <a:xfrm>
            <a:off x="264900" y="1916725"/>
            <a:ext cx="8614200" cy="2308200"/>
          </a:xfrm>
          <a:prstGeom prst="rect">
            <a:avLst/>
          </a:prstGeom>
          <a:noFill/>
          <a:ln cap="flat" cmpd="sng" w="28575">
            <a:solidFill>
              <a:srgbClr val="4040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txBox="1"/>
          <p:nvPr/>
        </p:nvSpPr>
        <p:spPr>
          <a:xfrm>
            <a:off x="398725" y="1301125"/>
            <a:ext cx="67914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pen Sans"/>
              <a:buChar char="●"/>
            </a:pPr>
            <a:r>
              <a:rPr lang="en-GB" sz="1800">
                <a:latin typeface="Open Sans"/>
                <a:ea typeface="Open Sans"/>
                <a:cs typeface="Open Sans"/>
                <a:sym typeface="Open Sans"/>
              </a:rPr>
              <a:t>Top 10 movie recommendations based on the User_id</a:t>
            </a:r>
            <a:endParaRPr sz="18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Learnings</a:t>
            </a:r>
            <a:r>
              <a:rPr lang="en-GB"/>
              <a:t> and Future Scope</a:t>
            </a:r>
            <a:endParaRPr/>
          </a:p>
        </p:txBody>
      </p:sp>
      <p:sp>
        <p:nvSpPr>
          <p:cNvPr id="237" name="Google Shape;237;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a:latin typeface="Arial"/>
                <a:ea typeface="Arial"/>
                <a:cs typeface="Arial"/>
                <a:sym typeface="Arial"/>
              </a:rPr>
              <a:t>We experimented with the Movielens 100K data to predict ratings and generate movie recommendations for users.</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Models: </a:t>
            </a:r>
            <a:r>
              <a:rPr lang="en-GB">
                <a:latin typeface="Arial"/>
                <a:ea typeface="Arial"/>
                <a:cs typeface="Arial"/>
                <a:sym typeface="Arial"/>
              </a:rPr>
              <a:t>Normal Predictor, K Nearest Neighbors inspired Algorithms, Matrix Factorization - based Algorithms, Slope One, Co Clustering</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Evaluation Metrics used: RMSE, MAE, Precision, Recall and F-score</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Increase the dataset size and use deep learning models.</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243" name="Google Shape;243;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400" u="sng">
              <a:solidFill>
                <a:schemeClr val="hlink"/>
              </a:solidFill>
              <a:latin typeface="Arial"/>
              <a:ea typeface="Arial"/>
              <a:cs typeface="Arial"/>
              <a:sym typeface="Arial"/>
            </a:endParaRPr>
          </a:p>
          <a:p>
            <a:pPr indent="-323850" lvl="0" marL="457200" rtl="0" algn="l">
              <a:lnSpc>
                <a:spcPct val="115000"/>
              </a:lnSpc>
              <a:spcBef>
                <a:spcPts val="0"/>
              </a:spcBef>
              <a:spcAft>
                <a:spcPts val="0"/>
              </a:spcAft>
              <a:buSzPts val="1500"/>
              <a:buChar char="●"/>
            </a:pPr>
            <a:r>
              <a:rPr i="1" lang="en-GB" sz="1700" u="sng">
                <a:latin typeface="Arial"/>
                <a:ea typeface="Arial"/>
                <a:cs typeface="Arial"/>
                <a:sym typeface="Arial"/>
              </a:rPr>
              <a:t>Surprise library:</a:t>
            </a:r>
            <a:r>
              <a:rPr i="1" lang="en-GB" sz="1700" u="sng">
                <a:latin typeface="Arial"/>
                <a:ea typeface="Arial"/>
                <a:cs typeface="Arial"/>
                <a:sym typeface="Arial"/>
                <a:hlinkClick r:id="rId3"/>
              </a:rPr>
              <a:t> </a:t>
            </a:r>
            <a:r>
              <a:rPr lang="en-GB" sz="1700" u="sng">
                <a:solidFill>
                  <a:schemeClr val="hlink"/>
                </a:solidFill>
                <a:latin typeface="Arial"/>
                <a:ea typeface="Arial"/>
                <a:cs typeface="Arial"/>
                <a:sym typeface="Arial"/>
                <a:hlinkClick r:id="rId4"/>
              </a:rPr>
              <a:t>https://surprise.readthedocs.io/en/stable/prediction_algorithms_package.html</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https://surprise.readthedocs.io/en/stable/knn_inspired.html</a:t>
            </a:r>
            <a:endParaRPr sz="1700">
              <a:latin typeface="Arial"/>
              <a:ea typeface="Arial"/>
              <a:cs typeface="Arial"/>
              <a:sym typeface="Arial"/>
            </a:endParaRPr>
          </a:p>
          <a:p>
            <a:pPr indent="-323850" lvl="0" marL="457200" rtl="0" algn="l">
              <a:spcBef>
                <a:spcPts val="0"/>
              </a:spcBef>
              <a:spcAft>
                <a:spcPts val="0"/>
              </a:spcAft>
              <a:buSzPts val="1500"/>
              <a:buChar char="●"/>
            </a:pPr>
            <a:r>
              <a:rPr lang="en-GB" sz="1700">
                <a:latin typeface="Arial"/>
                <a:ea typeface="Arial"/>
                <a:cs typeface="Arial"/>
                <a:sym typeface="Arial"/>
              </a:rPr>
              <a:t>https://joss.theoj.org/papers/10.21105/joss.02174</a:t>
            </a:r>
            <a:endParaRPr sz="1700">
              <a:latin typeface="Arial"/>
              <a:ea typeface="Arial"/>
              <a:cs typeface="Arial"/>
              <a:sym typeface="Arial"/>
            </a:endParaRPr>
          </a:p>
          <a:p>
            <a:pPr indent="-323850" lvl="0" marL="457200" rtl="0" algn="l">
              <a:spcBef>
                <a:spcPts val="0"/>
              </a:spcBef>
              <a:spcAft>
                <a:spcPts val="0"/>
              </a:spcAft>
              <a:buSzPts val="1500"/>
              <a:buChar char="●"/>
            </a:pPr>
            <a:r>
              <a:rPr lang="en-GB" sz="1700">
                <a:latin typeface="Arial"/>
                <a:ea typeface="Arial"/>
                <a:cs typeface="Arial"/>
                <a:sym typeface="Arial"/>
              </a:rPr>
              <a:t>https://github.com/NicolasHug/Surprise/issues/285</a:t>
            </a:r>
            <a:endParaRPr sz="1700">
              <a:latin typeface="Arial"/>
              <a:ea typeface="Arial"/>
              <a:cs typeface="Arial"/>
              <a:sym typeface="Arial"/>
            </a:endParaRPr>
          </a:p>
          <a:p>
            <a:pPr indent="0" lvl="0" marL="457200" rtl="0" algn="l">
              <a:spcBef>
                <a:spcPts val="1200"/>
              </a:spcBef>
              <a:spcAft>
                <a:spcPts val="0"/>
              </a:spcAft>
              <a:buNone/>
            </a:pPr>
            <a:r>
              <a:t/>
            </a:r>
            <a:endParaRPr sz="1700">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500"/>
              <a:t>Thank you!!</a:t>
            </a:r>
            <a:endParaRPr sz="4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Objective</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8766" lvl="0" marL="457200" rtl="0" algn="l">
              <a:spcBef>
                <a:spcPts val="0"/>
              </a:spcBef>
              <a:spcAft>
                <a:spcPts val="0"/>
              </a:spcAft>
              <a:buSzPts val="1892"/>
              <a:buFont typeface="Arial"/>
              <a:buChar char="●"/>
            </a:pPr>
            <a:r>
              <a:rPr lang="en-GB" sz="1892">
                <a:latin typeface="Arial"/>
                <a:ea typeface="Arial"/>
                <a:cs typeface="Arial"/>
                <a:sym typeface="Arial"/>
              </a:rPr>
              <a:t>The Recommender systems takes much of the cognitive burden off the shoulders of the users by filtering all the </a:t>
            </a:r>
            <a:r>
              <a:rPr lang="en-GB" sz="1892">
                <a:latin typeface="Arial"/>
                <a:ea typeface="Arial"/>
                <a:cs typeface="Arial"/>
                <a:sym typeface="Arial"/>
              </a:rPr>
              <a:t>available</a:t>
            </a:r>
            <a:r>
              <a:rPr lang="en-GB" sz="1892">
                <a:latin typeface="Arial"/>
                <a:ea typeface="Arial"/>
                <a:cs typeface="Arial"/>
                <a:sym typeface="Arial"/>
              </a:rPr>
              <a:t> choices and presenting only the information that would more accurately describe the users needs and interests.</a:t>
            </a:r>
            <a:endParaRPr sz="1892">
              <a:latin typeface="Arial"/>
              <a:ea typeface="Arial"/>
              <a:cs typeface="Arial"/>
              <a:sym typeface="Arial"/>
            </a:endParaRPr>
          </a:p>
          <a:p>
            <a:pPr indent="-348766" lvl="0" marL="457200" rtl="0" algn="l">
              <a:spcBef>
                <a:spcPts val="0"/>
              </a:spcBef>
              <a:spcAft>
                <a:spcPts val="0"/>
              </a:spcAft>
              <a:buSzPts val="1892"/>
              <a:buFont typeface="Arial"/>
              <a:buChar char="●"/>
            </a:pPr>
            <a:r>
              <a:rPr lang="en-GB" sz="1892">
                <a:latin typeface="Arial"/>
                <a:ea typeface="Arial"/>
                <a:cs typeface="Arial"/>
                <a:sym typeface="Arial"/>
              </a:rPr>
              <a:t>We aim to build  a  </a:t>
            </a:r>
            <a:r>
              <a:rPr lang="en-GB" sz="1892">
                <a:latin typeface="Arial"/>
                <a:ea typeface="Arial"/>
                <a:cs typeface="Arial"/>
                <a:sym typeface="Arial"/>
              </a:rPr>
              <a:t>rating prediction and </a:t>
            </a:r>
            <a:r>
              <a:rPr lang="en-GB" sz="1892">
                <a:latin typeface="Arial"/>
                <a:ea typeface="Arial"/>
                <a:cs typeface="Arial"/>
                <a:sym typeface="Arial"/>
              </a:rPr>
              <a:t>movie  recommendation  system  based  on  ‘MovieLens’  dataset.</a:t>
            </a:r>
            <a:endParaRPr sz="1892">
              <a:latin typeface="Arial"/>
              <a:ea typeface="Arial"/>
              <a:cs typeface="Arial"/>
              <a:sym typeface="Arial"/>
            </a:endParaRPr>
          </a:p>
        </p:txBody>
      </p:sp>
      <p:pic>
        <p:nvPicPr>
          <p:cNvPr id="78" name="Google Shape;78;p15"/>
          <p:cNvPicPr preferRelativeResize="0"/>
          <p:nvPr/>
        </p:nvPicPr>
        <p:blipFill>
          <a:blip r:embed="rId3">
            <a:alphaModFix/>
          </a:blip>
          <a:stretch>
            <a:fillRect/>
          </a:stretch>
        </p:blipFill>
        <p:spPr>
          <a:xfrm>
            <a:off x="6030200" y="3330999"/>
            <a:ext cx="2496450" cy="124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Set</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None/>
            </a:pPr>
            <a:r>
              <a:rPr lang="en-GB" sz="2492">
                <a:latin typeface="Arial"/>
                <a:ea typeface="Arial"/>
                <a:cs typeface="Arial"/>
                <a:sym typeface="Arial"/>
              </a:rPr>
              <a:t>● Movie review dataset (MovieLens)</a:t>
            </a:r>
            <a:endParaRPr sz="2492">
              <a:latin typeface="Arial"/>
              <a:ea typeface="Arial"/>
              <a:cs typeface="Arial"/>
              <a:sym typeface="Arial"/>
            </a:endParaRPr>
          </a:p>
          <a:p>
            <a:pPr indent="0" lvl="0" marL="457200" rtl="0" algn="l">
              <a:lnSpc>
                <a:spcPct val="150000"/>
              </a:lnSpc>
              <a:spcBef>
                <a:spcPts val="0"/>
              </a:spcBef>
              <a:spcAft>
                <a:spcPts val="0"/>
              </a:spcAft>
              <a:buNone/>
            </a:pPr>
            <a:r>
              <a:rPr lang="en-GB" sz="2492">
                <a:latin typeface="Arial"/>
                <a:ea typeface="Arial"/>
                <a:cs typeface="Arial"/>
                <a:sym typeface="Arial"/>
              </a:rPr>
              <a:t>○ Movies: 1642</a:t>
            </a:r>
            <a:endParaRPr sz="2492">
              <a:latin typeface="Arial"/>
              <a:ea typeface="Arial"/>
              <a:cs typeface="Arial"/>
              <a:sym typeface="Arial"/>
            </a:endParaRPr>
          </a:p>
          <a:p>
            <a:pPr indent="0" lvl="0" marL="457200" rtl="0" algn="l">
              <a:lnSpc>
                <a:spcPct val="150000"/>
              </a:lnSpc>
              <a:spcBef>
                <a:spcPts val="0"/>
              </a:spcBef>
              <a:spcAft>
                <a:spcPts val="0"/>
              </a:spcAft>
              <a:buNone/>
            </a:pPr>
            <a:r>
              <a:rPr lang="en-GB" sz="2492">
                <a:latin typeface="Arial"/>
                <a:ea typeface="Arial"/>
                <a:cs typeface="Arial"/>
                <a:sym typeface="Arial"/>
              </a:rPr>
              <a:t>○ Users: 943</a:t>
            </a:r>
            <a:endParaRPr sz="2492">
              <a:latin typeface="Arial"/>
              <a:ea typeface="Arial"/>
              <a:cs typeface="Arial"/>
              <a:sym typeface="Arial"/>
            </a:endParaRPr>
          </a:p>
          <a:p>
            <a:pPr indent="0" lvl="0" marL="457200" rtl="0" algn="l">
              <a:lnSpc>
                <a:spcPct val="150000"/>
              </a:lnSpc>
              <a:spcBef>
                <a:spcPts val="0"/>
              </a:spcBef>
              <a:spcAft>
                <a:spcPts val="0"/>
              </a:spcAft>
              <a:buNone/>
            </a:pPr>
            <a:r>
              <a:rPr lang="en-GB" sz="2492">
                <a:latin typeface="Arial"/>
                <a:ea typeface="Arial"/>
                <a:cs typeface="Arial"/>
                <a:sym typeface="Arial"/>
              </a:rPr>
              <a:t>○ Ratings: 100k</a:t>
            </a:r>
            <a:endParaRPr sz="2492">
              <a:latin typeface="Arial"/>
              <a:ea typeface="Arial"/>
              <a:cs typeface="Arial"/>
              <a:sym typeface="Arial"/>
            </a:endParaRPr>
          </a:p>
          <a:p>
            <a:pPr indent="0" lvl="0" marL="457200" rtl="0" algn="l">
              <a:lnSpc>
                <a:spcPct val="150000"/>
              </a:lnSpc>
              <a:spcBef>
                <a:spcPts val="0"/>
              </a:spcBef>
              <a:spcAft>
                <a:spcPts val="0"/>
              </a:spcAft>
              <a:buNone/>
            </a:pPr>
            <a:r>
              <a:rPr lang="en-GB" sz="2492">
                <a:latin typeface="Arial"/>
                <a:ea typeface="Arial"/>
                <a:cs typeface="Arial"/>
                <a:sym typeface="Arial"/>
              </a:rPr>
              <a:t>○ Genres: 20</a:t>
            </a:r>
            <a:endParaRPr sz="2492">
              <a:latin typeface="Arial"/>
              <a:ea typeface="Arial"/>
              <a:cs typeface="Arial"/>
              <a:sym typeface="Arial"/>
            </a:endParaRPr>
          </a:p>
          <a:p>
            <a:pPr indent="0" lvl="0" marL="0" rtl="0" algn="l">
              <a:lnSpc>
                <a:spcPct val="150000"/>
              </a:lnSpc>
              <a:spcBef>
                <a:spcPts val="0"/>
              </a:spcBef>
              <a:spcAft>
                <a:spcPts val="0"/>
              </a:spcAft>
              <a:buNone/>
            </a:pPr>
            <a:r>
              <a:rPr lang="en-GB" sz="2492">
                <a:latin typeface="Arial"/>
                <a:ea typeface="Arial"/>
                <a:cs typeface="Arial"/>
                <a:sym typeface="Arial"/>
              </a:rPr>
              <a:t>●</a:t>
            </a:r>
            <a:r>
              <a:rPr lang="en-GB" sz="2400">
                <a:solidFill>
                  <a:srgbClr val="A1E8D9"/>
                </a:solidFill>
              </a:rPr>
              <a:t> </a:t>
            </a:r>
            <a:r>
              <a:rPr lang="en-GB" sz="2492">
                <a:latin typeface="Arial"/>
                <a:ea typeface="Arial"/>
                <a:cs typeface="Arial"/>
                <a:sym typeface="Arial"/>
              </a:rPr>
              <a:t>Four csv files:  movies.csv, ratings.csv, tags.csv and links.csv</a:t>
            </a:r>
            <a:endParaRPr sz="2492">
              <a:latin typeface="Arial"/>
              <a:ea typeface="Arial"/>
              <a:cs typeface="Arial"/>
              <a:sym typeface="Arial"/>
            </a:endParaRPr>
          </a:p>
          <a:p>
            <a:pPr indent="0" lvl="0" marL="0" rtl="0" algn="l">
              <a:lnSpc>
                <a:spcPct val="150000"/>
              </a:lnSpc>
              <a:spcBef>
                <a:spcPts val="0"/>
              </a:spcBef>
              <a:spcAft>
                <a:spcPts val="0"/>
              </a:spcAft>
              <a:buNone/>
            </a:pPr>
            <a:r>
              <a:rPr lang="en-GB" sz="2492">
                <a:latin typeface="Arial"/>
                <a:ea typeface="Arial"/>
                <a:cs typeface="Arial"/>
                <a:sym typeface="Arial"/>
              </a:rPr>
              <a:t>● Dataset is split into 80% training and 20% testing based on the User ID.</a:t>
            </a:r>
            <a:endParaRPr sz="2492">
              <a:latin typeface="Arial"/>
              <a:ea typeface="Arial"/>
              <a:cs typeface="Arial"/>
              <a:sym typeface="Arial"/>
            </a:endParaRPr>
          </a:p>
          <a:p>
            <a:pPr indent="0" lvl="0" marL="0" rtl="0" algn="l">
              <a:spcBef>
                <a:spcPts val="0"/>
              </a:spcBef>
              <a:spcAft>
                <a:spcPts val="1200"/>
              </a:spcAft>
              <a:buNone/>
            </a:pPr>
            <a:r>
              <a:t/>
            </a:r>
            <a:endParaRPr sz="2492">
              <a:latin typeface="Arial"/>
              <a:ea typeface="Arial"/>
              <a:cs typeface="Arial"/>
              <a:sym typeface="Arial"/>
            </a:endParaRPr>
          </a:p>
        </p:txBody>
      </p:sp>
      <p:pic>
        <p:nvPicPr>
          <p:cNvPr id="85" name="Google Shape;85;p16"/>
          <p:cNvPicPr preferRelativeResize="0"/>
          <p:nvPr/>
        </p:nvPicPr>
        <p:blipFill>
          <a:blip r:embed="rId3">
            <a:alphaModFix/>
          </a:blip>
          <a:stretch>
            <a:fillRect/>
          </a:stretch>
        </p:blipFill>
        <p:spPr>
          <a:xfrm>
            <a:off x="7467625" y="2335625"/>
            <a:ext cx="766775" cy="766825"/>
          </a:xfrm>
          <a:prstGeom prst="rect">
            <a:avLst/>
          </a:prstGeom>
          <a:noFill/>
          <a:ln>
            <a:noFill/>
          </a:ln>
        </p:spPr>
      </p:pic>
      <p:pic>
        <p:nvPicPr>
          <p:cNvPr id="86" name="Google Shape;86;p16"/>
          <p:cNvPicPr preferRelativeResize="0"/>
          <p:nvPr/>
        </p:nvPicPr>
        <p:blipFill>
          <a:blip r:embed="rId4">
            <a:alphaModFix/>
          </a:blip>
          <a:stretch>
            <a:fillRect/>
          </a:stretch>
        </p:blipFill>
        <p:spPr>
          <a:xfrm>
            <a:off x="6268050" y="1752175"/>
            <a:ext cx="766775" cy="766775"/>
          </a:xfrm>
          <a:prstGeom prst="rect">
            <a:avLst/>
          </a:prstGeom>
          <a:noFill/>
          <a:ln>
            <a:noFill/>
          </a:ln>
        </p:spPr>
      </p:pic>
      <p:pic>
        <p:nvPicPr>
          <p:cNvPr id="87" name="Google Shape;87;p16"/>
          <p:cNvPicPr preferRelativeResize="0"/>
          <p:nvPr/>
        </p:nvPicPr>
        <p:blipFill>
          <a:blip r:embed="rId5">
            <a:alphaModFix/>
          </a:blip>
          <a:stretch>
            <a:fillRect/>
          </a:stretch>
        </p:blipFill>
        <p:spPr>
          <a:xfrm>
            <a:off x="7467625" y="892421"/>
            <a:ext cx="766775" cy="766775"/>
          </a:xfrm>
          <a:prstGeom prst="rect">
            <a:avLst/>
          </a:prstGeom>
          <a:noFill/>
          <a:ln>
            <a:noFill/>
          </a:ln>
        </p:spPr>
      </p:pic>
      <p:pic>
        <p:nvPicPr>
          <p:cNvPr id="88" name="Google Shape;88;p16"/>
          <p:cNvPicPr preferRelativeResize="0"/>
          <p:nvPr/>
        </p:nvPicPr>
        <p:blipFill>
          <a:blip r:embed="rId6">
            <a:alphaModFix/>
          </a:blip>
          <a:stretch>
            <a:fillRect/>
          </a:stretch>
        </p:blipFill>
        <p:spPr>
          <a:xfrm>
            <a:off x="6268047" y="458459"/>
            <a:ext cx="766775" cy="766775"/>
          </a:xfrm>
          <a:prstGeom prst="rect">
            <a:avLst/>
          </a:prstGeom>
          <a:noFill/>
          <a:ln>
            <a:noFill/>
          </a:ln>
        </p:spPr>
      </p:pic>
      <p:sp>
        <p:nvSpPr>
          <p:cNvPr id="89" name="Google Shape;89;p16"/>
          <p:cNvSpPr txBox="1"/>
          <p:nvPr/>
        </p:nvSpPr>
        <p:spPr>
          <a:xfrm>
            <a:off x="4630650" y="1659200"/>
            <a:ext cx="10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90" name="Google Shape;90;p16"/>
          <p:cNvSpPr txBox="1"/>
          <p:nvPr/>
        </p:nvSpPr>
        <p:spPr>
          <a:xfrm>
            <a:off x="4675900" y="2518950"/>
            <a:ext cx="10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Approach </a:t>
            </a:r>
            <a:endParaRPr/>
          </a:p>
        </p:txBody>
      </p:sp>
      <p:pic>
        <p:nvPicPr>
          <p:cNvPr id="96" name="Google Shape;96;p17"/>
          <p:cNvPicPr preferRelativeResize="0"/>
          <p:nvPr/>
        </p:nvPicPr>
        <p:blipFill>
          <a:blip r:embed="rId3">
            <a:alphaModFix/>
          </a:blip>
          <a:stretch>
            <a:fillRect/>
          </a:stretch>
        </p:blipFill>
        <p:spPr>
          <a:xfrm>
            <a:off x="1558276" y="1330345"/>
            <a:ext cx="5685100" cy="2991210"/>
          </a:xfrm>
          <a:prstGeom prst="rect">
            <a:avLst/>
          </a:prstGeom>
          <a:noFill/>
          <a:ln>
            <a:noFill/>
          </a:ln>
        </p:spPr>
      </p:pic>
      <p:sp>
        <p:nvSpPr>
          <p:cNvPr id="97" name="Google Shape;97;p17"/>
          <p:cNvSpPr/>
          <p:nvPr/>
        </p:nvSpPr>
        <p:spPr>
          <a:xfrm>
            <a:off x="1394250" y="1206800"/>
            <a:ext cx="6057300" cy="32688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500"/>
              <a:t>Data Analysis (</a:t>
            </a:r>
            <a:r>
              <a:rPr lang="en-GB" sz="3500"/>
              <a:t>1/3</a:t>
            </a:r>
            <a:r>
              <a:rPr lang="en-GB" sz="3500"/>
              <a:t>)</a:t>
            </a:r>
            <a:endParaRPr sz="3500"/>
          </a:p>
        </p:txBody>
      </p:sp>
      <p:pic>
        <p:nvPicPr>
          <p:cNvPr id="103" name="Google Shape;103;p18"/>
          <p:cNvPicPr preferRelativeResize="0"/>
          <p:nvPr/>
        </p:nvPicPr>
        <p:blipFill>
          <a:blip r:embed="rId3">
            <a:alphaModFix/>
          </a:blip>
          <a:stretch>
            <a:fillRect/>
          </a:stretch>
        </p:blipFill>
        <p:spPr>
          <a:xfrm>
            <a:off x="311700" y="1399400"/>
            <a:ext cx="4065876" cy="3222100"/>
          </a:xfrm>
          <a:prstGeom prst="rect">
            <a:avLst/>
          </a:prstGeom>
          <a:noFill/>
          <a:ln>
            <a:noFill/>
          </a:ln>
        </p:spPr>
      </p:pic>
      <p:pic>
        <p:nvPicPr>
          <p:cNvPr id="104" name="Google Shape;104;p18"/>
          <p:cNvPicPr preferRelativeResize="0"/>
          <p:nvPr/>
        </p:nvPicPr>
        <p:blipFill>
          <a:blip r:embed="rId4">
            <a:alphaModFix/>
          </a:blip>
          <a:stretch>
            <a:fillRect/>
          </a:stretch>
        </p:blipFill>
        <p:spPr>
          <a:xfrm>
            <a:off x="4501700" y="1367200"/>
            <a:ext cx="4148774" cy="3222100"/>
          </a:xfrm>
          <a:prstGeom prst="rect">
            <a:avLst/>
          </a:prstGeom>
          <a:noFill/>
          <a:ln>
            <a:noFill/>
          </a:ln>
        </p:spPr>
      </p:pic>
      <p:sp>
        <p:nvSpPr>
          <p:cNvPr id="105" name="Google Shape;105;p18"/>
          <p:cNvSpPr/>
          <p:nvPr/>
        </p:nvSpPr>
        <p:spPr>
          <a:xfrm>
            <a:off x="358175" y="1432725"/>
            <a:ext cx="4019400" cy="3156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4566375" y="1432725"/>
            <a:ext cx="4019400" cy="3156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Data Analysis (2/3)</a:t>
            </a:r>
            <a:endParaRPr/>
          </a:p>
        </p:txBody>
      </p:sp>
      <p:sp>
        <p:nvSpPr>
          <p:cNvPr id="112" name="Google Shape;112;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9"/>
          <p:cNvPicPr preferRelativeResize="0"/>
          <p:nvPr/>
        </p:nvPicPr>
        <p:blipFill>
          <a:blip r:embed="rId3">
            <a:alphaModFix/>
          </a:blip>
          <a:stretch>
            <a:fillRect/>
          </a:stretch>
        </p:blipFill>
        <p:spPr>
          <a:xfrm>
            <a:off x="2279300" y="1122363"/>
            <a:ext cx="4585400" cy="3559725"/>
          </a:xfrm>
          <a:prstGeom prst="rect">
            <a:avLst/>
          </a:prstGeom>
          <a:noFill/>
          <a:ln>
            <a:noFill/>
          </a:ln>
        </p:spPr>
      </p:pic>
      <p:sp>
        <p:nvSpPr>
          <p:cNvPr id="114" name="Google Shape;114;p19"/>
          <p:cNvSpPr/>
          <p:nvPr/>
        </p:nvSpPr>
        <p:spPr>
          <a:xfrm>
            <a:off x="2321025" y="1160500"/>
            <a:ext cx="4543800" cy="3559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Data Analysis (3/3)</a:t>
            </a:r>
            <a:endParaRPr/>
          </a:p>
        </p:txBody>
      </p:sp>
      <p:sp>
        <p:nvSpPr>
          <p:cNvPr id="120" name="Google Shape;120;p20"/>
          <p:cNvSpPr txBox="1"/>
          <p:nvPr>
            <p:ph idx="1" type="body"/>
          </p:nvPr>
        </p:nvSpPr>
        <p:spPr>
          <a:xfrm>
            <a:off x="311700" y="1225225"/>
            <a:ext cx="8520600" cy="3354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0"/>
          <p:cNvPicPr preferRelativeResize="0"/>
          <p:nvPr/>
        </p:nvPicPr>
        <p:blipFill>
          <a:blip r:embed="rId3">
            <a:alphaModFix/>
          </a:blip>
          <a:stretch>
            <a:fillRect/>
          </a:stretch>
        </p:blipFill>
        <p:spPr>
          <a:xfrm>
            <a:off x="311700" y="1260525"/>
            <a:ext cx="8520599" cy="328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Models for </a:t>
            </a:r>
            <a:r>
              <a:rPr lang="en-GB"/>
              <a:t>Recommendation</a:t>
            </a:r>
            <a:endParaRPr/>
          </a:p>
        </p:txBody>
      </p:sp>
      <p:sp>
        <p:nvSpPr>
          <p:cNvPr id="127" name="Google Shape;127;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latin typeface="Economica"/>
              <a:ea typeface="Economica"/>
              <a:cs typeface="Economica"/>
              <a:sym typeface="Economica"/>
            </a:endParaRPr>
          </a:p>
          <a:p>
            <a:pPr indent="-368300" lvl="0" marL="457200" rtl="0" algn="l">
              <a:spcBef>
                <a:spcPts val="0"/>
              </a:spcBef>
              <a:spcAft>
                <a:spcPts val="0"/>
              </a:spcAft>
              <a:buSzPts val="2200"/>
              <a:buFont typeface="Economica"/>
              <a:buChar char="●"/>
            </a:pPr>
            <a:r>
              <a:rPr lang="en-GB" sz="2200">
                <a:latin typeface="Economica"/>
                <a:ea typeface="Economica"/>
                <a:cs typeface="Economica"/>
                <a:sym typeface="Economica"/>
              </a:rPr>
              <a:t>Normal Predictor</a:t>
            </a:r>
            <a:endParaRPr sz="2200">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GB" sz="2200">
                <a:latin typeface="Economica"/>
                <a:ea typeface="Economica"/>
                <a:cs typeface="Economica"/>
                <a:sym typeface="Economica"/>
              </a:rPr>
              <a:t>Slope One</a:t>
            </a:r>
            <a:endParaRPr sz="2200">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GB" sz="2200">
                <a:latin typeface="Economica"/>
                <a:ea typeface="Economica"/>
                <a:cs typeface="Economica"/>
                <a:sym typeface="Economica"/>
              </a:rPr>
              <a:t>Co Clustering</a:t>
            </a:r>
            <a:endParaRPr sz="2200">
              <a:latin typeface="Economica"/>
              <a:ea typeface="Economica"/>
              <a:cs typeface="Economica"/>
              <a:sym typeface="Economica"/>
            </a:endParaRPr>
          </a:p>
          <a:p>
            <a:pPr indent="-368300" lvl="0" marL="457200" rtl="0" algn="l">
              <a:spcBef>
                <a:spcPts val="0"/>
              </a:spcBef>
              <a:spcAft>
                <a:spcPts val="0"/>
              </a:spcAft>
              <a:buSzPts val="2200"/>
              <a:buFont typeface="Economica"/>
              <a:buChar char="●"/>
            </a:pPr>
            <a:r>
              <a:rPr lang="en-GB" sz="2200">
                <a:latin typeface="Economica"/>
                <a:ea typeface="Economica"/>
                <a:cs typeface="Economica"/>
                <a:sym typeface="Economica"/>
              </a:rPr>
              <a:t>K Nearest Neighbors inspired Algorithms</a:t>
            </a:r>
            <a:endParaRPr sz="2200">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GB" sz="2200">
                <a:latin typeface="Economica"/>
                <a:ea typeface="Economica"/>
                <a:cs typeface="Economica"/>
                <a:sym typeface="Economica"/>
              </a:rPr>
              <a:t>Matrix Factorization - based Algorithms</a:t>
            </a:r>
            <a:endParaRPr sz="2200">
              <a:latin typeface="Economica"/>
              <a:ea typeface="Economica"/>
              <a:cs typeface="Economica"/>
              <a:sym typeface="Economica"/>
            </a:endParaRPr>
          </a:p>
          <a:p>
            <a:pPr indent="0" lvl="0" marL="4572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