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rts/chart1.xml" ContentType="application/vnd.openxmlformats-officedocument.drawingml.chart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75" r:id="rId2"/>
    <p:sldId id="340" r:id="rId3"/>
    <p:sldId id="295" r:id="rId4"/>
    <p:sldId id="294" r:id="rId5"/>
    <p:sldId id="339" r:id="rId6"/>
    <p:sldId id="341" r:id="rId7"/>
    <p:sldId id="278" r:id="rId8"/>
    <p:sldId id="276" r:id="rId9"/>
    <p:sldId id="274" r:id="rId10"/>
    <p:sldId id="277" r:id="rId11"/>
    <p:sldId id="301" r:id="rId12"/>
    <p:sldId id="297" r:id="rId13"/>
    <p:sldId id="303" r:id="rId14"/>
    <p:sldId id="304" r:id="rId15"/>
    <p:sldId id="305" r:id="rId16"/>
    <p:sldId id="306" r:id="rId17"/>
    <p:sldId id="307" r:id="rId18"/>
    <p:sldId id="308" r:id="rId19"/>
    <p:sldId id="332" r:id="rId20"/>
    <p:sldId id="309" r:id="rId21"/>
    <p:sldId id="302" r:id="rId22"/>
    <p:sldId id="321" r:id="rId23"/>
    <p:sldId id="324" r:id="rId24"/>
    <p:sldId id="337" r:id="rId25"/>
    <p:sldId id="312" r:id="rId26"/>
    <p:sldId id="311" r:id="rId27"/>
    <p:sldId id="314" r:id="rId28"/>
    <p:sldId id="313" r:id="rId29"/>
    <p:sldId id="315" r:id="rId30"/>
    <p:sldId id="316" r:id="rId31"/>
    <p:sldId id="327" r:id="rId32"/>
    <p:sldId id="328" r:id="rId33"/>
    <p:sldId id="329" r:id="rId34"/>
    <p:sldId id="330" r:id="rId35"/>
    <p:sldId id="335" r:id="rId36"/>
    <p:sldId id="283" r:id="rId37"/>
    <p:sldId id="284" r:id="rId38"/>
    <p:sldId id="285" r:id="rId39"/>
    <p:sldId id="286" r:id="rId40"/>
    <p:sldId id="287" r:id="rId41"/>
    <p:sldId id="331" r:id="rId42"/>
    <p:sldId id="288" r:id="rId43"/>
    <p:sldId id="333" r:id="rId44"/>
    <p:sldId id="289" r:id="rId45"/>
    <p:sldId id="290" r:id="rId46"/>
    <p:sldId id="291" r:id="rId47"/>
    <p:sldId id="292" r:id="rId48"/>
    <p:sldId id="293" r:id="rId49"/>
    <p:sldId id="338" r:id="rId50"/>
    <p:sldId id="33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1" autoAdjust="0"/>
    <p:restoredTop sz="86679" autoAdjust="0"/>
  </p:normalViewPr>
  <p:slideViewPr>
    <p:cSldViewPr snapToGrid="0">
      <p:cViewPr varScale="1">
        <p:scale>
          <a:sx n="67" d="100"/>
          <a:sy n="67" d="100"/>
        </p:scale>
        <p:origin x="94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6" y="6366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randonHorne:Library:Containers:com.apple.mail:Data:Library:Mail%20Downloads:0FAC5F65-A584-467C-95DA-21F7C6DEB916:Payload%20Mass%20Budg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Payload Mass Budget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-2.5415354330708701E-2"/>
                  <c:y val="-0.2890893846602510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0017497812773399E-3"/>
                  <c:y val="-3.092300962379719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1.1706036745406799E-3"/>
                  <c:y val="3.3661417322834201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Sheet1!$I$3:$K$3</c:f>
              <c:strCache>
                <c:ptCount val="3"/>
                <c:pt idx="0">
                  <c:v>Structure</c:v>
                </c:pt>
                <c:pt idx="1">
                  <c:v>Landing Module</c:v>
                </c:pt>
                <c:pt idx="2">
                  <c:v>Electronics</c:v>
                </c:pt>
              </c:strCache>
            </c:strRef>
          </c:cat>
          <c:val>
            <c:numRef>
              <c:f>Sheet1!$I$4:$K$4</c:f>
              <c:numCache>
                <c:formatCode>General</c:formatCode>
                <c:ptCount val="3"/>
                <c:pt idx="0">
                  <c:v>856</c:v>
                </c:pt>
                <c:pt idx="1">
                  <c:v>168</c:v>
                </c:pt>
                <c:pt idx="2">
                  <c:v>492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F7544-688E-4957-BED6-92930CC3099F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17011-B9B1-42DB-9C58-3CB2DA057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04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Aaron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6310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4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4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6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23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Kevin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58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Kevin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20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Kevin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5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Kevin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71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41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60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Aaron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14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497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917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839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620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52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436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394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7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087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1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Aaron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441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485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46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96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138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973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125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568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449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37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58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Aaron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702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688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71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061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331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657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710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491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920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980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00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Aaron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6057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77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Aaron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51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6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33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7011-B9B1-42DB-9C58-3CB2DA0576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1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022C-B158-4B62-937B-3065FA016167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7C2D-B7AC-48B0-B157-A91D10486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7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022C-B158-4B62-937B-3065FA016167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7C2D-B7AC-48B0-B157-A91D10486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4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022C-B158-4B62-937B-3065FA016167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7C2D-B7AC-48B0-B157-A91D10486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6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022C-B158-4B62-937B-3065FA016167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7C2D-B7AC-48B0-B157-A91D10486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7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022C-B158-4B62-937B-3065FA016167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7C2D-B7AC-48B0-B157-A91D10486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9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022C-B158-4B62-937B-3065FA016167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7C2D-B7AC-48B0-B157-A91D10486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022C-B158-4B62-937B-3065FA016167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7C2D-B7AC-48B0-B157-A91D10486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1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022C-B158-4B62-937B-3065FA016167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7C2D-B7AC-48B0-B157-A91D10486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5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022C-B158-4B62-937B-3065FA016167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7C2D-B7AC-48B0-B157-A91D10486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5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022C-B158-4B62-937B-3065FA016167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7C2D-B7AC-48B0-B157-A91D10486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2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022C-B158-4B62-937B-3065FA016167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7C2D-B7AC-48B0-B157-A91D10486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E022C-B158-4B62-937B-3065FA016167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7C2D-B7AC-48B0-B157-A91D10486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2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329134" y="4228167"/>
            <a:ext cx="11360799" cy="11864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ASTRO CATS 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502067" y="5473867"/>
            <a:ext cx="11360799" cy="10568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 smtClean="0">
                <a:solidFill>
                  <a:srgbClr val="434343"/>
                </a:solidFill>
              </a:rPr>
              <a:t>Preliminary Design Review Presentation</a:t>
            </a:r>
            <a:endParaRPr lang="en" dirty="0">
              <a:solidFill>
                <a:srgbClr val="434343"/>
              </a:solidFill>
            </a:endParaRPr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601" y="176368"/>
            <a:ext cx="4095833" cy="40958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7400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70" y="141203"/>
            <a:ext cx="11788467" cy="64841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476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Vehicle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Vehicle shall deliver the payload to as close to 5,280 </a:t>
            </a:r>
            <a:r>
              <a:rPr lang="en-US" dirty="0" err="1" smtClean="0"/>
              <a:t>ft</a:t>
            </a:r>
            <a:r>
              <a:rPr lang="en-US" dirty="0" smtClean="0"/>
              <a:t> (AGL) as possible.</a:t>
            </a:r>
          </a:p>
          <a:p>
            <a:r>
              <a:rPr lang="en-US" dirty="0" smtClean="0"/>
              <a:t>Vehicle shall be reusable after recovery.</a:t>
            </a:r>
          </a:p>
          <a:p>
            <a:r>
              <a:rPr lang="en-US" dirty="0" smtClean="0"/>
              <a:t>Tracking bay shall transmit position data back to ground station.</a:t>
            </a:r>
          </a:p>
          <a:p>
            <a:r>
              <a:rPr lang="en-US" dirty="0"/>
              <a:t>At landing, each independent section of the launch vehicle shall have a maximum kinetic energy </a:t>
            </a:r>
            <a:r>
              <a:rPr lang="en-US" dirty="0" smtClean="0"/>
              <a:t>of 75 </a:t>
            </a:r>
            <a:r>
              <a:rPr lang="en-US" dirty="0" err="1" smtClean="0"/>
              <a:t>ft-lbf</a:t>
            </a:r>
            <a:r>
              <a:rPr lang="en-US" dirty="0" smtClean="0"/>
              <a:t>.</a:t>
            </a:r>
          </a:p>
          <a:p>
            <a:r>
              <a:rPr lang="en-US" dirty="0" smtClean="0"/>
              <a:t>Vehicle will deploy parachutes via </a:t>
            </a:r>
            <a:r>
              <a:rPr lang="en-US" dirty="0" err="1" smtClean="0"/>
              <a:t>stratologger</a:t>
            </a:r>
            <a:r>
              <a:rPr lang="en-US" dirty="0" smtClean="0"/>
              <a:t> altimeters</a:t>
            </a:r>
          </a:p>
        </p:txBody>
      </p:sp>
    </p:spTree>
    <p:extLst>
      <p:ext uri="{BB962C8B-B14F-4D97-AF65-F5344CB8AC3E}">
        <p14:creationId xmlns:p14="http://schemas.microsoft.com/office/powerpoint/2010/main" val="341068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4928"/>
            <a:ext cx="10515600" cy="868451"/>
          </a:xfrm>
        </p:spPr>
        <p:txBody>
          <a:bodyPr>
            <a:normAutofit/>
          </a:bodyPr>
          <a:lstStyle/>
          <a:p>
            <a:r>
              <a:rPr lang="en-US" dirty="0" smtClean="0"/>
              <a:t>Payload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4896"/>
            <a:ext cx="10515600" cy="5805580"/>
          </a:xfrm>
        </p:spPr>
        <p:txBody>
          <a:bodyPr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n-US" dirty="0" smtClean="0"/>
              <a:t>The payload shall deploy at apogee</a:t>
            </a:r>
          </a:p>
          <a:p>
            <a:pPr algn="just">
              <a:spcAft>
                <a:spcPts val="600"/>
              </a:spcAft>
            </a:pPr>
            <a:r>
              <a:rPr lang="en-US" dirty="0" smtClean="0"/>
              <a:t>The payload shall collect atmospheric measurements</a:t>
            </a:r>
          </a:p>
          <a:p>
            <a:pPr algn="just">
              <a:spcAft>
                <a:spcPts val="600"/>
              </a:spcAft>
            </a:pPr>
            <a:r>
              <a:rPr lang="en-US" dirty="0" smtClean="0"/>
              <a:t>The payload shall take pictures</a:t>
            </a:r>
          </a:p>
          <a:p>
            <a:pPr algn="just">
              <a:spcAft>
                <a:spcPts val="600"/>
              </a:spcAft>
            </a:pPr>
            <a:r>
              <a:rPr lang="en-US" dirty="0" smtClean="0"/>
              <a:t>The payload shall remain in orientation during descent and after landing</a:t>
            </a:r>
          </a:p>
          <a:p>
            <a:pPr algn="just">
              <a:spcAft>
                <a:spcPts val="600"/>
              </a:spcAft>
            </a:pPr>
            <a:r>
              <a:rPr lang="en-US" dirty="0" smtClean="0"/>
              <a:t>The data from the payload shall be stored onboard and transmitted wirelessly to the ground station</a:t>
            </a:r>
          </a:p>
          <a:p>
            <a:pPr algn="just">
              <a:spcAft>
                <a:spcPts val="600"/>
              </a:spcAft>
            </a:pPr>
            <a:r>
              <a:rPr lang="en-US" dirty="0" smtClean="0"/>
              <a:t>The payload will be reusable after the mission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6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Vehicle Overview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494971"/>
            <a:ext cx="96810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Design Overview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Fairing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Fin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Motor Selection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Tracking Bay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Integration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Mass Breakdown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854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486" y="2434107"/>
            <a:ext cx="6877319" cy="218940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Vehicle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Total length:  84.4 inches</a:t>
            </a:r>
          </a:p>
          <a:p>
            <a:r>
              <a:rPr lang="en-US" dirty="0" smtClean="0"/>
              <a:t>Airframe Diameter:  5.54”</a:t>
            </a:r>
          </a:p>
          <a:p>
            <a:r>
              <a:rPr lang="en-US" dirty="0" smtClean="0"/>
              <a:t>Fin count:  3</a:t>
            </a:r>
          </a:p>
          <a:p>
            <a:r>
              <a:rPr lang="en-US" dirty="0" smtClean="0"/>
              <a:t>Empty weight:  ~12 </a:t>
            </a:r>
            <a:r>
              <a:rPr lang="en-US" dirty="0" err="1" smtClean="0"/>
              <a:t>lbs</a:t>
            </a:r>
            <a:endParaRPr lang="en-US" dirty="0" smtClean="0"/>
          </a:p>
          <a:p>
            <a:r>
              <a:rPr lang="en-US" dirty="0" smtClean="0"/>
              <a:t>Loaded weight:  ~19 </a:t>
            </a:r>
            <a:r>
              <a:rPr lang="en-US" dirty="0" err="1" smtClean="0"/>
              <a:t>lbs</a:t>
            </a:r>
            <a:endParaRPr lang="en-US" dirty="0" smtClean="0"/>
          </a:p>
          <a:p>
            <a:r>
              <a:rPr lang="en-US" dirty="0" smtClean="0"/>
              <a:t>Center of Gravity:  46.79”</a:t>
            </a:r>
          </a:p>
          <a:p>
            <a:r>
              <a:rPr lang="en-US" dirty="0" smtClean="0"/>
              <a:t>Center of Pressure:  57.99”</a:t>
            </a:r>
          </a:p>
          <a:p>
            <a:r>
              <a:rPr lang="en-US" dirty="0" smtClean="0"/>
              <a:t>Stability Margin:  2.04</a:t>
            </a:r>
          </a:p>
          <a:p>
            <a:r>
              <a:rPr lang="en-US" dirty="0" smtClean="0"/>
              <a:t>Number of Subsections:  </a:t>
            </a:r>
            <a:r>
              <a:rPr lang="en-US" dirty="0"/>
              <a:t>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750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Fairing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Mold made from standard 5.54” plastic nosecone</a:t>
            </a:r>
          </a:p>
          <a:p>
            <a:r>
              <a:rPr lang="en-US" dirty="0" smtClean="0"/>
              <a:t>Layers of 4 oz. and 6 oz. fiberglass and epoxy resin</a:t>
            </a:r>
          </a:p>
          <a:p>
            <a:r>
              <a:rPr lang="en-US" dirty="0" smtClean="0"/>
              <a:t>Interlocking machined polymer rib structure</a:t>
            </a:r>
          </a:p>
          <a:p>
            <a:r>
              <a:rPr lang="en-US" dirty="0" smtClean="0"/>
              <a:t>Overlapping tab to reduce airflow leakage</a:t>
            </a:r>
            <a:endParaRPr lang="en-US" dirty="0"/>
          </a:p>
          <a:p>
            <a:r>
              <a:rPr lang="en-US" dirty="0" smtClean="0"/>
              <a:t>Nylon shear screws to join pieces</a:t>
            </a:r>
          </a:p>
          <a:p>
            <a:r>
              <a:rPr lang="en-US" dirty="0" smtClean="0"/>
              <a:t>Tethered to P.I.L. parachute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873" y="365125"/>
            <a:ext cx="2594261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3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5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Fin Count: 3</a:t>
            </a:r>
          </a:p>
          <a:p>
            <a:r>
              <a:rPr lang="en-US" dirty="0" smtClean="0"/>
              <a:t>1/16” G-10 Fiberglass plastic core</a:t>
            </a:r>
          </a:p>
          <a:p>
            <a:r>
              <a:rPr lang="en-US" dirty="0" smtClean="0"/>
              <a:t>5lb. </a:t>
            </a:r>
            <a:r>
              <a:rPr lang="en-US" dirty="0" err="1" smtClean="0"/>
              <a:t>Divinycell</a:t>
            </a:r>
            <a:r>
              <a:rPr lang="en-US" dirty="0" smtClean="0"/>
              <a:t> foam shaped to airfoil</a:t>
            </a:r>
          </a:p>
          <a:p>
            <a:r>
              <a:rPr lang="en-US" dirty="0" smtClean="0"/>
              <a:t>6oz. Fiberglass and epoxy shell</a:t>
            </a:r>
          </a:p>
          <a:p>
            <a:r>
              <a:rPr lang="en-US" dirty="0" smtClean="0"/>
              <a:t>Permanently attached to lower body tube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956" y="4333800"/>
            <a:ext cx="5591175" cy="2157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9147137" y="1027906"/>
            <a:ext cx="2308058" cy="3695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440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Motor:  </a:t>
            </a:r>
            <a:r>
              <a:rPr lang="en-US" dirty="0" err="1"/>
              <a:t>Cesaroni</a:t>
            </a:r>
            <a:r>
              <a:rPr lang="en-US" dirty="0"/>
              <a:t> – P54-5G Classic (K570) </a:t>
            </a:r>
            <a:endParaRPr lang="en-US" dirty="0" smtClean="0"/>
          </a:p>
          <a:p>
            <a:r>
              <a:rPr lang="en-US" dirty="0" smtClean="0"/>
              <a:t>Size:  54 mm</a:t>
            </a:r>
          </a:p>
          <a:p>
            <a:r>
              <a:rPr lang="en-US" dirty="0" smtClean="0"/>
              <a:t>Burn time:  3.6 sec</a:t>
            </a:r>
          </a:p>
          <a:p>
            <a:r>
              <a:rPr lang="en-US" dirty="0" smtClean="0"/>
              <a:t>Total Impulse:  2062.9 Newton-Seconds</a:t>
            </a:r>
          </a:p>
          <a:p>
            <a:r>
              <a:rPr lang="en-US" dirty="0" smtClean="0"/>
              <a:t>Max Thrust:  892.7 </a:t>
            </a:r>
            <a:r>
              <a:rPr lang="en-US" dirty="0" err="1" smtClean="0"/>
              <a:t>Newtons</a:t>
            </a:r>
            <a:endParaRPr lang="en-US" dirty="0" smtClean="0"/>
          </a:p>
          <a:p>
            <a:r>
              <a:rPr lang="en-US" dirty="0" smtClean="0"/>
              <a:t>Mass:  1685.0 grams</a:t>
            </a:r>
          </a:p>
          <a:p>
            <a:r>
              <a:rPr lang="en-US" dirty="0" smtClean="0"/>
              <a:t>Delay charge will be removed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090" y="1825625"/>
            <a:ext cx="3966210" cy="3618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924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 smtClean="0"/>
              <a:t>Arduino Mega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XTEND-900 radio </a:t>
            </a:r>
            <a:r>
              <a:rPr lang="en-US" dirty="0" smtClean="0"/>
              <a:t>transceiver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Venus GPS </a:t>
            </a:r>
            <a:r>
              <a:rPr lang="en-US" dirty="0" smtClean="0"/>
              <a:t>Module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 smtClean="0"/>
              <a:t>Radio and GPS Antenna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 smtClean="0"/>
              <a:t>Battery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Communicates vehicle position data back to ground station in real time.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811" y="1444157"/>
            <a:ext cx="2447222" cy="16982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821" y="2240924"/>
            <a:ext cx="2205432" cy="196038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0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209" y="77136"/>
            <a:ext cx="10515600" cy="998980"/>
          </a:xfrm>
        </p:spPr>
        <p:txBody>
          <a:bodyPr/>
          <a:lstStyle/>
          <a:p>
            <a:r>
              <a:rPr lang="en-US" dirty="0" smtClean="0"/>
              <a:t>Tracking Bay Electronic Schematic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818" t="4447" r="3607" b="4451"/>
          <a:stretch/>
        </p:blipFill>
        <p:spPr>
          <a:xfrm>
            <a:off x="2693774" y="913042"/>
            <a:ext cx="6370016" cy="557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4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Team</a:t>
            </a:r>
            <a:endParaRPr lang="en-US" sz="4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33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Nicholas Fagan – Team Lead</a:t>
            </a:r>
          </a:p>
          <a:p>
            <a:pPr marL="0" indent="0">
              <a:buNone/>
            </a:pPr>
            <a:r>
              <a:rPr lang="en-US" dirty="0" smtClean="0"/>
              <a:t>Brandon Horne – Payload Lead </a:t>
            </a:r>
          </a:p>
          <a:p>
            <a:pPr marL="0" indent="0">
              <a:buNone/>
            </a:pPr>
            <a:r>
              <a:rPr lang="en-US" dirty="0" smtClean="0"/>
              <a:t>Kevin </a:t>
            </a:r>
            <a:r>
              <a:rPr lang="en-US" dirty="0" err="1" smtClean="0"/>
              <a:t>Eliason</a:t>
            </a:r>
            <a:r>
              <a:rPr lang="en-US" dirty="0" smtClean="0"/>
              <a:t> – Rocket Lead</a:t>
            </a:r>
          </a:p>
          <a:p>
            <a:pPr marL="0" indent="0">
              <a:buNone/>
            </a:pPr>
            <a:r>
              <a:rPr lang="en-US" dirty="0" smtClean="0"/>
              <a:t>Aaron Deutsch – Safety Lead</a:t>
            </a:r>
          </a:p>
          <a:p>
            <a:pPr marL="0" indent="0">
              <a:buNone/>
            </a:pPr>
            <a:r>
              <a:rPr lang="en-US" dirty="0" smtClean="0"/>
              <a:t>Andrew </a:t>
            </a:r>
            <a:r>
              <a:rPr lang="en-US" dirty="0" err="1" smtClean="0"/>
              <a:t>Auffenberg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Caleb </a:t>
            </a:r>
            <a:r>
              <a:rPr lang="en-US" dirty="0" err="1" smtClean="0"/>
              <a:t>Wasmund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Justin </a:t>
            </a:r>
            <a:r>
              <a:rPr lang="en-US" dirty="0" err="1" smtClean="0"/>
              <a:t>Malloney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Cameron Crippa</a:t>
            </a:r>
          </a:p>
          <a:p>
            <a:pPr marL="0" indent="0">
              <a:buNone/>
            </a:pPr>
            <a:r>
              <a:rPr lang="en-US" dirty="0" smtClean="0"/>
              <a:t>Gabriel </a:t>
            </a:r>
            <a:r>
              <a:rPr lang="en-US" dirty="0" err="1" smtClean="0"/>
              <a:t>Punte</a:t>
            </a:r>
            <a:r>
              <a:rPr lang="en-US" dirty="0" smtClean="0"/>
              <a:t>-Lay</a:t>
            </a:r>
          </a:p>
          <a:p>
            <a:pPr marL="0" indent="0">
              <a:buNone/>
            </a:pPr>
            <a:r>
              <a:rPr lang="en-US" dirty="0" smtClean="0"/>
              <a:t>Jake </a:t>
            </a:r>
            <a:r>
              <a:rPr lang="en-US" dirty="0" err="1" smtClean="0"/>
              <a:t>Chesley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508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353" y="1690688"/>
            <a:ext cx="10515600" cy="4351338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 separation points – fairing and below recovery bay</a:t>
            </a:r>
          </a:p>
          <a:p>
            <a:r>
              <a:rPr lang="en-US" dirty="0" smtClean="0"/>
              <a:t>P.I.L. housed in fairing</a:t>
            </a:r>
          </a:p>
          <a:p>
            <a:r>
              <a:rPr lang="en-US" dirty="0" smtClean="0"/>
              <a:t>Drogue chute in upper section beneath the P.I.L.</a:t>
            </a:r>
          </a:p>
          <a:p>
            <a:r>
              <a:rPr lang="en-US" dirty="0" smtClean="0"/>
              <a:t>Main chute in lower section between Recovery and tracking bays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553237" y="4346577"/>
            <a:ext cx="6410325" cy="1695450"/>
            <a:chOff x="2785056" y="4459311"/>
            <a:chExt cx="6410325" cy="1695450"/>
          </a:xfrm>
        </p:grpSpPr>
        <p:pic>
          <p:nvPicPr>
            <p:cNvPr id="2049" name="Picture 5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0742" y="4665686"/>
              <a:ext cx="6143625" cy="1266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2785056" y="4459311"/>
              <a:ext cx="6410325" cy="16954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99256" y="35163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99256" y="39735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9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 Breakdown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93255" y="2148551"/>
          <a:ext cx="5307227" cy="2600691"/>
        </p:xfrm>
        <a:graphic>
          <a:graphicData uri="http://schemas.openxmlformats.org/drawingml/2006/table">
            <a:tbl>
              <a:tblPr/>
              <a:tblGrid>
                <a:gridCol w="3324929"/>
                <a:gridCol w="1018471"/>
                <a:gridCol w="963827"/>
              </a:tblGrid>
              <a:tr h="28798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Subsection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kilograms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lbs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30386"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Lower Section Mass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1">
                          <a:effectLst/>
                        </a:rPr>
                        <a:t>3.61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1">
                          <a:effectLst/>
                        </a:rPr>
                        <a:t>7.97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</a:tr>
              <a:tr h="330386"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Upper Section Mass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1">
                          <a:effectLst/>
                        </a:rPr>
                        <a:t>1.14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1">
                          <a:effectLst/>
                        </a:rPr>
                        <a:t>2.51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</a:tr>
              <a:tr h="330386"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Recovery 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 Mass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1">
                          <a:effectLst/>
                        </a:rPr>
                        <a:t>1.13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1">
                          <a:effectLst/>
                        </a:rPr>
                        <a:t>2.48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</a:tr>
              <a:tr h="330386"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Tracking Bay Mass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1">
                          <a:effectLst/>
                        </a:rPr>
                        <a:t>0.94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1">
                          <a:effectLst/>
                        </a:rPr>
                        <a:t>2.06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</a:tr>
              <a:tr h="330386"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P.I.L. Mass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1">
                          <a:effectLst/>
                        </a:rPr>
                        <a:t>1.52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1" dirty="0">
                          <a:effectLst/>
                        </a:rPr>
                        <a:t>3.34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</a:tr>
              <a:tr h="330386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386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Total Mass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18.36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579" y="1932470"/>
            <a:ext cx="3579469" cy="345971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793627" y="2767914"/>
            <a:ext cx="1120345" cy="238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Lower Section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99156" y="5342754"/>
            <a:ext cx="1120345" cy="238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Upper Section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7406" y="4621427"/>
            <a:ext cx="1120345" cy="238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Recovery Bay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60655" y="3423428"/>
            <a:ext cx="1120345" cy="238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Tracking Bay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90486" y="1837167"/>
            <a:ext cx="1120345" cy="238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P.I.L.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83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Stability Margin</a:t>
            </a:r>
          </a:p>
        </p:txBody>
      </p:sp>
      <p:graphicFrame>
        <p:nvGraphicFramePr>
          <p:cNvPr id="5" name="Content Placeholder 2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936234"/>
              </p:ext>
            </p:extLst>
          </p:nvPr>
        </p:nvGraphicFramePr>
        <p:xfrm>
          <a:off x="3618958" y="4449479"/>
          <a:ext cx="4563225" cy="15208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8978"/>
                <a:gridCol w="1615808"/>
                <a:gridCol w="1528439"/>
              </a:tblGrid>
              <a:tr h="3755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On Launch Pad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After Burnout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3755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CP (from tip)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57.99 in.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---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3755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CG (from tip)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46.79 in.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43.15 in.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394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Static Margin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2.04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2.70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0668"/>
            <a:ext cx="86868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1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Motor Selection, thrust-to-weight ratio, exit rail velocity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Currently we are using a </a:t>
            </a:r>
            <a:r>
              <a:rPr lang="en-US" dirty="0" err="1"/>
              <a:t>Cesaroni</a:t>
            </a:r>
            <a:r>
              <a:rPr lang="en-US" dirty="0"/>
              <a:t> K570 which has a total impulse of 2070.258 N-Sec and a 3.9 sec. burn time</a:t>
            </a:r>
          </a:p>
          <a:p>
            <a:pPr lvl="1"/>
            <a:r>
              <a:rPr lang="en-US" dirty="0"/>
              <a:t>Preliminary test show a total altitude of 5,740.30  </a:t>
            </a:r>
            <a:r>
              <a:rPr lang="en-US" dirty="0" smtClean="0"/>
              <a:t>feet.</a:t>
            </a:r>
            <a:endParaRPr lang="en-US" dirty="0"/>
          </a:p>
          <a:p>
            <a:pPr lvl="1"/>
            <a:r>
              <a:rPr lang="en-US" dirty="0"/>
              <a:t>Thrust-to-Weight </a:t>
            </a:r>
            <a:r>
              <a:rPr lang="en-US" dirty="0" smtClean="0"/>
              <a:t>Ratio: 6.77</a:t>
            </a:r>
            <a:endParaRPr lang="en-US" dirty="0"/>
          </a:p>
          <a:p>
            <a:pPr lvl="1"/>
            <a:r>
              <a:rPr lang="en-US" dirty="0"/>
              <a:t>Max </a:t>
            </a:r>
            <a:r>
              <a:rPr lang="en-US" dirty="0" smtClean="0"/>
              <a:t>velocity: 659.24 </a:t>
            </a:r>
            <a:r>
              <a:rPr lang="en-US" dirty="0"/>
              <a:t>feet/second </a:t>
            </a:r>
            <a:endParaRPr lang="en-US" dirty="0" smtClean="0"/>
          </a:p>
          <a:p>
            <a:pPr lvl="1"/>
            <a:r>
              <a:rPr lang="en-US" dirty="0" smtClean="0"/>
              <a:t>Exit rail velocity: 64.22 feet/second</a:t>
            </a:r>
          </a:p>
          <a:p>
            <a:r>
              <a:rPr lang="en-US" dirty="0" smtClean="0"/>
              <a:t>Also considering using a </a:t>
            </a:r>
            <a:r>
              <a:rPr lang="en-US" dirty="0" err="1" smtClean="0"/>
              <a:t>Cesaroni</a:t>
            </a:r>
            <a:r>
              <a:rPr lang="en-US" dirty="0" smtClean="0"/>
              <a:t> K750-RL which has a total impulse of 2361.966 N-Sec and a 3.14 sec. burn time</a:t>
            </a:r>
          </a:p>
          <a:p>
            <a:pPr lvl="1"/>
            <a:r>
              <a:rPr lang="en-US" dirty="0" smtClean="0"/>
              <a:t>Preliminary test show a total altitude of 6,638.85  feet.</a:t>
            </a:r>
          </a:p>
          <a:p>
            <a:pPr lvl="1"/>
            <a:r>
              <a:rPr lang="en-US" dirty="0" smtClean="0"/>
              <a:t>Thrust-to-Weight Ratio of 8.53</a:t>
            </a:r>
          </a:p>
          <a:p>
            <a:pPr lvl="1"/>
            <a:r>
              <a:rPr lang="en-US" dirty="0" smtClean="0"/>
              <a:t>Max velocity of 765 feet/second </a:t>
            </a:r>
          </a:p>
          <a:p>
            <a:pPr lvl="1"/>
            <a:r>
              <a:rPr lang="en-US" dirty="0" smtClean="0"/>
              <a:t>Exit rail velocity: 41.4223 feet/second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40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Launch Vehicle Testing Plan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79" y="1443789"/>
            <a:ext cx="11065042" cy="4868778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Launch Vehicle</a:t>
            </a:r>
          </a:p>
          <a:p>
            <a:pPr lvl="2"/>
            <a:r>
              <a:rPr lang="en-US" dirty="0" smtClean="0"/>
              <a:t>Subscale launch</a:t>
            </a:r>
          </a:p>
          <a:p>
            <a:pPr lvl="2"/>
            <a:r>
              <a:rPr lang="en-US" dirty="0"/>
              <a:t>Wind </a:t>
            </a:r>
            <a:r>
              <a:rPr lang="en-US" dirty="0" smtClean="0"/>
              <a:t>tunnel</a:t>
            </a:r>
          </a:p>
          <a:p>
            <a:pPr lvl="2"/>
            <a:r>
              <a:rPr lang="en-US" dirty="0"/>
              <a:t>Parachute drop </a:t>
            </a:r>
            <a:r>
              <a:rPr lang="en-US" dirty="0" smtClean="0"/>
              <a:t>tests</a:t>
            </a:r>
          </a:p>
          <a:p>
            <a:pPr lvl="2"/>
            <a:r>
              <a:rPr lang="en-US" dirty="0" smtClean="0"/>
              <a:t>Full </a:t>
            </a:r>
            <a:r>
              <a:rPr lang="en-US" dirty="0"/>
              <a:t>s</a:t>
            </a:r>
            <a:r>
              <a:rPr lang="en-US" dirty="0" smtClean="0"/>
              <a:t>cale launch– simulated payload</a:t>
            </a:r>
          </a:p>
          <a:p>
            <a:pPr lvl="2"/>
            <a:r>
              <a:rPr lang="en-US" dirty="0" smtClean="0"/>
              <a:t>Full scale launch – full integration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Fairing</a:t>
            </a:r>
          </a:p>
          <a:p>
            <a:pPr lvl="2"/>
            <a:r>
              <a:rPr lang="en-US" dirty="0" smtClean="0"/>
              <a:t>Pop tests</a:t>
            </a:r>
          </a:p>
          <a:p>
            <a:pPr lvl="2"/>
            <a:r>
              <a:rPr lang="en-US" dirty="0" smtClean="0"/>
              <a:t>Impact and vibration testing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Electronics</a:t>
            </a:r>
          </a:p>
          <a:p>
            <a:pPr lvl="2"/>
            <a:r>
              <a:rPr lang="en-US" dirty="0" smtClean="0"/>
              <a:t>Radio communication tests</a:t>
            </a:r>
          </a:p>
          <a:p>
            <a:pPr lvl="2"/>
            <a:r>
              <a:rPr lang="en-US" dirty="0" smtClean="0"/>
              <a:t>Altimeter vacuum test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406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357" y="345989"/>
            <a:ext cx="10579443" cy="1344699"/>
          </a:xfrm>
        </p:spPr>
        <p:txBody>
          <a:bodyPr/>
          <a:lstStyle/>
          <a:p>
            <a:r>
              <a:rPr lang="en-US" dirty="0" smtClean="0"/>
              <a:t>Parachute Summary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84796" y="1804086"/>
          <a:ext cx="11158564" cy="32090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3001"/>
                <a:gridCol w="1710520"/>
                <a:gridCol w="2146761"/>
                <a:gridCol w="2146761"/>
                <a:gridCol w="2571521"/>
              </a:tblGrid>
              <a:tr h="9519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all" dirty="0">
                          <a:solidFill>
                            <a:schemeClr val="tx1"/>
                          </a:solidFill>
                          <a:effectLst/>
                        </a:rPr>
                        <a:t>Section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all" dirty="0">
                          <a:solidFill>
                            <a:schemeClr val="tx1"/>
                          </a:solidFill>
                          <a:effectLst/>
                        </a:rPr>
                        <a:t>Surface Area (ft</a:t>
                      </a:r>
                      <a:r>
                        <a:rPr lang="en-US" sz="1600" cap="all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600" cap="all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all" dirty="0">
                          <a:solidFill>
                            <a:schemeClr val="tx1"/>
                          </a:solidFill>
                          <a:effectLst/>
                        </a:rPr>
                        <a:t>Drag Coefficient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all" dirty="0">
                          <a:solidFill>
                            <a:schemeClr val="tx1"/>
                          </a:solidFill>
                          <a:effectLst/>
                        </a:rPr>
                        <a:t>Descent Rate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all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600" cap="all" dirty="0" err="1">
                          <a:solidFill>
                            <a:schemeClr val="tx1"/>
                          </a:solidFill>
                          <a:effectLst/>
                        </a:rPr>
                        <a:t>ft</a:t>
                      </a:r>
                      <a:r>
                        <a:rPr lang="en-US" sz="1600" cap="all" dirty="0">
                          <a:solidFill>
                            <a:schemeClr val="tx1"/>
                          </a:solidFill>
                          <a:effectLst/>
                        </a:rPr>
                        <a:t>/sec)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all" dirty="0">
                          <a:solidFill>
                            <a:schemeClr val="tx1"/>
                          </a:solidFill>
                          <a:effectLst/>
                        </a:rPr>
                        <a:t>Kinetic </a:t>
                      </a:r>
                      <a:r>
                        <a:rPr lang="en-US" sz="1600" cap="all" dirty="0" smtClean="0">
                          <a:solidFill>
                            <a:schemeClr val="tx1"/>
                          </a:solidFill>
                          <a:effectLst/>
                        </a:rPr>
                        <a:t>Energy at impact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all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600" cap="all" dirty="0" err="1">
                          <a:solidFill>
                            <a:schemeClr val="tx1"/>
                          </a:solidFill>
                          <a:effectLst/>
                        </a:rPr>
                        <a:t>ft-lbf</a:t>
                      </a:r>
                      <a:r>
                        <a:rPr lang="en-US" sz="1600" cap="all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23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all" dirty="0">
                          <a:solidFill>
                            <a:schemeClr val="tx1"/>
                          </a:solidFill>
                          <a:effectLst/>
                        </a:rPr>
                        <a:t>Main Parachute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57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1.26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14.2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35.3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23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all" dirty="0">
                          <a:solidFill>
                            <a:schemeClr val="tx1"/>
                          </a:solidFill>
                          <a:effectLst/>
                        </a:rPr>
                        <a:t>Drogue Parachute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7.1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0.75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46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23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all" dirty="0">
                          <a:solidFill>
                            <a:schemeClr val="tx1"/>
                          </a:solidFill>
                          <a:effectLst/>
                        </a:rPr>
                        <a:t>PIL Parachute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12.6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0.75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22.5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44.6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37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Parachute </a:t>
            </a:r>
            <a:r>
              <a:rPr lang="en-US" dirty="0" smtClean="0"/>
              <a:t>Summary</a:t>
            </a:r>
          </a:p>
          <a:p>
            <a:r>
              <a:rPr lang="en-US" dirty="0"/>
              <a:t>PIL</a:t>
            </a:r>
            <a:r>
              <a:rPr lang="en-US" dirty="0" smtClean="0"/>
              <a:t> </a:t>
            </a:r>
            <a:r>
              <a:rPr lang="en-US" dirty="0"/>
              <a:t>Recovery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Rocket </a:t>
            </a:r>
            <a:r>
              <a:rPr lang="en-US" dirty="0"/>
              <a:t>Recovery </a:t>
            </a:r>
            <a:r>
              <a:rPr lang="en-US" dirty="0" smtClean="0"/>
              <a:t>System</a:t>
            </a:r>
          </a:p>
          <a:p>
            <a:r>
              <a:rPr lang="en-US" dirty="0"/>
              <a:t>Ejection </a:t>
            </a:r>
            <a:r>
              <a:rPr lang="en-US" dirty="0" smtClean="0"/>
              <a:t>Charges</a:t>
            </a:r>
          </a:p>
          <a:p>
            <a:r>
              <a:rPr lang="en-US" dirty="0"/>
              <a:t>Attachment Method &amp; Durability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56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 Recovery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PIL recovery will be a single parachute.</a:t>
            </a:r>
          </a:p>
          <a:p>
            <a:endParaRPr lang="en-US" dirty="0"/>
          </a:p>
          <a:p>
            <a:r>
              <a:rPr lang="en-US" dirty="0" smtClean="0"/>
              <a:t>The PIL will deploy its parachute at apogee.</a:t>
            </a:r>
          </a:p>
          <a:p>
            <a:pPr lvl="1"/>
            <a:r>
              <a:rPr lang="en-US" dirty="0" smtClean="0"/>
              <a:t>PIL Parachute: Public Missiles PAR-60HD</a:t>
            </a:r>
          </a:p>
          <a:p>
            <a:pPr lvl="1"/>
            <a:r>
              <a:rPr lang="en-US" dirty="0" smtClean="0"/>
              <a:t>Descent rate is approximately 22.5 (</a:t>
            </a:r>
            <a:r>
              <a:rPr lang="en-US" dirty="0" err="1" smtClean="0"/>
              <a:t>ft</a:t>
            </a:r>
            <a:r>
              <a:rPr lang="en-US" dirty="0" smtClean="0"/>
              <a:t>/sec)</a:t>
            </a:r>
          </a:p>
          <a:p>
            <a:pPr lvl="2"/>
            <a:r>
              <a:rPr lang="en-US" dirty="0" smtClean="0"/>
              <a:t>Current mass calculation: 5.7 lbs.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7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357" y="345989"/>
            <a:ext cx="10579443" cy="1344699"/>
          </a:xfrm>
        </p:spPr>
        <p:txBody>
          <a:bodyPr/>
          <a:lstStyle/>
          <a:p>
            <a:r>
              <a:rPr lang="en-US" dirty="0" smtClean="0"/>
              <a:t>Rocket Recovery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692" y="1621156"/>
            <a:ext cx="10637108" cy="4372877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The rocket will be a two stage deployment after releasing the PIL.</a:t>
            </a:r>
          </a:p>
          <a:p>
            <a:endParaRPr lang="en-US" dirty="0"/>
          </a:p>
          <a:p>
            <a:r>
              <a:rPr lang="en-US" dirty="0" smtClean="0"/>
              <a:t>A drogue parachute will deploy five seconds after apogee.</a:t>
            </a:r>
          </a:p>
          <a:p>
            <a:pPr lvl="1"/>
            <a:r>
              <a:rPr lang="en-US" dirty="0" smtClean="0"/>
              <a:t>Drogue Parachute: 36” LOC LHPC-36 </a:t>
            </a:r>
          </a:p>
          <a:p>
            <a:pPr lvl="1"/>
            <a:r>
              <a:rPr lang="en-US" dirty="0" smtClean="0"/>
              <a:t>Slows descent rate to approximately 46 (</a:t>
            </a:r>
            <a:r>
              <a:rPr lang="en-US" dirty="0" err="1" smtClean="0"/>
              <a:t>ft</a:t>
            </a:r>
            <a:r>
              <a:rPr lang="en-US" dirty="0" smtClean="0"/>
              <a:t>/sec)</a:t>
            </a:r>
          </a:p>
          <a:p>
            <a:pPr lvl="2"/>
            <a:r>
              <a:rPr lang="en-US" dirty="0" smtClean="0"/>
              <a:t>Current mass calculations: 11.3 lbs.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main parachute will deploy at 600 feet (AGL).</a:t>
            </a:r>
          </a:p>
          <a:p>
            <a:pPr lvl="1"/>
            <a:r>
              <a:rPr lang="en-US" dirty="0" smtClean="0"/>
              <a:t>Main Parachute: </a:t>
            </a:r>
            <a:r>
              <a:rPr lang="en-US" dirty="0" err="1" smtClean="0"/>
              <a:t>SkyAngle</a:t>
            </a:r>
            <a:r>
              <a:rPr lang="en-US" dirty="0" smtClean="0"/>
              <a:t> CERT-3 Large</a:t>
            </a:r>
          </a:p>
          <a:p>
            <a:pPr lvl="1"/>
            <a:r>
              <a:rPr lang="en-US" dirty="0" smtClean="0"/>
              <a:t>Slows the rocket to an approximate final descent rate of 14.2 (</a:t>
            </a:r>
            <a:r>
              <a:rPr lang="en-US" dirty="0" err="1" smtClean="0"/>
              <a:t>ft</a:t>
            </a:r>
            <a:r>
              <a:rPr lang="en-US" dirty="0" smtClean="0"/>
              <a:t>/s)</a:t>
            </a:r>
          </a:p>
          <a:p>
            <a:pPr lvl="2"/>
            <a:r>
              <a:rPr lang="en-US" dirty="0" smtClean="0"/>
              <a:t>Current mass calculations: 13.4 lbs.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770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Ejection Charges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black powder charges will be used for both the drogue and main parachute.</a:t>
            </a:r>
          </a:p>
          <a:p>
            <a:endParaRPr lang="en-US" dirty="0" smtClean="0"/>
          </a:p>
          <a:p>
            <a:r>
              <a:rPr lang="en-US" dirty="0" smtClean="0"/>
              <a:t>Each parachute deployment will have a 1.5 gram main charge and a 2 gram redundant charge.</a:t>
            </a:r>
          </a:p>
          <a:p>
            <a:pPr lvl="1"/>
            <a:r>
              <a:rPr lang="en-US" dirty="0" smtClean="0"/>
              <a:t>Pop-tests will refine these values.</a:t>
            </a:r>
          </a:p>
          <a:p>
            <a:endParaRPr lang="en-US" dirty="0" smtClean="0"/>
          </a:p>
          <a:p>
            <a:r>
              <a:rPr lang="en-US" dirty="0" smtClean="0"/>
              <a:t>The Recovery Bay Sled will have three </a:t>
            </a:r>
            <a:r>
              <a:rPr lang="en-US" dirty="0" err="1" smtClean="0"/>
              <a:t>StratoLogger</a:t>
            </a:r>
            <a:r>
              <a:rPr lang="en-US" dirty="0" smtClean="0"/>
              <a:t> altimeters. </a:t>
            </a:r>
          </a:p>
          <a:p>
            <a:pPr lvl="1"/>
            <a:r>
              <a:rPr lang="en-US" dirty="0" smtClean="0"/>
              <a:t>Strat 1 – Deploys main charge for faring and main parachute</a:t>
            </a:r>
          </a:p>
          <a:p>
            <a:pPr lvl="1"/>
            <a:r>
              <a:rPr lang="en-US" dirty="0" smtClean="0"/>
              <a:t>Strat 2 – Deploys main charge for the drogue and back-up for main parachute</a:t>
            </a:r>
          </a:p>
          <a:p>
            <a:pPr lvl="1"/>
            <a:r>
              <a:rPr lang="en-US" dirty="0" smtClean="0"/>
              <a:t>Strat 3 – Deploys back-up drogue charge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0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37" y="278768"/>
            <a:ext cx="10515600" cy="802257"/>
          </a:xfrm>
        </p:spPr>
        <p:txBody>
          <a:bodyPr>
            <a:normAutofit/>
          </a:bodyPr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13" y="888520"/>
            <a:ext cx="10515600" cy="5611134"/>
          </a:xfrm>
        </p:spPr>
        <p:txBody>
          <a:bodyPr>
            <a:normAutofit fontScale="25000" lnSpcReduction="20000"/>
          </a:bodyPr>
          <a:lstStyle/>
          <a:p>
            <a:endParaRPr lang="en-US" sz="9600" dirty="0" smtClean="0"/>
          </a:p>
          <a:p>
            <a:r>
              <a:rPr lang="en-US" sz="9600" dirty="0" smtClean="0"/>
              <a:t>Project Statement</a:t>
            </a:r>
          </a:p>
          <a:p>
            <a:r>
              <a:rPr lang="en-US" sz="9600" dirty="0" smtClean="0"/>
              <a:t>Project Budget, Schedule and Objectives.</a:t>
            </a:r>
          </a:p>
          <a:p>
            <a:r>
              <a:rPr lang="en-US" sz="9600" dirty="0" smtClean="0"/>
              <a:t>Vehicle dimensions, materials, and justifications</a:t>
            </a:r>
          </a:p>
          <a:p>
            <a:r>
              <a:rPr lang="en-US" sz="9600" dirty="0" smtClean="0"/>
              <a:t>Static Stability Margin</a:t>
            </a:r>
          </a:p>
          <a:p>
            <a:r>
              <a:rPr lang="en-US" sz="9600" dirty="0" smtClean="0"/>
              <a:t>Plan for vehicle safety verification and testing</a:t>
            </a:r>
          </a:p>
          <a:p>
            <a:r>
              <a:rPr lang="en-US" sz="9600" dirty="0" smtClean="0"/>
              <a:t>Baseline motor selection and justification</a:t>
            </a:r>
          </a:p>
          <a:p>
            <a:r>
              <a:rPr lang="en-US" sz="9600" dirty="0" smtClean="0"/>
              <a:t>Thrust-to-weight ratio and exit rail velocity</a:t>
            </a:r>
          </a:p>
          <a:p>
            <a:r>
              <a:rPr lang="en-US" sz="9600" dirty="0" smtClean="0"/>
              <a:t>Launch vehicle verification and test plan overview</a:t>
            </a:r>
          </a:p>
          <a:p>
            <a:r>
              <a:rPr lang="en-US" sz="9600" dirty="0" smtClean="0"/>
              <a:t>Drawing/Discussion of each component and subsystem</a:t>
            </a:r>
          </a:p>
          <a:p>
            <a:r>
              <a:rPr lang="en-US" sz="9600" dirty="0" smtClean="0"/>
              <a:t>Baseline Payload Design</a:t>
            </a:r>
          </a:p>
          <a:p>
            <a:r>
              <a:rPr lang="en-US" sz="9600" dirty="0" smtClean="0"/>
              <a:t>Payload verification and test plan overview</a:t>
            </a:r>
          </a:p>
          <a:p>
            <a:r>
              <a:rPr lang="en-US" sz="9600" dirty="0" smtClean="0"/>
              <a:t>Upcoming Team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6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Attachment Method &amp; Durability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Attachment method for all parachutes will be the rip-stop nylon provided with each and additional nylon suspension supports.</a:t>
            </a:r>
          </a:p>
          <a:p>
            <a:endParaRPr lang="en-US" dirty="0"/>
          </a:p>
          <a:p>
            <a:r>
              <a:rPr lang="en-US" dirty="0" smtClean="0"/>
              <a:t>Rip-stop cords will be attached via eyebolts imbedded into the bulkheads of the Recovery Bay.</a:t>
            </a:r>
          </a:p>
          <a:p>
            <a:endParaRPr lang="en-US" dirty="0"/>
          </a:p>
          <a:p>
            <a:r>
              <a:rPr lang="en-US" dirty="0" smtClean="0"/>
              <a:t>The load capacity of each parachute is not exceeded per suppliers provided calculators.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17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Drift-Wind Speed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Assumptions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Sustained wind speeds change with a normal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standard deviation is 2 </a:t>
            </a:r>
            <a:r>
              <a:rPr lang="en-US" sz="1600" dirty="0" smtClean="0"/>
              <a:t>feet/sec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Next steps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Research and gather experimental data either supporting the current wind behavior, or find data to model a more accurate distribution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Graph to the right shows the wind speed distribution at a mean of 5 MPH (7.33 feet/sec). This was done for 0,5,10,15, and 20 MPH.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439" y="1406207"/>
            <a:ext cx="6583363" cy="5113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26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Drift-Single Run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Assumptions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Apogee is always 5,280 feet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Wind speed probability is a normal </a:t>
            </a:r>
            <a:r>
              <a:rPr lang="en-US" sz="2000" dirty="0" smtClean="0"/>
              <a:t>distribution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On the right is a single drift estimate at 5 MPH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Payload descends at a constant rate.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rockets main parachute is deployed at 600 feet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922" y="1097280"/>
            <a:ext cx="6604259" cy="4921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171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Drift-Multiple Runs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Assumptions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/>
              <a:t>1 </a:t>
            </a:r>
            <a:r>
              <a:rPr lang="en-US" sz="1800" smtClean="0"/>
              <a:t>Degree-of-Freedom </a:t>
            </a:r>
            <a:r>
              <a:rPr lang="en-US" sz="1800" dirty="0"/>
              <a:t>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All assumptions stated above apply.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graph on the right shows a distribution of total drift at 5 MPH for the rocket.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This was done for both the rocket and the payload at 0, 5, 10, 15, 20 MPH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Can help us accurately predict landing zones</a:t>
            </a:r>
          </a:p>
          <a:p>
            <a:pPr lvl="1"/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1107147"/>
            <a:ext cx="6583363" cy="47618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138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Drift Range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262741" y="2177142"/>
          <a:ext cx="10072915" cy="34108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3284"/>
                <a:gridCol w="3246752"/>
                <a:gridCol w="3512879"/>
              </a:tblGrid>
              <a:tr h="9676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Wind Speed</a:t>
                      </a:r>
                      <a:br>
                        <a:rPr lang="en-US" sz="2400" u="none" strike="noStrike" dirty="0">
                          <a:effectLst/>
                        </a:rPr>
                      </a:br>
                      <a:r>
                        <a:rPr lang="en-US" sz="2400" u="none" strike="noStrike" dirty="0">
                          <a:effectLst/>
                        </a:rPr>
                        <a:t>MPH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Rocket Drift</a:t>
                      </a:r>
                      <a:br>
                        <a:rPr lang="en-US" sz="2400" u="none" strike="noStrike" dirty="0">
                          <a:effectLst/>
                        </a:rPr>
                      </a:br>
                      <a:r>
                        <a:rPr lang="en-US" sz="2400" u="none" strike="noStrike" dirty="0">
                          <a:effectLst/>
                        </a:rPr>
                        <a:t>Feet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Payload Drift</a:t>
                      </a:r>
                      <a:br>
                        <a:rPr lang="en-US" sz="2400" u="none" strike="noStrike">
                          <a:effectLst/>
                        </a:rPr>
                      </a:br>
                      <a:r>
                        <a:rPr lang="en-US" sz="2400" u="none" strike="noStrike">
                          <a:effectLst/>
                        </a:rPr>
                        <a:t>Feet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838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838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1,049-1,095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1,733-1,791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838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2,123-2,169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3,498-3,557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838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3,195-3,241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5,260-5,320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079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4,268-4,313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7,024-7,083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93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taken will reinforce the scientific knowledge base</a:t>
            </a:r>
          </a:p>
          <a:p>
            <a:r>
              <a:rPr lang="en-US" dirty="0" smtClean="0"/>
              <a:t>Create plots of variables vs altitude </a:t>
            </a:r>
          </a:p>
          <a:p>
            <a:pPr lvl="1"/>
            <a:r>
              <a:rPr lang="en-US" dirty="0" smtClean="0"/>
              <a:t>Use pressure sensor to find altitude </a:t>
            </a:r>
          </a:p>
          <a:p>
            <a:r>
              <a:rPr lang="en-US" dirty="0" smtClean="0"/>
              <a:t>Will analyze plots using MATLAB and other software</a:t>
            </a:r>
          </a:p>
          <a:p>
            <a:pPr lvl="1"/>
            <a:r>
              <a:rPr lang="en-US" dirty="0" smtClean="0"/>
              <a:t>Look for points of interest and abnormalities</a:t>
            </a:r>
          </a:p>
          <a:p>
            <a:r>
              <a:rPr lang="en-US" dirty="0" smtClean="0"/>
              <a:t>Compare to known atmospheric models</a:t>
            </a:r>
          </a:p>
          <a:p>
            <a:pPr lvl="1"/>
            <a:r>
              <a:rPr lang="en-US" dirty="0" smtClean="0"/>
              <a:t>Plot errors compared to our data</a:t>
            </a:r>
          </a:p>
          <a:p>
            <a:r>
              <a:rPr lang="en-US" dirty="0" smtClean="0"/>
              <a:t>Camera data will be analyzed visually for points of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9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Payload Design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Planetary Investigation Lander (PIL) Structure</a:t>
            </a:r>
          </a:p>
          <a:p>
            <a:r>
              <a:rPr lang="en-US" dirty="0" smtClean="0"/>
              <a:t>Landing Module</a:t>
            </a:r>
          </a:p>
          <a:p>
            <a:r>
              <a:rPr lang="en-US" dirty="0" smtClean="0"/>
              <a:t>PIL Hardware</a:t>
            </a:r>
          </a:p>
          <a:p>
            <a:r>
              <a:rPr lang="en-US" dirty="0" smtClean="0"/>
              <a:t>Ground Control</a:t>
            </a:r>
          </a:p>
          <a:p>
            <a:r>
              <a:rPr lang="en-US" dirty="0" smtClean="0"/>
              <a:t>Integration</a:t>
            </a:r>
          </a:p>
          <a:p>
            <a:r>
              <a:rPr lang="en-US" dirty="0" smtClean="0"/>
              <a:t>Mass Breakdown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t="2017"/>
          <a:stretch/>
        </p:blipFill>
        <p:spPr bwMode="auto">
          <a:xfrm>
            <a:off x="7968342" y="1690688"/>
            <a:ext cx="4050808" cy="41817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574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53100" cy="4351338"/>
          </a:xfrm>
        </p:spPr>
        <p:txBody>
          <a:bodyPr/>
          <a:lstStyle/>
          <a:p>
            <a:r>
              <a:rPr lang="en-US" dirty="0" smtClean="0"/>
              <a:t>Polymer Tri-structure for mounting</a:t>
            </a:r>
          </a:p>
          <a:p>
            <a:r>
              <a:rPr lang="en-US" dirty="0" smtClean="0"/>
              <a:t>Clear acrylic PIL housing</a:t>
            </a:r>
          </a:p>
          <a:p>
            <a:r>
              <a:rPr lang="en-US" dirty="0" smtClean="0"/>
              <a:t>Parachute connections mounted directly to main structure</a:t>
            </a:r>
          </a:p>
          <a:p>
            <a:r>
              <a:rPr lang="en-US" dirty="0" smtClean="0"/>
              <a:t>Aluminum Landing base plate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95300"/>
            <a:ext cx="4025900" cy="59182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627" y="4411028"/>
            <a:ext cx="1998345" cy="199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8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Landing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13500" cy="4351338"/>
          </a:xfrm>
        </p:spPr>
        <p:txBody>
          <a:bodyPr/>
          <a:lstStyle/>
          <a:p>
            <a:r>
              <a:rPr lang="en-US" dirty="0" smtClean="0"/>
              <a:t>Torsion spring </a:t>
            </a:r>
            <a:r>
              <a:rPr lang="en-US" dirty="0"/>
              <a:t>l</a:t>
            </a:r>
            <a:r>
              <a:rPr lang="en-US" dirty="0" smtClean="0"/>
              <a:t>eg deployment</a:t>
            </a:r>
          </a:p>
          <a:p>
            <a:r>
              <a:rPr lang="en-US" dirty="0" smtClean="0"/>
              <a:t>Servo-motor with triangle retaining plate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5"/>
          <a:stretch/>
        </p:blipFill>
        <p:spPr>
          <a:xfrm>
            <a:off x="1836102" y="3022600"/>
            <a:ext cx="4259898" cy="321818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" r="1617"/>
          <a:stretch/>
        </p:blipFill>
        <p:spPr>
          <a:xfrm>
            <a:off x="7327899" y="1333500"/>
            <a:ext cx="4495801" cy="472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4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Arduino Mega 2650 – Microcontroller</a:t>
            </a:r>
          </a:p>
          <a:p>
            <a:r>
              <a:rPr lang="en-US" dirty="0" smtClean="0"/>
              <a:t>XTEND 900 – 1 Watt 900 MHz radio</a:t>
            </a:r>
          </a:p>
          <a:p>
            <a:r>
              <a:rPr lang="en-US" dirty="0" err="1" smtClean="0"/>
              <a:t>SparkFun</a:t>
            </a:r>
            <a:r>
              <a:rPr lang="en-US" dirty="0" smtClean="0"/>
              <a:t> Venus GPS – GPS Module</a:t>
            </a:r>
          </a:p>
          <a:p>
            <a:r>
              <a:rPr lang="en-US" dirty="0" smtClean="0"/>
              <a:t>RHT03 – Temperature and Humidity sensor</a:t>
            </a:r>
          </a:p>
          <a:p>
            <a:pPr lvl="1"/>
            <a:r>
              <a:rPr lang="en-US" dirty="0" smtClean="0"/>
              <a:t>  Two used with alternating polling.</a:t>
            </a:r>
          </a:p>
          <a:p>
            <a:r>
              <a:rPr lang="en-US" dirty="0" smtClean="0"/>
              <a:t>BMP180 – Barometric sensor</a:t>
            </a:r>
          </a:p>
          <a:p>
            <a:r>
              <a:rPr lang="en-US" dirty="0" smtClean="0"/>
              <a:t>ML8511 – UV Sensor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468" y="507629"/>
            <a:ext cx="4025900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6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485" y="597968"/>
            <a:ext cx="9144000" cy="766822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/>
              <a:t>Project Statement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259" y="1876754"/>
            <a:ext cx="10518477" cy="515377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Aft>
                <a:spcPts val="600"/>
              </a:spcAft>
            </a:pPr>
            <a:r>
              <a:rPr lang="en-US" dirty="0" smtClean="0"/>
              <a:t>The Astro Cats will win the NASA University Student Launch by developing a vehicle capable of deploying a planetary probe to approximately 1 mile above ground level. The probe will be deployed via a custom fairing system and will capture atmospheric data. The data will then be transmitted via radio to a ground station. This system will be developed for under $7,500. </a:t>
            </a:r>
          </a:p>
        </p:txBody>
      </p:sp>
    </p:spTree>
    <p:extLst>
      <p:ext uri="{BB962C8B-B14F-4D97-AF65-F5344CB8AC3E}">
        <p14:creationId xmlns:p14="http://schemas.microsoft.com/office/powerpoint/2010/main" val="388188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 Hardware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Apogee Instruments SP-215 – </a:t>
            </a:r>
            <a:r>
              <a:rPr lang="en-US" dirty="0" err="1" smtClean="0"/>
              <a:t>Pyranometer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continuously outputting voltage relating to solar irradiance (W/m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ADXL345 – Accelerometer</a:t>
            </a:r>
          </a:p>
          <a:p>
            <a:r>
              <a:rPr lang="en-US" dirty="0" smtClean="0"/>
              <a:t>LS-Y201-2MP - JPEG Color camera</a:t>
            </a:r>
          </a:p>
          <a:p>
            <a:r>
              <a:rPr lang="en-US" dirty="0" err="1" smtClean="0"/>
              <a:t>SparkFun</a:t>
            </a:r>
            <a:r>
              <a:rPr lang="en-US" dirty="0" smtClean="0"/>
              <a:t> microSD </a:t>
            </a:r>
            <a:r>
              <a:rPr lang="en-US" dirty="0" err="1" smtClean="0"/>
              <a:t>Transflash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microSD Breakout board to write data to </a:t>
            </a:r>
            <a:r>
              <a:rPr lang="en-US" dirty="0" err="1" smtClean="0"/>
              <a:t>microSD</a:t>
            </a:r>
            <a:endParaRPr lang="en-US" dirty="0" smtClean="0"/>
          </a:p>
          <a:p>
            <a:pPr lvl="1"/>
            <a:r>
              <a:rPr lang="en-US" dirty="0" smtClean="0"/>
              <a:t> Backup data storage in case of radio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35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95" y="1"/>
            <a:ext cx="10515600" cy="1021492"/>
          </a:xfrm>
        </p:spPr>
        <p:txBody>
          <a:bodyPr/>
          <a:lstStyle/>
          <a:p>
            <a:r>
              <a:rPr lang="en-US" dirty="0" smtClean="0"/>
              <a:t>PIL Electronic Schematic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301" t="3521" r="2054" b="3241"/>
          <a:stretch/>
        </p:blipFill>
        <p:spPr>
          <a:xfrm>
            <a:off x="1330072" y="931574"/>
            <a:ext cx="8519781" cy="551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1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Control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Arduino Mega 2650 </a:t>
            </a:r>
          </a:p>
          <a:p>
            <a:pPr lvl="1"/>
            <a:r>
              <a:rPr lang="en-US" dirty="0" smtClean="0"/>
              <a:t>Microcontroller that interfaces the radio transceiver with the PC</a:t>
            </a:r>
          </a:p>
          <a:p>
            <a:pPr lvl="1"/>
            <a:r>
              <a:rPr lang="en-US" dirty="0" smtClean="0"/>
              <a:t>Sends incoming radio data from the PIL and Tracking Bay to the PC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ends outgoing commands to the radio, to transmit to the PIL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XTEND-900 - Radio transceiver </a:t>
            </a:r>
          </a:p>
          <a:p>
            <a:endParaRPr lang="en-US" dirty="0" smtClean="0"/>
          </a:p>
          <a:p>
            <a:r>
              <a:rPr lang="en-US" dirty="0" smtClean="0"/>
              <a:t>PC </a:t>
            </a:r>
            <a:r>
              <a:rPr lang="en-US" dirty="0"/>
              <a:t>- A laptop used to interface with the Arduino 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ollect and display </a:t>
            </a:r>
            <a:r>
              <a:rPr lang="en-US" dirty="0"/>
              <a:t>gathered data using custom </a:t>
            </a:r>
            <a:r>
              <a:rPr lang="en-US" dirty="0" smtClean="0"/>
              <a:t>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5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74" y="1"/>
            <a:ext cx="10515600" cy="1136821"/>
          </a:xfrm>
        </p:spPr>
        <p:txBody>
          <a:bodyPr/>
          <a:lstStyle/>
          <a:p>
            <a:r>
              <a:rPr lang="en-US" dirty="0" smtClean="0"/>
              <a:t>Ground Control Electronic Schematic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134" t="5326" r="4134" b="5364"/>
          <a:stretch/>
        </p:blipFill>
        <p:spPr>
          <a:xfrm>
            <a:off x="1869284" y="895627"/>
            <a:ext cx="7467222" cy="555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Control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Arduino will collect data from radio that has been received from PIL and Rocket Tracking Bay, and send it to the PC over serial connection.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PC will utilize custom software that retrieves serial data sent from the Arduino.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Data will be parsed and the user interface display will be updated in real time with new data.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wxWidgets</a:t>
            </a:r>
            <a:r>
              <a:rPr lang="en-US" dirty="0" smtClean="0"/>
              <a:t> C++ GUI Library being used for GUI.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86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Integration - </a:t>
            </a:r>
            <a:r>
              <a:rPr lang="en-US" dirty="0"/>
              <a:t>PIL and landing module 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710" y="1857157"/>
            <a:ext cx="4419674" cy="415763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734" y="1857156"/>
            <a:ext cx="2956922" cy="4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Integration - PIL &amp; Ground Ops</a:t>
            </a:r>
            <a:endParaRPr lang="en-US" dirty="0"/>
          </a:p>
        </p:txBody>
      </p:sp>
      <p:pic>
        <p:nvPicPr>
          <p:cNvPr id="5" name="Picture 4" descr="electronics_diagram_PDR.emf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76" b="91113"/>
          <a:stretch/>
        </p:blipFill>
        <p:spPr>
          <a:xfrm>
            <a:off x="208547" y="1525931"/>
            <a:ext cx="11790948" cy="521873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427319" y="3163157"/>
            <a:ext cx="81469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350484" y="3589779"/>
            <a:ext cx="684081" cy="1356"/>
          </a:xfrm>
          <a:prstGeom prst="straightConnector1">
            <a:avLst/>
          </a:prstGeom>
          <a:ln w="9525" cap="flat">
            <a:headEnd type="stealth" w="sm" len="med"/>
            <a:tailEnd type="stealth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0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Integration - PIL &amp; Rocket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PIL and Rocket integration</a:t>
            </a:r>
          </a:p>
          <a:p>
            <a:pPr lvl="1"/>
            <a:r>
              <a:rPr lang="en-US" dirty="0" smtClean="0"/>
              <a:t>Payload adapter sleeve</a:t>
            </a:r>
          </a:p>
          <a:p>
            <a:pPr lvl="1"/>
            <a:r>
              <a:rPr lang="en-US" dirty="0" smtClean="0"/>
              <a:t>PIL slides into Adapter Sleeve</a:t>
            </a:r>
          </a:p>
          <a:p>
            <a:pPr lvl="1"/>
            <a:r>
              <a:rPr lang="en-US" dirty="0" smtClean="0"/>
              <a:t>Fairing Slides over Adapter Sleeve</a:t>
            </a:r>
          </a:p>
          <a:p>
            <a:pPr lvl="1"/>
            <a:r>
              <a:rPr lang="en-US" dirty="0" smtClean="0"/>
              <a:t>Adapter Sleeve is fixed to rocket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42"/>
          <a:stretch/>
        </p:blipFill>
        <p:spPr>
          <a:xfrm>
            <a:off x="7899400" y="1524000"/>
            <a:ext cx="3454399" cy="462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 Mass Breakdown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1841500" y="1663700"/>
          <a:ext cx="8521700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3536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Payload Testing Plan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79" y="1443789"/>
            <a:ext cx="11065042" cy="4868778"/>
          </a:xfrm>
        </p:spPr>
        <p:txBody>
          <a:bodyPr>
            <a:normAutofit/>
          </a:bodyPr>
          <a:lstStyle/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304106"/>
              </p:ext>
            </p:extLst>
          </p:nvPr>
        </p:nvGraphicFramePr>
        <p:xfrm>
          <a:off x="757880" y="1021494"/>
          <a:ext cx="11155340" cy="565939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19344"/>
                <a:gridCol w="5454906"/>
                <a:gridCol w="5581090"/>
              </a:tblGrid>
              <a:tr h="3155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72" marR="469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Design Features to meet Requirement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72" marR="469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Verification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72" marR="46972" marT="0" marB="0"/>
                </a:tc>
              </a:tr>
              <a:tr h="7268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72" marR="469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The system is designed to be undamaged after launch with an easily replaceable motor.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72" marR="469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This will be verified through testing.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72" marR="46972" marT="0" marB="0"/>
                </a:tc>
              </a:tr>
              <a:tr h="10341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72" marR="469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The PIL system consists of all sensors necessary to record the atmospheric measurements at altitude and on the ground.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72" marR="469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This will be verified through testing.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72" marR="46972" marT="0" marB="0"/>
                </a:tc>
              </a:tr>
              <a:tr h="7268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72" marR="469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The PIL system is designed in a way to collect and transmit data at the required rate and for the required time.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72" marR="469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This will be verified through inspection and testing.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72" marR="46972" marT="0" marB="0"/>
                </a:tc>
              </a:tr>
              <a:tr h="10902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72" marR="469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The PIL system is design to hang in orientation under parachute at altitude and contains landing legs to remain in orientation on the ground.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72" marR="469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This will be verified through testing.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72" marR="46972" marT="0" marB="0"/>
                </a:tc>
              </a:tr>
              <a:tr h="8573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72" marR="469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The PIL system consists of onboard radios to transmit wirelessly to a ground station throughout the flight. Any missed packets of data will be retransmitted before end of operations on the ground.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72" marR="469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This will be verified through testing.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72" marR="46972" marT="0" marB="0"/>
                </a:tc>
              </a:tr>
              <a:tr h="3634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72" marR="469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The rocket contains a fairing and deployment mechanism.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72" marR="469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This will be verified through analysis and testing.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72" marR="46972" marT="0" marB="0"/>
                </a:tc>
              </a:tr>
              <a:tr h="545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72" marR="469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The fairing system is tethered to PIL system, offering tracking and safe recovery of the fairing system.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72" marR="469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This will be verified through inspection and testing.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72" marR="4697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4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1 Safety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be aware of any hazards that exist in the room</a:t>
            </a:r>
          </a:p>
          <a:p>
            <a:pPr lvl="1"/>
            <a:r>
              <a:rPr lang="en-US" dirty="0" smtClean="0"/>
              <a:t>Tripping hazards – cords, chair legs, and backpacks</a:t>
            </a:r>
          </a:p>
          <a:p>
            <a:pPr lvl="1"/>
            <a:r>
              <a:rPr lang="en-US" dirty="0" smtClean="0"/>
              <a:t>Pinch points – hands with doors and hands in between chairs and desks</a:t>
            </a:r>
          </a:p>
          <a:p>
            <a:pPr lvl="1"/>
            <a:endParaRPr lang="en-US" dirty="0"/>
          </a:p>
          <a:p>
            <a:r>
              <a:rPr lang="en-US" dirty="0" smtClean="0"/>
              <a:t>In the event that we need to evacuate please exit the building out the main entrance and meet in quad.</a:t>
            </a:r>
          </a:p>
          <a:p>
            <a:endParaRPr lang="en-US" dirty="0"/>
          </a:p>
          <a:p>
            <a:r>
              <a:rPr lang="en-US" dirty="0" smtClean="0"/>
              <a:t>In the event that we need to shelter in place please make your way to the 400 level of Baldwin and shelter in </a:t>
            </a:r>
            <a:r>
              <a:rPr lang="en-US" smtClean="0"/>
              <a:t>the hallway.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Educational Engagement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Completed on November 4 at Winton Woods High School</a:t>
            </a:r>
          </a:p>
          <a:p>
            <a:pPr lvl="1"/>
            <a:r>
              <a:rPr lang="en-US" dirty="0" smtClean="0"/>
              <a:t>200 high school students</a:t>
            </a:r>
          </a:p>
          <a:p>
            <a:r>
              <a:rPr lang="en-US" dirty="0" smtClean="0"/>
              <a:t>Water Bottle Rocketry</a:t>
            </a:r>
          </a:p>
          <a:p>
            <a:r>
              <a:rPr lang="en-US" dirty="0" smtClean="0"/>
              <a:t>Taught about thrust, stability, drag, and fin design</a:t>
            </a:r>
          </a:p>
          <a:p>
            <a:r>
              <a:rPr lang="en-US" dirty="0" smtClean="0"/>
              <a:t>Feedback forms to be sent to high </a:t>
            </a:r>
            <a:r>
              <a:rPr lang="en-US" dirty="0"/>
              <a:t>s</a:t>
            </a:r>
            <a:r>
              <a:rPr lang="en-US" dirty="0" smtClean="0"/>
              <a:t>chool this week</a:t>
            </a:r>
          </a:p>
          <a:p>
            <a:r>
              <a:rPr lang="en-US" dirty="0" smtClean="0"/>
              <a:t>Documentation sent to NASA next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3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97"/>
            <a:ext cx="10515600" cy="92934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Work Breakdown Structure </a:t>
            </a:r>
            <a:endParaRPr lang="en-US" sz="4000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45" y="829026"/>
            <a:ext cx="11338310" cy="60289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356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Budget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276" y="1690688"/>
            <a:ext cx="5978629" cy="31700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38200" y="1524000"/>
            <a:ext cx="48407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Started purchasing components Oct 14</a:t>
            </a:r>
            <a:r>
              <a:rPr lang="en-US" sz="2800" baseline="30000" dirty="0" smtClean="0"/>
              <a:t>th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Currently under initial proposed budget by $991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020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Funding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3347" y="1331495"/>
            <a:ext cx="524576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Already secured funds from UC SEDS &amp; Aero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Plan to present project presentation to companies requesting funds in December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 the process of completing OSGC Grant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116" y="1690688"/>
            <a:ext cx="6144269" cy="23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0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86001" y="241558"/>
            <a:ext cx="11688191" cy="6223017"/>
          </a:xfrm>
          <a:prstGeom prst="rect">
            <a:avLst/>
          </a:prstGeom>
        </p:spPr>
      </p:pic>
      <p:sp>
        <p:nvSpPr>
          <p:cNvPr id="6" name="5-Point Star 5"/>
          <p:cNvSpPr/>
          <p:nvPr/>
        </p:nvSpPr>
        <p:spPr>
          <a:xfrm>
            <a:off x="5395784" y="486032"/>
            <a:ext cx="230658" cy="216844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2697892" y="3244644"/>
            <a:ext cx="230658" cy="216844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3875903" y="5564659"/>
            <a:ext cx="230658" cy="216844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2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2113</Words>
  <Application>Microsoft Office PowerPoint</Application>
  <PresentationFormat>Widescreen</PresentationFormat>
  <Paragraphs>486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Times New Roman</vt:lpstr>
      <vt:lpstr>Office Theme</vt:lpstr>
      <vt:lpstr>ASTRO CATS </vt:lpstr>
      <vt:lpstr>Team</vt:lpstr>
      <vt:lpstr>Presentation Outline</vt:lpstr>
      <vt:lpstr>Project Statement </vt:lpstr>
      <vt:lpstr>Level 1 Safety Analysis</vt:lpstr>
      <vt:lpstr>Work Breakdown Structure </vt:lpstr>
      <vt:lpstr>Project Budget</vt:lpstr>
      <vt:lpstr>Project Funding</vt:lpstr>
      <vt:lpstr>PowerPoint Presentation</vt:lpstr>
      <vt:lpstr>PowerPoint Presentation</vt:lpstr>
      <vt:lpstr>Launch Vehicle Objectives</vt:lpstr>
      <vt:lpstr>Payload Objectives</vt:lpstr>
      <vt:lpstr>Launch Vehicle Overview</vt:lpstr>
      <vt:lpstr>Launch Vehicle Design</vt:lpstr>
      <vt:lpstr>Fairing Design</vt:lpstr>
      <vt:lpstr>Fin Design</vt:lpstr>
      <vt:lpstr>Motor Selection</vt:lpstr>
      <vt:lpstr>Tracking Bay</vt:lpstr>
      <vt:lpstr>Tracking Bay Electronic Schematic</vt:lpstr>
      <vt:lpstr>Integration</vt:lpstr>
      <vt:lpstr>Mass Breakdown</vt:lpstr>
      <vt:lpstr>Static Stability Margin</vt:lpstr>
      <vt:lpstr>Motor Selection, thrust-to-weight ratio, exit rail velocity </vt:lpstr>
      <vt:lpstr>Launch Vehicle Testing Plan </vt:lpstr>
      <vt:lpstr>Parachute Summary</vt:lpstr>
      <vt:lpstr>Recovery Systems</vt:lpstr>
      <vt:lpstr>PIL Recovery System</vt:lpstr>
      <vt:lpstr>Rocket Recovery System</vt:lpstr>
      <vt:lpstr>Ejection Charges</vt:lpstr>
      <vt:lpstr>Attachment Method &amp; Durability</vt:lpstr>
      <vt:lpstr>Drift-Wind Speed </vt:lpstr>
      <vt:lpstr>Drift-Single Run</vt:lpstr>
      <vt:lpstr>Drift-Multiple Runs</vt:lpstr>
      <vt:lpstr>Drift Range</vt:lpstr>
      <vt:lpstr>Science Value</vt:lpstr>
      <vt:lpstr>Payload Design Overview</vt:lpstr>
      <vt:lpstr>PIL Structure</vt:lpstr>
      <vt:lpstr>Landing Module</vt:lpstr>
      <vt:lpstr>PIL Hardware</vt:lpstr>
      <vt:lpstr>PIL Hardware Continued</vt:lpstr>
      <vt:lpstr>PIL Electronic Schematic</vt:lpstr>
      <vt:lpstr>Ground Control Hardware</vt:lpstr>
      <vt:lpstr>Ground Control Electronic Schematic</vt:lpstr>
      <vt:lpstr>Ground Control Software</vt:lpstr>
      <vt:lpstr>System Integration - PIL and landing module </vt:lpstr>
      <vt:lpstr>System Integration - PIL &amp; Ground Ops</vt:lpstr>
      <vt:lpstr>System Integration - PIL &amp; Rocket</vt:lpstr>
      <vt:lpstr>PIL Mass Breakdown</vt:lpstr>
      <vt:lpstr>Payload Testing Plan </vt:lpstr>
      <vt:lpstr>Educational Engagement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Launch Vehicle Design</dc:title>
  <dc:creator>Eli</dc:creator>
  <cp:lastModifiedBy>Jacob Chesley</cp:lastModifiedBy>
  <cp:revision>56</cp:revision>
  <dcterms:created xsi:type="dcterms:W3CDTF">2015-11-03T14:42:23Z</dcterms:created>
  <dcterms:modified xsi:type="dcterms:W3CDTF">2015-11-11T18:08:25Z</dcterms:modified>
</cp:coreProperties>
</file>