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" userId="13e64f69a990d737" providerId="LiveId" clId="{9C774AB5-2903-4373-928B-05D65AACBB40}"/>
    <pc:docChg chg="custSel addSld delSld modSld sldOrd">
      <pc:chgData name="Jacob" userId="13e64f69a990d737" providerId="LiveId" clId="{9C774AB5-2903-4373-928B-05D65AACBB40}" dt="2021-04-15T03:23:41.229" v="457" actId="47"/>
      <pc:docMkLst>
        <pc:docMk/>
      </pc:docMkLst>
      <pc:sldChg chg="modSp mod">
        <pc:chgData name="Jacob" userId="13e64f69a990d737" providerId="LiveId" clId="{9C774AB5-2903-4373-928B-05D65AACBB40}" dt="2021-04-15T02:24:44.823" v="414" actId="20577"/>
        <pc:sldMkLst>
          <pc:docMk/>
          <pc:sldMk cId="3467347617" sldId="257"/>
        </pc:sldMkLst>
        <pc:spChg chg="mod">
          <ac:chgData name="Jacob" userId="13e64f69a990d737" providerId="LiveId" clId="{9C774AB5-2903-4373-928B-05D65AACBB40}" dt="2021-04-15T02:24:44.823" v="414" actId="20577"/>
          <ac:spMkLst>
            <pc:docMk/>
            <pc:sldMk cId="3467347617" sldId="257"/>
            <ac:spMk id="3" creationId="{30024ACC-6151-4BB4-8539-7A1825C7C055}"/>
          </ac:spMkLst>
        </pc:spChg>
      </pc:sldChg>
      <pc:sldChg chg="modSp mod">
        <pc:chgData name="Jacob" userId="13e64f69a990d737" providerId="LiveId" clId="{9C774AB5-2903-4373-928B-05D65AACBB40}" dt="2021-04-15T02:11:44.360" v="384" actId="20577"/>
        <pc:sldMkLst>
          <pc:docMk/>
          <pc:sldMk cId="2831079775" sldId="258"/>
        </pc:sldMkLst>
        <pc:spChg chg="mod">
          <ac:chgData name="Jacob" userId="13e64f69a990d737" providerId="LiveId" clId="{9C774AB5-2903-4373-928B-05D65AACBB40}" dt="2021-04-15T02:11:44.360" v="384" actId="20577"/>
          <ac:spMkLst>
            <pc:docMk/>
            <pc:sldMk cId="2831079775" sldId="258"/>
            <ac:spMk id="3" creationId="{D8B7092F-5B2A-4877-A4B5-0D94088B89E8}"/>
          </ac:spMkLst>
        </pc:spChg>
      </pc:sldChg>
      <pc:sldChg chg="modSp mod ord">
        <pc:chgData name="Jacob" userId="13e64f69a990d737" providerId="LiveId" clId="{9C774AB5-2903-4373-928B-05D65AACBB40}" dt="2021-04-15T02:05:44.748" v="169" actId="20577"/>
        <pc:sldMkLst>
          <pc:docMk/>
          <pc:sldMk cId="42511901" sldId="262"/>
        </pc:sldMkLst>
        <pc:spChg chg="mod">
          <ac:chgData name="Jacob" userId="13e64f69a990d737" providerId="LiveId" clId="{9C774AB5-2903-4373-928B-05D65AACBB40}" dt="2021-04-15T02:05:44.748" v="169" actId="20577"/>
          <ac:spMkLst>
            <pc:docMk/>
            <pc:sldMk cId="42511901" sldId="262"/>
            <ac:spMk id="9" creationId="{B52D9321-331E-4995-B9D8-5D1A0CEF907F}"/>
          </ac:spMkLst>
        </pc:spChg>
      </pc:sldChg>
      <pc:sldChg chg="modSp new del mod">
        <pc:chgData name="Jacob" userId="13e64f69a990d737" providerId="LiveId" clId="{9C774AB5-2903-4373-928B-05D65AACBB40}" dt="2021-04-15T03:23:41.229" v="457" actId="47"/>
        <pc:sldMkLst>
          <pc:docMk/>
          <pc:sldMk cId="2526474551" sldId="263"/>
        </pc:sldMkLst>
        <pc:spChg chg="mod">
          <ac:chgData name="Jacob" userId="13e64f69a990d737" providerId="LiveId" clId="{9C774AB5-2903-4373-928B-05D65AACBB40}" dt="2021-04-15T03:23:25.368" v="456" actId="20577"/>
          <ac:spMkLst>
            <pc:docMk/>
            <pc:sldMk cId="2526474551" sldId="263"/>
            <ac:spMk id="2" creationId="{B90129FD-B287-447E-B9A2-B14D44945B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1FE0-62CA-4B8F-B631-52DA0346E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49727-9C5E-43B9-A1F4-AB522583B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6655-9C34-4F6D-859A-4E64C18B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4CA0-0DD1-45E0-BD7F-622D7C67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7026-E160-433C-B446-6B750DAA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1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C9B1-8439-4BB9-87CF-C1381E60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DE918-6B7F-4349-86C8-7C27DA1A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FAC7-9230-4CDF-9556-611604FB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83D0-981B-4D47-AEA9-E0BEC3D5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5033-CB7D-4685-B8E9-99C2F58E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0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C6FC5-9645-426D-BA3A-3F272EC14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FED0-3E93-497F-9982-B4905815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59FA-882D-4A8A-814B-6852FDC2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231D-FAA8-4CD0-B8BE-EBC21B50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E317-DC26-4BEF-A797-16E381A8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EE92-8702-45CB-877B-FDFF9C76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5BD9-CD18-4502-83B1-6538566D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80B2-E60A-4A66-9D60-52AD6CDF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865A-C9DB-4E7E-BF7C-89442197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AB21-71DA-4FB9-BBEC-E868FDAF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A771-35D6-4CB9-A154-714EE260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A309-6993-4FC8-9B50-4790EFCD4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16D4-603B-46CA-8560-8362C5D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7887-5FB2-4636-8740-307AE4F4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82461-E79E-4458-9982-6D97DDFC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EE40-724E-4E05-AD43-4DEFA71D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EF6C-AC8B-4B05-A89F-7EEF406E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F791-D183-4EF8-9AF6-1576C5151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E838-9F15-4C3E-B6D5-A76EA642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48567-05DE-4676-975E-53E7D353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897A7-EBBD-4D8E-B91B-C947EBEB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81CE-D7D8-433B-B0BB-D11F33DE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56BFC-1FE1-48EC-9E9B-A7E6360A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A03A8-F45B-41D4-8959-45FB03E80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86CF8-D88B-4DA5-BB61-96154C80B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7C26E-E5DF-4FEE-8077-644D85328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718F5-B34E-426C-B5E2-8098777C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F4A95-88BD-48D7-8C16-03357FA2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5FECB-FFD3-49E7-8679-5B9C75F5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9B36-7C06-423E-9A65-5990AA71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A3E70-CEAA-47C1-8491-34F01226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D89AC-4AC5-4DE7-BE74-A2949153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7DEA4-C0C9-4232-982A-373D2637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38D12-6052-4863-86E4-99833B87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571CC-7F70-4B42-9E00-A81386CD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1FB47-131D-42C7-90EB-1C8B9C66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F336-1F5A-4EF6-B24F-B9D4B5F1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647D-62F6-4F72-B1E8-F7019E78A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8509-0170-470B-A683-9CD8AF76B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4673-C453-4BB1-B051-93AEE3B1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8F17-AEF3-4FB9-A3E9-6CAAE79B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8113A-D4A5-4213-9D0A-71752C55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02D4-F7CF-4A8B-A368-946725BE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274CF-14C1-43BA-A2BD-26A0DCC6D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947E6-7993-4597-8CC4-CF755F7B2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EEAD6-FCA2-47B0-9632-754E4937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501B-E348-4728-8F05-9E05EE32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43F6-0AC3-48AD-BE83-126CC13E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2CEF7-8E27-495E-B9E2-D0DB2591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24F21-61F1-4F90-8A44-7125A9D9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441A-E65A-4583-9A9F-4DE24AAEF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CDDF-A4EA-4EA0-ABEC-DA671554395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2EB3-6067-4211-B27F-24F84C365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9408-EBC1-4341-ACCB-479D99EF0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3831-C906-4493-B368-D727BFD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ionalgeographic.com/science/article/milky-way-galaxy-facts-black-hole-stars-space-science" TargetMode="External"/><Relationship Id="rId3" Type="http://schemas.openxmlformats.org/officeDocument/2006/relationships/hyperlink" Target="https://astrobites.org/2018/12/19/galex_wds/" TargetMode="External"/><Relationship Id="rId7" Type="http://schemas.openxmlformats.org/officeDocument/2006/relationships/hyperlink" Target="https://scitechdaily.com/gaia-reveals-for-the-first-time-crystallization-in-white-dwarfs/" TargetMode="External"/><Relationship Id="rId2" Type="http://schemas.openxmlformats.org/officeDocument/2006/relationships/hyperlink" Target="https://arxiv.org/abs/1812.056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oplanets.nasa.gov/news/221/kepler-catches-white-dwarf-cannibalizing-tiny-planet/" TargetMode="External"/><Relationship Id="rId5" Type="http://schemas.openxmlformats.org/officeDocument/2006/relationships/hyperlink" Target="https://www.explore-exoplanets.eu/resource/galex/" TargetMode="External"/><Relationship Id="rId4" Type="http://schemas.openxmlformats.org/officeDocument/2006/relationships/hyperlink" Target="https://www.nasa.gov/mission_pages/chandra/images/double-trouble-a-white-dwarf-surprises-astronome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llustration of accretion, in which the gas is pulled onto a disk surrounding the white dwarf and becomes hotter as it spirals.">
            <a:extLst>
              <a:ext uri="{FF2B5EF4-FFF2-40B4-BE49-F238E27FC236}">
                <a16:creationId xmlns:a16="http://schemas.microsoft.com/office/drawing/2014/main" id="{967DC285-685B-41ED-BE9B-A511F682C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4" b="1164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7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33DD2-76B4-486D-8A97-55978A58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137" y="325550"/>
            <a:ext cx="7146834" cy="2460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White Dwarfs: Treasure Troves with Galactic Implications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204F-C6A8-4CE9-88A3-B3232F442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11646" y="289677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Jacob Christensen</a:t>
            </a:r>
          </a:p>
        </p:txBody>
      </p:sp>
    </p:spTree>
    <p:extLst>
      <p:ext uri="{BB962C8B-B14F-4D97-AF65-F5344CB8AC3E}">
        <p14:creationId xmlns:p14="http://schemas.microsoft.com/office/powerpoint/2010/main" val="33692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ALEX - Exoplanets">
            <a:extLst>
              <a:ext uri="{FF2B5EF4-FFF2-40B4-BE49-F238E27FC236}">
                <a16:creationId xmlns:a16="http://schemas.microsoft.com/office/drawing/2014/main" id="{AA8C3FD7-8CC6-44B2-8AE4-FFDD50232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3" b="353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64C8-3B63-4A15-8BEF-8601835F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Old, But Still Relevant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4ACC-6151-4BB4-8539-7A1825C7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Look through past GALEX data (2003-2012)</a:t>
            </a:r>
          </a:p>
          <a:p>
            <a:endParaRPr lang="en-US" sz="2000" dirty="0"/>
          </a:p>
          <a:p>
            <a:r>
              <a:rPr lang="en-US" sz="2000" dirty="0"/>
              <a:t>White Dwarfs—Old, but not actively dead yet!</a:t>
            </a:r>
          </a:p>
          <a:p>
            <a:endParaRPr lang="en-US" sz="2000" dirty="0"/>
          </a:p>
          <a:p>
            <a:r>
              <a:rPr lang="en-US" sz="2000" dirty="0"/>
              <a:t>Variability in Magnitude and Spectra</a:t>
            </a:r>
          </a:p>
          <a:p>
            <a:pPr lvl="1"/>
            <a:r>
              <a:rPr lang="en-US" sz="2000" dirty="0"/>
              <a:t>Atmospheric instability</a:t>
            </a:r>
          </a:p>
          <a:p>
            <a:pPr lvl="1"/>
            <a:r>
              <a:rPr lang="en-US" sz="2000" dirty="0"/>
              <a:t>Eclipse</a:t>
            </a:r>
          </a:p>
          <a:p>
            <a:pPr lvl="1"/>
            <a:r>
              <a:rPr lang="en-US" sz="2000" dirty="0"/>
              <a:t>Planetary Interaction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34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DA76-E466-4793-ADFF-CD2DC37D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2D9321-331E-4995-B9D8-5D1A0CEF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63 variables, all captured</a:t>
            </a:r>
          </a:p>
          <a:p>
            <a:pPr marL="0" indent="0">
              <a:buNone/>
            </a:pPr>
            <a:r>
              <a:rPr lang="en-US" dirty="0"/>
              <a:t>in ultraviolet </a:t>
            </a:r>
          </a:p>
          <a:p>
            <a:endParaRPr lang="en-US" dirty="0"/>
          </a:p>
          <a:p>
            <a:r>
              <a:rPr lang="en-US" dirty="0"/>
              <a:t>White Dwarf Classification</a:t>
            </a:r>
          </a:p>
          <a:p>
            <a:pPr lvl="1"/>
            <a:r>
              <a:rPr lang="en-US" dirty="0"/>
              <a:t>DA—Hydrogen emission</a:t>
            </a:r>
          </a:p>
          <a:p>
            <a:pPr lvl="1"/>
            <a:r>
              <a:rPr lang="en-US" dirty="0"/>
              <a:t>DB—Helium emission</a:t>
            </a:r>
          </a:p>
          <a:p>
            <a:endParaRPr lang="en-US" dirty="0"/>
          </a:p>
          <a:p>
            <a:r>
              <a:rPr lang="en-US" dirty="0"/>
              <a:t>Binaries: Extra star, more light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AEE9587-EF40-4D60-A917-B2671F40C4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491" y="1386789"/>
            <a:ext cx="7079672" cy="3406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59BF-5C89-48DC-8FB9-0F362918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Down Those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092F-5B2A-4877-A4B5-0D94088B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Eclipsing Binaries</a:t>
            </a:r>
          </a:p>
          <a:p>
            <a:endParaRPr lang="en-US" dirty="0"/>
          </a:p>
          <a:p>
            <a:r>
              <a:rPr lang="en-US" dirty="0"/>
              <a:t>Find Mass, Radius</a:t>
            </a:r>
          </a:p>
          <a:p>
            <a:pPr lvl="1"/>
            <a:r>
              <a:rPr lang="en-US" dirty="0"/>
              <a:t>Radial Velocities</a:t>
            </a:r>
          </a:p>
          <a:p>
            <a:pPr lvl="1"/>
            <a:r>
              <a:rPr lang="en-US" dirty="0"/>
              <a:t>Kepler’s Third Law</a:t>
            </a:r>
          </a:p>
          <a:p>
            <a:pPr lvl="1"/>
            <a:r>
              <a:rPr lang="en-US" dirty="0"/>
              <a:t>Eclipsing Times</a:t>
            </a:r>
          </a:p>
        </p:txBody>
      </p:sp>
      <p:pic>
        <p:nvPicPr>
          <p:cNvPr id="5" name="Picture 4" descr="Chart, shape, arrow&#10;&#10;Description automatically generated">
            <a:extLst>
              <a:ext uri="{FF2B5EF4-FFF2-40B4-BE49-F238E27FC236}">
                <a16:creationId xmlns:a16="http://schemas.microsoft.com/office/drawing/2014/main" id="{8C9C61F3-8E25-4573-B9C2-9F3660D375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418" y="1412471"/>
            <a:ext cx="6590637" cy="4905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07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280CE-5EE4-450C-800F-E91A175B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Debris in the Atmosphere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081D-4099-431F-80E9-4E342A58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/>
              <a:t>Spectra reflects planetary material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fate of the Solar System?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56ED9-9D05-4B39-AB27-72071177E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13" b="-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983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191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4FFB-CB01-4FA8-BA6B-12E25F6F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/>
              <a:t>Pulsation Periods are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5401-D348-43FB-B7C2-91332E58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r>
              <a:rPr lang="en-US" sz="2000"/>
              <a:t>Give detailed look at interior structure</a:t>
            </a:r>
          </a:p>
          <a:p>
            <a:endParaRPr lang="en-US" sz="2000"/>
          </a:p>
          <a:p>
            <a:r>
              <a:rPr lang="en-US" sz="2000"/>
              <a:t>Like Onions, stratification</a:t>
            </a:r>
          </a:p>
          <a:p>
            <a:endParaRPr lang="en-US" sz="2000"/>
          </a:p>
          <a:p>
            <a:r>
              <a:rPr lang="en-US" sz="2000"/>
              <a:t>The future and the past?</a:t>
            </a:r>
          </a:p>
        </p:txBody>
      </p:sp>
      <p:pic>
        <p:nvPicPr>
          <p:cNvPr id="3078" name="Picture 6" descr="10 Weird Things You (Probably) Didn't Know About the Milky Way">
            <a:extLst>
              <a:ext uri="{FF2B5EF4-FFF2-40B4-BE49-F238E27FC236}">
                <a16:creationId xmlns:a16="http://schemas.microsoft.com/office/drawing/2014/main" id="{838F6095-1D2E-4DC2-9995-786B4DD2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3415" y="168876"/>
            <a:ext cx="4679092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IA Reveals For the First Time Crystallization in White Dwarfs">
            <a:extLst>
              <a:ext uri="{FF2B5EF4-FFF2-40B4-BE49-F238E27FC236}">
                <a16:creationId xmlns:a16="http://schemas.microsoft.com/office/drawing/2014/main" id="{D4A7FDFB-F90C-4CA9-8C4E-5C7A53F92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r="10507"/>
          <a:stretch/>
        </p:blipFill>
        <p:spPr bwMode="auto">
          <a:xfrm>
            <a:off x="8005716" y="2961503"/>
            <a:ext cx="3174480" cy="31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0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B7AC-8253-4E01-B770-80965AA8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4B1E-0F62-4870-BED2-85FCD7FB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Original Paper: </a:t>
            </a:r>
            <a:r>
              <a:rPr lang="en-US" sz="2400" dirty="0">
                <a:hlinkClick r:id="rId2"/>
              </a:rPr>
              <a:t>https://arxiv.org/abs/1812.05614</a:t>
            </a:r>
            <a:endParaRPr lang="en-US" sz="2400" dirty="0"/>
          </a:p>
          <a:p>
            <a:r>
              <a:rPr lang="en-US" sz="2400" dirty="0"/>
              <a:t>Astrobite: </a:t>
            </a:r>
            <a:r>
              <a:rPr lang="en-US" sz="2400" dirty="0">
                <a:hlinkClick r:id="rId3"/>
              </a:rPr>
              <a:t>https://astrobites.org/2018/12/19/galex_wds/</a:t>
            </a:r>
            <a:endParaRPr lang="en-US" sz="2400" dirty="0"/>
          </a:p>
          <a:p>
            <a:r>
              <a:rPr lang="en-US" sz="2400" dirty="0"/>
              <a:t>Graphs from Astrobite: </a:t>
            </a:r>
            <a:r>
              <a:rPr lang="en-US" sz="2400" dirty="0">
                <a:hlinkClick r:id="rId3"/>
              </a:rPr>
              <a:t>https://astrobites.org/2018/12/19/galex_wds/</a:t>
            </a:r>
            <a:endParaRPr lang="en-US" sz="2400" dirty="0">
              <a:hlinkClick r:id="rId4"/>
            </a:endParaRPr>
          </a:p>
          <a:p>
            <a:r>
              <a:rPr lang="en-US" sz="2400" dirty="0"/>
              <a:t>Images:</a:t>
            </a:r>
            <a:endParaRPr lang="en-US" sz="2400" dirty="0">
              <a:hlinkClick r:id="rId4"/>
            </a:endParaRPr>
          </a:p>
          <a:p>
            <a:pPr lvl="1"/>
            <a:r>
              <a:rPr lang="en-US" sz="2000" dirty="0">
                <a:hlinkClick r:id="rId4"/>
              </a:rPr>
              <a:t>https://www.nasa.gov/mission_pages/chandra/images/double-trouble-a-white-dwarf-surprises-astronomers.html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https://www.explore-exoplanets.eu/resource/galex/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https://exoplanets.nasa.gov/news/221/kepler-catches-white-dwarf-cannibalizing-tiny-planet/</a:t>
            </a:r>
            <a:endParaRPr lang="en-US" sz="2000" dirty="0"/>
          </a:p>
          <a:p>
            <a:pPr lvl="1"/>
            <a:r>
              <a:rPr lang="en-US" sz="2000" dirty="0">
                <a:hlinkClick r:id="rId7"/>
              </a:rPr>
              <a:t>https://scitechdaily.com/gaia-reveals-for-the-first-time-crystallization-in-white-dwarfs/</a:t>
            </a:r>
            <a:endParaRPr lang="en-US" sz="2000" dirty="0"/>
          </a:p>
          <a:p>
            <a:pPr lvl="1"/>
            <a:r>
              <a:rPr lang="en-US" sz="2000" dirty="0">
                <a:hlinkClick r:id="rId8"/>
              </a:rPr>
              <a:t>https://www.nationalgeographic.com/science/article/milky-way-galaxy-facts-black-hole-stars-space-science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7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235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White Dwarfs: Treasure Troves with Galactic Implications</vt:lpstr>
      <vt:lpstr>Old, But Still Relevant</vt:lpstr>
      <vt:lpstr>The Data</vt:lpstr>
      <vt:lpstr>Pin Down Those Parameters</vt:lpstr>
      <vt:lpstr>Debris in the Atmosphere</vt:lpstr>
      <vt:lpstr>Pulsation Periods are the Key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Dwarfs: Treasure Troves with Galactic Implications</dc:title>
  <dc:creator>Jacob</dc:creator>
  <cp:lastModifiedBy>Jacob</cp:lastModifiedBy>
  <cp:revision>6</cp:revision>
  <dcterms:created xsi:type="dcterms:W3CDTF">2021-04-15T00:12:24Z</dcterms:created>
  <dcterms:modified xsi:type="dcterms:W3CDTF">2021-04-15T03:24:07Z</dcterms:modified>
</cp:coreProperties>
</file>