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12192000"/>
  <p:notesSz cx="6858000" cy="9144000"/>
  <p:embeddedFontLst>
    <p:embeddedFont>
      <p:font typeface="Lora Medium"/>
      <p:regular r:id="rId68"/>
      <p:bold r:id="rId69"/>
      <p:italic r:id="rId70"/>
      <p:boldItalic r:id="rId71"/>
    </p:embeddedFont>
    <p:embeddedFont>
      <p:font typeface="Space Mono"/>
      <p:regular r:id="rId72"/>
      <p:bold r:id="rId73"/>
      <p:italic r:id="rId74"/>
      <p:boldItalic r:id="rId75"/>
    </p:embeddedFont>
    <p:embeddedFont>
      <p:font typeface="Poppins"/>
      <p:regular r:id="rId76"/>
      <p:bold r:id="rId77"/>
      <p:italic r:id="rId78"/>
      <p:boldItalic r:id="rId79"/>
    </p:embeddedFont>
    <p:embeddedFont>
      <p:font typeface="Source Code Pro"/>
      <p:regular r:id="rId80"/>
      <p:bold r:id="rId81"/>
      <p:italic r:id="rId82"/>
      <p:boldItalic r:id="rId83"/>
    </p:embeddedFont>
    <p:embeddedFont>
      <p:font typeface="Poppins Light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6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16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PoppinsLight-regular.fntdata"/><Relationship Id="rId83" Type="http://schemas.openxmlformats.org/officeDocument/2006/relationships/font" Target="fonts/SourceCodePro-boldItalic.fntdata"/><Relationship Id="rId42" Type="http://schemas.openxmlformats.org/officeDocument/2006/relationships/slide" Target="slides/slide37.xml"/><Relationship Id="rId86" Type="http://schemas.openxmlformats.org/officeDocument/2006/relationships/font" Target="fonts/PoppinsLight-italic.fntdata"/><Relationship Id="rId41" Type="http://schemas.openxmlformats.org/officeDocument/2006/relationships/slide" Target="slides/slide36.xml"/><Relationship Id="rId85" Type="http://schemas.openxmlformats.org/officeDocument/2006/relationships/font" Target="fonts/PoppinsLight-bold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schemas.openxmlformats.org/officeDocument/2006/relationships/font" Target="fonts/PoppinsLight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SourceCodePro-regular.fntdata"/><Relationship Id="rId82" Type="http://schemas.openxmlformats.org/officeDocument/2006/relationships/font" Target="fonts/SourceCodePro-italic.fntdata"/><Relationship Id="rId81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paceMono-bold.fntdata"/><Relationship Id="rId72" Type="http://schemas.openxmlformats.org/officeDocument/2006/relationships/font" Target="fonts/SpaceMono-regular.fntdata"/><Relationship Id="rId31" Type="http://schemas.openxmlformats.org/officeDocument/2006/relationships/slide" Target="slides/slide26.xml"/><Relationship Id="rId75" Type="http://schemas.openxmlformats.org/officeDocument/2006/relationships/font" Target="fonts/SpaceMono-boldItalic.fntdata"/><Relationship Id="rId30" Type="http://schemas.openxmlformats.org/officeDocument/2006/relationships/slide" Target="slides/slide25.xml"/><Relationship Id="rId74" Type="http://schemas.openxmlformats.org/officeDocument/2006/relationships/font" Target="fonts/SpaceMono-italic.fntdata"/><Relationship Id="rId33" Type="http://schemas.openxmlformats.org/officeDocument/2006/relationships/slide" Target="slides/slide28.xml"/><Relationship Id="rId77" Type="http://schemas.openxmlformats.org/officeDocument/2006/relationships/font" Target="fonts/Poppins-bold.fntdata"/><Relationship Id="rId32" Type="http://schemas.openxmlformats.org/officeDocument/2006/relationships/slide" Target="slides/slide27.xml"/><Relationship Id="rId76" Type="http://schemas.openxmlformats.org/officeDocument/2006/relationships/font" Target="fonts/Poppins-regular.fntdata"/><Relationship Id="rId35" Type="http://schemas.openxmlformats.org/officeDocument/2006/relationships/slide" Target="slides/slide30.xml"/><Relationship Id="rId79" Type="http://schemas.openxmlformats.org/officeDocument/2006/relationships/font" Target="fonts/Poppins-boldItalic.fntdata"/><Relationship Id="rId34" Type="http://schemas.openxmlformats.org/officeDocument/2006/relationships/slide" Target="slides/slide29.xml"/><Relationship Id="rId78" Type="http://schemas.openxmlformats.org/officeDocument/2006/relationships/font" Target="fonts/Poppins-italic.fntdata"/><Relationship Id="rId71" Type="http://schemas.openxmlformats.org/officeDocument/2006/relationships/font" Target="fonts/LoraMedium-boldItalic.fntdata"/><Relationship Id="rId70" Type="http://schemas.openxmlformats.org/officeDocument/2006/relationships/font" Target="fonts/LoraMedium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LoraMedium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oraMedium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94f73a606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94f73a606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94f73a606d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94f73a606d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394f73a606d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446" name="Google Shape;446;g394f73a606d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94f73a606d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394f73a606d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455" name="Google Shape;455;g394f73a606d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94f73a606d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394f73a606d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463" name="Google Shape;463;g394f73a606d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9c0cdfaa68_0_10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9c0cdfaa68_0_10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39c0cdfaa68_0_10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94f73a606d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394f73a606d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repository in 1 line: the folder Git tracks; define commit in 1 line: a timestamped snapshot you can roll back to.*</a:t>
            </a:r>
            <a:endParaRPr/>
          </a:p>
        </p:txBody>
      </p:sp>
      <p:sp>
        <p:nvSpPr>
          <p:cNvPr id="477" name="Google Shape;477;g394f73a606d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94f73a606d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394f73a606d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repository in 1 line: the folder Git tracks; define commit in 1 line: a timestamped snapshot you can roll back to.*</a:t>
            </a:r>
            <a:endParaRPr/>
          </a:p>
        </p:txBody>
      </p:sp>
      <p:sp>
        <p:nvSpPr>
          <p:cNvPr id="485" name="Google Shape;485;g394f73a606d_0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94f73a606d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394f73a606d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repository in 1 line: the folder Git tracks; define commit in 1 line: a timestamped snapshot you can roll back to.*</a:t>
            </a:r>
            <a:endParaRPr/>
          </a:p>
        </p:txBody>
      </p:sp>
      <p:sp>
        <p:nvSpPr>
          <p:cNvPr id="493" name="Google Shape;493;g394f73a606d_0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9c0cdfaa68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9c0cdfaa68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9c0cdfaa68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9c0cdfaa68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39c0cdfaa68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507" name="Google Shape;507;g39c0cdfaa68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94f73a606d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94f73a606d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394f73a606d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9c0cdfaa68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39c0cdfaa68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514" name="Google Shape;514;g39c0cdfaa68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9c0cdfaa68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39c0cdfaa68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522" name="Google Shape;522;g39c0cdfaa68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9c0cdfaa68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9c0cdfaa68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39c0cdfaa68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9c0cdfaa68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39c0cdfaa68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535" name="Google Shape;535;g39c0cdfaa68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9c0cdfaa68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39c0cdfaa68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543" name="Google Shape;543;g39c0cdfaa68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9c0cdfaa68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9c0cdfaa68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39c0cdfaa68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9c0cdfaa68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39c0cdfaa68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557" name="Google Shape;557;g39c0cdfaa68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9c0cdfaa68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39c0cdfaa68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564" name="Google Shape;564;g39c0cdfaa68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9c0cdfaa68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39c0cdfaa68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571" name="Google Shape;571;g39c0cdfaa68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9c0cdfaa68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9c0cdfaa68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39c0cdfaa68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with goals tied to specific accounting scenarios and set the Friday deliverables.*</a:t>
            </a:r>
            <a:endParaRPr/>
          </a:p>
        </p:txBody>
      </p:sp>
      <p:sp>
        <p:nvSpPr>
          <p:cNvPr id="384" name="Google Shape;38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9c0cdfaa68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9c0cdfaa68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39c0cdfaa68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9c0cdfaa68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9c0cdfaa68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39c0cdfaa68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9c0cdfaa68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9c0cdfaa68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39c0cdfaa68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9c0cdfaa68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9c0cdfaa68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39c0cdfaa68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9c0cdfaa68_0_5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9c0cdfaa68_0_5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39c0cdfaa68_0_5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9c0cdfaa68_0_10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9c0cdfaa68_0_10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39c0cdfaa68_0_10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9c0cdfaa68_0_5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9c0cdfaa68_0_5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39c0cdfaa68_0_5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9c0cdfaa68_0_5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9c0cdfaa68_0_5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39c0cdfaa68_0_5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9c0cdfaa68_0_5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9c0cdfaa68_0_5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39c0cdfaa68_0_5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9c0cdfaa68_0_5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9c0cdfaa68_0_5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39c0cdfaa68_0_5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Demystify 'algorithm' with a 4‑step raffle example and map to a concrete 4–5 step invoice check.*</a:t>
            </a:r>
            <a:endParaRPr/>
          </a:p>
        </p:txBody>
      </p:sp>
      <p:sp>
        <p:nvSpPr>
          <p:cNvPr id="392" name="Google Shape;39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9c0cdfaa68_0_5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9c0cdfaa68_0_5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39c0cdfaa68_0_5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9c0cdfaa68_0_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9c0cdfaa68_0_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39c0cdfaa68_0_5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9c0cdfaa68_0_5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9c0cdfaa68_0_5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39c0cdfaa68_0_5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9c0cdfaa68_0_5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9c0cdfaa68_0_5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39c0cdfaa68_0_5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9c0cdfaa68_0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9c0cdfaa68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39c0cdfaa68_0_5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9c0cdfaa68_0_6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9c0cdfaa68_0_6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39c0cdfaa68_0_6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9c0cdfaa68_0_6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9c0cdfaa68_0_6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39c0cdfaa68_0_6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9c0cdfaa68_0_6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9c0cdfaa68_0_6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39c0cdfaa68_0_6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9c0cdfaa68_0_6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9c0cdfaa68_0_6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39c0cdfaa68_0_6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9c0cdfaa68_0_6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9c0cdfaa68_0_6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39c0cdfaa68_0_6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401" name="Google Shape;40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9c0cdfaa68_0_6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9c0cdfaa68_0_6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39c0cdfaa68_0_6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9c0cdfaa68_0_6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9c0cdfaa68_0_6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39c0cdfaa68_0_6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9c0cdfaa68_0_6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9c0cdfaa68_0_6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39c0cdfaa68_0_6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9c0cdfaa68_0_6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9c0cdfaa68_0_6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39c0cdfaa68_0_6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9c0cdfaa68_0_6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9c0cdfaa68_0_6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39c0cdfaa68_0_6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9c0cdfaa68_0_6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9c0cdfaa68_0_6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g39c0cdfaa68_0_6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9c0cdfaa68_0_6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39c0cdfaa68_0_6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39c0cdfaa68_0_6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9c0cdfaa68_0_6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39c0cdfaa68_0_6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39c0cdfaa68_0_6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9c0cdfaa68_0_6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9c0cdfaa68_0_6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39c0cdfaa68_0_6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9c0cdfaa68_0_10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9c0cdfaa68_0_10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39c0cdfaa68_0_10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94f73a606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394f73a606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new terms: terminal = command window, directory = folder, path = folder address.*</a:t>
            </a:r>
            <a:endParaRPr/>
          </a:p>
        </p:txBody>
      </p:sp>
      <p:sp>
        <p:nvSpPr>
          <p:cNvPr id="409" name="Google Shape;409;g394f73a606d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9c0cdfaa68_0_10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39c0cdfaa68_0_10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g39c0cdfaa68_0_10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9c0cdfaa68_0_1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9c0cdfaa68_0_1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39c0cdfaa68_0_1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9c0cdfaa68_0_1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9c0cdfaa68_0_1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39c0cdfaa68_0_1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94f73a606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394f73a606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repository in 1 line: the folder Git tracks; define commit in 1 line: a timestamped snapshot you can roll back to.*</a:t>
            </a:r>
            <a:endParaRPr/>
          </a:p>
        </p:txBody>
      </p:sp>
      <p:sp>
        <p:nvSpPr>
          <p:cNvPr id="417" name="Google Shape;417;g394f73a606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9c0cdfaa68_0_10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39c0cdfaa68_0_10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.gitignore as a rulebook: it tells Git which files/folders (like .venv) to ignore permanently.*</a:t>
            </a:r>
            <a:endParaRPr/>
          </a:p>
        </p:txBody>
      </p:sp>
      <p:sp>
        <p:nvSpPr>
          <p:cNvPr id="425" name="Google Shape;425;g39c0cdfaa68_0_10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9c0cdfaa68_0_10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39c0cdfaa68_0_10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.gitignore as a rulebook: it tells Git which files/folders (like .venv) to ignore permanently.*</a:t>
            </a:r>
            <a:endParaRPr/>
          </a:p>
        </p:txBody>
      </p:sp>
      <p:sp>
        <p:nvSpPr>
          <p:cNvPr id="433" name="Google Shape;433;g39c0cdfaa68_0_10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7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 2">
  <p:cSld name="2_Title slide 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background with blue text&#10;&#10;AI-generated content may be incorrect.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506" y="207863"/>
            <a:ext cx="2468433" cy="85788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title"/>
          </p:nvPr>
        </p:nvSpPr>
        <p:spPr>
          <a:xfrm>
            <a:off x="770361" y="2495040"/>
            <a:ext cx="5325639" cy="1645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i="0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770361" y="4319651"/>
            <a:ext cx="5325639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36E8"/>
              </a:buClr>
              <a:buSzPts val="1800"/>
              <a:buNone/>
              <a:defRPr b="0" i="0" sz="1800">
                <a:solidFill>
                  <a:srgbClr val="0D36E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2" type="pic"/>
          </p:nvPr>
        </p:nvSpPr>
        <p:spPr>
          <a:xfrm>
            <a:off x="6174889" y="387274"/>
            <a:ext cx="5713256" cy="612147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/>
          <p:cNvSpPr/>
          <p:nvPr/>
        </p:nvSpPr>
        <p:spPr>
          <a:xfrm>
            <a:off x="11888145" y="370703"/>
            <a:ext cx="303855" cy="6138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services">
  <p:cSld name="6 service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1"/>
          <p:cNvCxnSpPr/>
          <p:nvPr/>
        </p:nvCxnSpPr>
        <p:spPr>
          <a:xfrm>
            <a:off x="0" y="6471564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1"/>
          <p:cNvSpPr/>
          <p:nvPr/>
        </p:nvSpPr>
        <p:spPr>
          <a:xfrm>
            <a:off x="4315631" y="2292824"/>
            <a:ext cx="3598171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8135963" y="2292824"/>
            <a:ext cx="3598171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495299" y="2292824"/>
            <a:ext cx="3598171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628385" y="2940212"/>
            <a:ext cx="2244118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1628385" y="2669892"/>
            <a:ext cx="2244118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3" type="body"/>
          </p:nvPr>
        </p:nvSpPr>
        <p:spPr>
          <a:xfrm>
            <a:off x="5422462" y="2940212"/>
            <a:ext cx="2244118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4" type="body"/>
          </p:nvPr>
        </p:nvSpPr>
        <p:spPr>
          <a:xfrm>
            <a:off x="5422462" y="2669892"/>
            <a:ext cx="2244118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5" type="body"/>
          </p:nvPr>
        </p:nvSpPr>
        <p:spPr>
          <a:xfrm>
            <a:off x="9230188" y="2940212"/>
            <a:ext cx="2244118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6" type="body"/>
          </p:nvPr>
        </p:nvSpPr>
        <p:spPr>
          <a:xfrm>
            <a:off x="9230188" y="2669892"/>
            <a:ext cx="2244118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/>
          <p:nvPr/>
        </p:nvSpPr>
        <p:spPr>
          <a:xfrm>
            <a:off x="4315631" y="3930556"/>
            <a:ext cx="3598171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8135963" y="3930556"/>
            <a:ext cx="3598171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495299" y="3930556"/>
            <a:ext cx="3598171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9" name="Google Shape;79;p11"/>
          <p:cNvSpPr txBox="1"/>
          <p:nvPr>
            <p:ph idx="7" type="body"/>
          </p:nvPr>
        </p:nvSpPr>
        <p:spPr>
          <a:xfrm>
            <a:off x="1628385" y="4577944"/>
            <a:ext cx="2244118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8" type="body"/>
          </p:nvPr>
        </p:nvSpPr>
        <p:spPr>
          <a:xfrm>
            <a:off x="1628385" y="4307624"/>
            <a:ext cx="2244118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9" type="body"/>
          </p:nvPr>
        </p:nvSpPr>
        <p:spPr>
          <a:xfrm>
            <a:off x="5422462" y="4577944"/>
            <a:ext cx="2244118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3" type="body"/>
          </p:nvPr>
        </p:nvSpPr>
        <p:spPr>
          <a:xfrm>
            <a:off x="5422462" y="4307624"/>
            <a:ext cx="2244118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4" type="body"/>
          </p:nvPr>
        </p:nvSpPr>
        <p:spPr>
          <a:xfrm>
            <a:off x="9230188" y="4577944"/>
            <a:ext cx="2244118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5" type="body"/>
          </p:nvPr>
        </p:nvSpPr>
        <p:spPr>
          <a:xfrm>
            <a:off x="9230188" y="4307624"/>
            <a:ext cx="2244118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17695" y="2625635"/>
            <a:ext cx="733518" cy="7335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>
            <p:ph idx="16" type="pic"/>
          </p:nvPr>
        </p:nvSpPr>
        <p:spPr>
          <a:xfrm>
            <a:off x="833952" y="2743618"/>
            <a:ext cx="501004" cy="497553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1"/>
          <p:cNvSpPr/>
          <p:nvPr/>
        </p:nvSpPr>
        <p:spPr>
          <a:xfrm>
            <a:off x="717695" y="4263367"/>
            <a:ext cx="733518" cy="7335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>
            <p:ph idx="17" type="pic"/>
          </p:nvPr>
        </p:nvSpPr>
        <p:spPr>
          <a:xfrm>
            <a:off x="833952" y="4381350"/>
            <a:ext cx="501004" cy="497553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1"/>
          <p:cNvSpPr/>
          <p:nvPr/>
        </p:nvSpPr>
        <p:spPr>
          <a:xfrm>
            <a:off x="4538027" y="2625635"/>
            <a:ext cx="733518" cy="7335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/>
          <p:nvPr>
            <p:ph idx="18" type="pic"/>
          </p:nvPr>
        </p:nvSpPr>
        <p:spPr>
          <a:xfrm>
            <a:off x="4654284" y="2743618"/>
            <a:ext cx="501004" cy="497553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1"/>
          <p:cNvSpPr/>
          <p:nvPr/>
        </p:nvSpPr>
        <p:spPr>
          <a:xfrm>
            <a:off x="4538027" y="4263367"/>
            <a:ext cx="733518" cy="7335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>
            <p:ph idx="19" type="pic"/>
          </p:nvPr>
        </p:nvSpPr>
        <p:spPr>
          <a:xfrm>
            <a:off x="4654284" y="4381350"/>
            <a:ext cx="501004" cy="497553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1"/>
          <p:cNvSpPr/>
          <p:nvPr/>
        </p:nvSpPr>
        <p:spPr>
          <a:xfrm>
            <a:off x="8381606" y="2625635"/>
            <a:ext cx="733518" cy="7335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>
            <p:ph idx="20" type="pic"/>
          </p:nvPr>
        </p:nvSpPr>
        <p:spPr>
          <a:xfrm>
            <a:off x="8497863" y="2743618"/>
            <a:ext cx="501004" cy="497553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1"/>
          <p:cNvSpPr/>
          <p:nvPr/>
        </p:nvSpPr>
        <p:spPr>
          <a:xfrm>
            <a:off x="8381606" y="4263367"/>
            <a:ext cx="733518" cy="7335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/>
          <p:nvPr>
            <p:ph idx="21" type="pic"/>
          </p:nvPr>
        </p:nvSpPr>
        <p:spPr>
          <a:xfrm>
            <a:off x="8497863" y="4381350"/>
            <a:ext cx="501004" cy="49755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495299" y="1080481"/>
            <a:ext cx="10963275" cy="45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2">
  <p:cSld name="1_Title slide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background with blue text&#10;&#10;AI-generated content may be incorrect." id="103" name="Google Shape;10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506" y="207863"/>
            <a:ext cx="2468433" cy="8578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>
            <p:ph type="title"/>
          </p:nvPr>
        </p:nvSpPr>
        <p:spPr>
          <a:xfrm>
            <a:off x="770361" y="2625507"/>
            <a:ext cx="5325639" cy="1645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b="1" i="0" sz="3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/>
          <p:nvPr>
            <p:ph idx="2" type="pic"/>
          </p:nvPr>
        </p:nvSpPr>
        <p:spPr>
          <a:xfrm>
            <a:off x="6174889" y="387274"/>
            <a:ext cx="5713256" cy="6121475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3"/>
          <p:cNvSpPr/>
          <p:nvPr/>
        </p:nvSpPr>
        <p:spPr>
          <a:xfrm>
            <a:off x="11888145" y="370703"/>
            <a:ext cx="303855" cy="61380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>
  <p:cSld name="Empty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12632934" y="-774864"/>
            <a:ext cx="8427720" cy="10100748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0"/>
            <a:ext cx="12192000" cy="5279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495300" y="1578634"/>
            <a:ext cx="4550230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95299" y="5470377"/>
            <a:ext cx="11223623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/>
          <p:nvPr/>
        </p:nvSpPr>
        <p:spPr>
          <a:xfrm>
            <a:off x="495299" y="484954"/>
            <a:ext cx="816895" cy="8168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lay with solid fill" id="115" name="Google Shape;1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3734" y="658785"/>
            <a:ext cx="469232" cy="469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cent slide">
  <p:cSld name="Accent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5083132" y="-1"/>
            <a:ext cx="7108868" cy="6858001"/>
          </a:xfrm>
          <a:custGeom>
            <a:rect b="b" l="l" r="r" t="t"/>
            <a:pathLst>
              <a:path extrusionOk="0" h="6858001" w="7108868">
                <a:moveTo>
                  <a:pt x="1274079" y="0"/>
                </a:moveTo>
                <a:lnTo>
                  <a:pt x="7108868" y="0"/>
                </a:lnTo>
                <a:lnTo>
                  <a:pt x="7108868" y="6858001"/>
                </a:lnTo>
                <a:lnTo>
                  <a:pt x="1274079" y="6858001"/>
                </a:lnTo>
                <a:cubicBezTo>
                  <a:pt x="570425" y="6858001"/>
                  <a:pt x="0" y="6287576"/>
                  <a:pt x="0" y="5583922"/>
                </a:cubicBezTo>
                <a:lnTo>
                  <a:pt x="0" y="1274079"/>
                </a:lnTo>
                <a:cubicBezTo>
                  <a:pt x="0" y="570425"/>
                  <a:pt x="570425" y="0"/>
                  <a:pt x="1274079" y="0"/>
                </a:cubicBezTo>
                <a:close/>
              </a:path>
            </a:pathLst>
          </a:custGeom>
          <a:solidFill>
            <a:schemeClr val="accent2"/>
          </a:solidFill>
          <a:ln cap="flat" cmpd="sng" w="12700">
            <a:solidFill>
              <a:srgbClr val="0049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588910" y="2934778"/>
            <a:ext cx="988444" cy="9884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95300" y="2758869"/>
            <a:ext cx="3812540" cy="3112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495299" y="1540458"/>
            <a:ext cx="3812541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cent slide 2">
  <p:cSld name="Accent slide 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-1" y="952029"/>
            <a:ext cx="4912659" cy="49539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95300" y="2593564"/>
            <a:ext cx="3812540" cy="3112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495299" y="1375153"/>
            <a:ext cx="3812541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/>
          <p:nvPr>
            <p:ph idx="2" type="pic"/>
          </p:nvPr>
        </p:nvSpPr>
        <p:spPr>
          <a:xfrm>
            <a:off x="6174889" y="387274"/>
            <a:ext cx="5713256" cy="6121475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7"/>
          <p:cNvSpPr/>
          <p:nvPr/>
        </p:nvSpPr>
        <p:spPr>
          <a:xfrm>
            <a:off x="0" y="5895367"/>
            <a:ext cx="4914900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407958" y="1486605"/>
            <a:ext cx="2966022" cy="3944975"/>
          </a:xfrm>
          <a:prstGeom prst="roundRect">
            <a:avLst>
              <a:gd fmla="val 3252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0" name="Google Shape;130;p17"/>
          <p:cNvSpPr txBox="1"/>
          <p:nvPr>
            <p:ph idx="3" type="body"/>
          </p:nvPr>
        </p:nvSpPr>
        <p:spPr>
          <a:xfrm>
            <a:off x="5692718" y="2082672"/>
            <a:ext cx="2472714" cy="414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4" type="body"/>
          </p:nvPr>
        </p:nvSpPr>
        <p:spPr>
          <a:xfrm>
            <a:off x="5692718" y="2893310"/>
            <a:ext cx="2472714" cy="414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5" type="body"/>
          </p:nvPr>
        </p:nvSpPr>
        <p:spPr>
          <a:xfrm>
            <a:off x="5692718" y="3703948"/>
            <a:ext cx="2472714" cy="414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6" type="body"/>
          </p:nvPr>
        </p:nvSpPr>
        <p:spPr>
          <a:xfrm>
            <a:off x="5692718" y="4514587"/>
            <a:ext cx="2472714" cy="414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11110" y="4060315"/>
            <a:ext cx="12192000" cy="2797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">
  <p:cSld name="2 image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-655320" y="-6067334"/>
            <a:ext cx="22128480" cy="60350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0" y="6471564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9"/>
          <p:cNvSpPr/>
          <p:nvPr/>
        </p:nvSpPr>
        <p:spPr>
          <a:xfrm>
            <a:off x="0" y="4060315"/>
            <a:ext cx="12192000" cy="2797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>
            <p:ph idx="2" type="pic"/>
          </p:nvPr>
        </p:nvSpPr>
        <p:spPr>
          <a:xfrm>
            <a:off x="495299" y="1615992"/>
            <a:ext cx="7267593" cy="4833406"/>
          </a:xfrm>
          <a:prstGeom prst="roundRect">
            <a:avLst>
              <a:gd fmla="val 7602" name="adj"/>
            </a:avLst>
          </a:prstGeom>
          <a:noFill/>
          <a:ln>
            <a:noFill/>
          </a:ln>
        </p:spPr>
      </p:sp>
      <p:sp>
        <p:nvSpPr>
          <p:cNvPr id="142" name="Google Shape;142;p19"/>
          <p:cNvSpPr/>
          <p:nvPr>
            <p:ph idx="3" type="pic"/>
          </p:nvPr>
        </p:nvSpPr>
        <p:spPr>
          <a:xfrm>
            <a:off x="8244590" y="1615992"/>
            <a:ext cx="3425858" cy="4833406"/>
          </a:xfrm>
          <a:prstGeom prst="roundRect">
            <a:avLst>
              <a:gd fmla="val 11662" name="adj"/>
            </a:avLst>
          </a:prstGeom>
          <a:noFill/>
          <a:ln>
            <a:noFill/>
          </a:ln>
        </p:spPr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hone mochups">
  <p:cSld name="1_Phone mochup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4060315"/>
            <a:ext cx="12192000" cy="2797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screen shot of a cell phone&#10;&#10;Description automatically generated" id="146" name="Google Shape;14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5495" y="1867922"/>
            <a:ext cx="2124364" cy="432954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>
            <p:ph idx="2" type="pic"/>
          </p:nvPr>
        </p:nvSpPr>
        <p:spPr>
          <a:xfrm>
            <a:off x="7873253" y="1947334"/>
            <a:ext cx="1936376" cy="4171078"/>
          </a:xfrm>
          <a:prstGeom prst="roundRect">
            <a:avLst>
              <a:gd fmla="val 15174" name="adj"/>
            </a:avLst>
          </a:prstGeom>
          <a:noFill/>
          <a:ln>
            <a:noFill/>
          </a:ln>
        </p:spPr>
      </p:sp>
      <p:pic>
        <p:nvPicPr>
          <p:cNvPr descr="A screen shot of a cell phone&#10;&#10;Description automatically generated" id="148" name="Google Shape;1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7931" y="1867922"/>
            <a:ext cx="2124364" cy="4329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ell phone&#10;&#10;Description automatically generated" id="149" name="Google Shape;14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3655" y="1413319"/>
            <a:ext cx="2570480" cy="5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>
            <p:ph idx="3" type="pic"/>
          </p:nvPr>
        </p:nvSpPr>
        <p:spPr>
          <a:xfrm>
            <a:off x="4773707" y="1530851"/>
            <a:ext cx="2346284" cy="5024590"/>
          </a:xfrm>
          <a:prstGeom prst="roundRect">
            <a:avLst>
              <a:gd fmla="val 15174" name="adj"/>
            </a:avLst>
          </a:prstGeom>
          <a:noFill/>
          <a:ln>
            <a:noFill/>
          </a:ln>
        </p:spPr>
      </p:sp>
      <p:sp>
        <p:nvSpPr>
          <p:cNvPr id="151" name="Google Shape;151;p20"/>
          <p:cNvSpPr/>
          <p:nvPr>
            <p:ph idx="4" type="pic"/>
          </p:nvPr>
        </p:nvSpPr>
        <p:spPr>
          <a:xfrm>
            <a:off x="2099177" y="1947334"/>
            <a:ext cx="1936376" cy="4171078"/>
          </a:xfrm>
          <a:prstGeom prst="roundRect">
            <a:avLst>
              <a:gd fmla="val 15174" name="adj"/>
            </a:avLst>
          </a:prstGeom>
          <a:noFill/>
          <a:ln>
            <a:noFill/>
          </a:ln>
        </p:spPr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263965" y="387275"/>
            <a:ext cx="6624179" cy="6121475"/>
          </a:xfrm>
          <a:custGeom>
            <a:rect b="b" l="l" r="r" t="t"/>
            <a:pathLst>
              <a:path extrusionOk="0" h="6121475" w="5713255">
                <a:moveTo>
                  <a:pt x="0" y="0"/>
                </a:moveTo>
                <a:lnTo>
                  <a:pt x="5713255" y="0"/>
                </a:lnTo>
                <a:lnTo>
                  <a:pt x="5713255" y="6121475"/>
                </a:lnTo>
                <a:lnTo>
                  <a:pt x="2766167" y="6121475"/>
                </a:lnTo>
                <a:lnTo>
                  <a:pt x="2483359" y="6107195"/>
                </a:lnTo>
                <a:cubicBezTo>
                  <a:pt x="1181484" y="5974982"/>
                  <a:pt x="146494" y="4939991"/>
                  <a:pt x="14281" y="3638116"/>
                </a:cubicBezTo>
                <a:lnTo>
                  <a:pt x="0" y="3355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495300" y="1578634"/>
            <a:ext cx="4550230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495299" y="484954"/>
            <a:ext cx="816895" cy="8168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lay with solid fill"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3734" y="658785"/>
            <a:ext cx="469232" cy="469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mockup">
  <p:cSld name="Phone mockup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 shot of a cell phone&#10;&#10;Description automatically generated" id="155" name="Google Shape;15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3654" y="402637"/>
            <a:ext cx="3028063" cy="61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>
            <p:ph idx="2" type="pic"/>
          </p:nvPr>
        </p:nvSpPr>
        <p:spPr>
          <a:xfrm>
            <a:off x="4773706" y="558292"/>
            <a:ext cx="2763957" cy="5919041"/>
          </a:xfrm>
          <a:prstGeom prst="roundRect">
            <a:avLst>
              <a:gd fmla="val 15174" name="adj"/>
            </a:avLst>
          </a:prstGeom>
          <a:noFill/>
          <a:ln>
            <a:noFill/>
          </a:ln>
        </p:spPr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495299" y="1719835"/>
            <a:ext cx="3771901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95299" y="2648828"/>
            <a:ext cx="3771901" cy="3572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i="0" sz="1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1"/>
          <p:cNvSpPr/>
          <p:nvPr/>
        </p:nvSpPr>
        <p:spPr>
          <a:xfrm>
            <a:off x="8088172" y="4505638"/>
            <a:ext cx="3608530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8088172" y="992781"/>
            <a:ext cx="3608530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21"/>
          <p:cNvSpPr txBox="1"/>
          <p:nvPr>
            <p:ph idx="3" type="body"/>
          </p:nvPr>
        </p:nvSpPr>
        <p:spPr>
          <a:xfrm>
            <a:off x="9243899" y="1640169"/>
            <a:ext cx="2287252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4" type="body"/>
          </p:nvPr>
        </p:nvSpPr>
        <p:spPr>
          <a:xfrm>
            <a:off x="9243899" y="1369849"/>
            <a:ext cx="2287252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sz="1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5" type="body"/>
          </p:nvPr>
        </p:nvSpPr>
        <p:spPr>
          <a:xfrm>
            <a:off x="9217644" y="5153026"/>
            <a:ext cx="2287252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6" type="body"/>
          </p:nvPr>
        </p:nvSpPr>
        <p:spPr>
          <a:xfrm>
            <a:off x="9217644" y="4882706"/>
            <a:ext cx="2287252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sz="1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1"/>
          <p:cNvSpPr/>
          <p:nvPr/>
        </p:nvSpPr>
        <p:spPr>
          <a:xfrm>
            <a:off x="8088172" y="2729430"/>
            <a:ext cx="3608530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66;p21"/>
          <p:cNvSpPr txBox="1"/>
          <p:nvPr>
            <p:ph idx="7" type="body"/>
          </p:nvPr>
        </p:nvSpPr>
        <p:spPr>
          <a:xfrm>
            <a:off x="9243899" y="3376817"/>
            <a:ext cx="2287252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8" type="body"/>
          </p:nvPr>
        </p:nvSpPr>
        <p:spPr>
          <a:xfrm>
            <a:off x="9243899" y="3106497"/>
            <a:ext cx="2287252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sz="1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1"/>
          <p:cNvSpPr/>
          <p:nvPr/>
        </p:nvSpPr>
        <p:spPr>
          <a:xfrm>
            <a:off x="8282890" y="1288916"/>
            <a:ext cx="806870" cy="806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>
            <p:ph idx="9" type="pic"/>
          </p:nvPr>
        </p:nvSpPr>
        <p:spPr>
          <a:xfrm>
            <a:off x="8410773" y="1418697"/>
            <a:ext cx="551104" cy="547308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1"/>
          <p:cNvSpPr/>
          <p:nvPr/>
        </p:nvSpPr>
        <p:spPr>
          <a:xfrm>
            <a:off x="8282890" y="3025565"/>
            <a:ext cx="806870" cy="806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>
            <p:ph idx="13" type="pic"/>
          </p:nvPr>
        </p:nvSpPr>
        <p:spPr>
          <a:xfrm>
            <a:off x="8410773" y="3155346"/>
            <a:ext cx="551104" cy="547308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21"/>
          <p:cNvSpPr/>
          <p:nvPr/>
        </p:nvSpPr>
        <p:spPr>
          <a:xfrm>
            <a:off x="8282890" y="4801773"/>
            <a:ext cx="806870" cy="806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>
            <p:ph idx="14" type="pic"/>
          </p:nvPr>
        </p:nvSpPr>
        <p:spPr>
          <a:xfrm>
            <a:off x="8410773" y="4931554"/>
            <a:ext cx="551104" cy="54730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mockup">
  <p:cSld name="Computer mockup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 flipH="1" rot="10800000">
            <a:off x="0" y="-5842"/>
            <a:ext cx="3434081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 rot="-5400000">
            <a:off x="1986044" y="101074"/>
            <a:ext cx="1554952" cy="1341121"/>
          </a:xfrm>
          <a:custGeom>
            <a:rect b="b" l="l" r="r" t="t"/>
            <a:pathLst>
              <a:path extrusionOk="0" h="2766164" w="3207206">
                <a:moveTo>
                  <a:pt x="3207206" y="0"/>
                </a:moveTo>
                <a:lnTo>
                  <a:pt x="3207206" y="2766164"/>
                </a:lnTo>
                <a:lnTo>
                  <a:pt x="0" y="2766164"/>
                </a:lnTo>
                <a:lnTo>
                  <a:pt x="327899" y="2751884"/>
                </a:lnTo>
                <a:cubicBezTo>
                  <a:pt x="1837346" y="2619671"/>
                  <a:pt x="3037355" y="1584680"/>
                  <a:pt x="3190648" y="28280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6659889" y="4505638"/>
            <a:ext cx="4960630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6659889" y="992781"/>
            <a:ext cx="4960630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7815615" y="1640169"/>
            <a:ext cx="3144275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7815615" y="1369849"/>
            <a:ext cx="3144275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sz="1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3" type="body"/>
          </p:nvPr>
        </p:nvSpPr>
        <p:spPr>
          <a:xfrm>
            <a:off x="7789360" y="5153026"/>
            <a:ext cx="3144275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4" type="body"/>
          </p:nvPr>
        </p:nvSpPr>
        <p:spPr>
          <a:xfrm>
            <a:off x="7789360" y="4882706"/>
            <a:ext cx="3144275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sz="1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>
            <a:off x="6659889" y="2729430"/>
            <a:ext cx="4960630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22"/>
          <p:cNvSpPr txBox="1"/>
          <p:nvPr>
            <p:ph idx="5" type="body"/>
          </p:nvPr>
        </p:nvSpPr>
        <p:spPr>
          <a:xfrm>
            <a:off x="7815615" y="3376817"/>
            <a:ext cx="3144275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2"/>
          <p:cNvSpPr txBox="1"/>
          <p:nvPr>
            <p:ph idx="6" type="body"/>
          </p:nvPr>
        </p:nvSpPr>
        <p:spPr>
          <a:xfrm>
            <a:off x="7815615" y="3106497"/>
            <a:ext cx="3144275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sz="1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2"/>
          <p:cNvSpPr/>
          <p:nvPr/>
        </p:nvSpPr>
        <p:spPr>
          <a:xfrm>
            <a:off x="6854607" y="1288916"/>
            <a:ext cx="806870" cy="806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>
            <p:ph idx="7" type="pic"/>
          </p:nvPr>
        </p:nvSpPr>
        <p:spPr>
          <a:xfrm>
            <a:off x="6982490" y="1418697"/>
            <a:ext cx="551104" cy="547308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2"/>
          <p:cNvSpPr/>
          <p:nvPr/>
        </p:nvSpPr>
        <p:spPr>
          <a:xfrm>
            <a:off x="6854607" y="3025565"/>
            <a:ext cx="806870" cy="806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/>
          <p:nvPr>
            <p:ph idx="8" type="pic"/>
          </p:nvPr>
        </p:nvSpPr>
        <p:spPr>
          <a:xfrm>
            <a:off x="6982490" y="3155346"/>
            <a:ext cx="551104" cy="547308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2"/>
          <p:cNvSpPr/>
          <p:nvPr/>
        </p:nvSpPr>
        <p:spPr>
          <a:xfrm>
            <a:off x="6854607" y="4801773"/>
            <a:ext cx="806870" cy="806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>
            <p:ph idx="9" type="pic"/>
          </p:nvPr>
        </p:nvSpPr>
        <p:spPr>
          <a:xfrm>
            <a:off x="6982490" y="4931554"/>
            <a:ext cx="551104" cy="547308"/>
          </a:xfrm>
          <a:prstGeom prst="rect">
            <a:avLst/>
          </a:prstGeom>
          <a:noFill/>
          <a:ln>
            <a:noFill/>
          </a:ln>
        </p:spPr>
      </p:sp>
      <p:sp>
        <p:nvSpPr>
          <p:cNvPr descr="A computer monitor with a black screen&#10;&#10;AI-generated content may be incorrect." id="193" name="Google Shape;193;p22"/>
          <p:cNvSpPr/>
          <p:nvPr/>
        </p:nvSpPr>
        <p:spPr>
          <a:xfrm>
            <a:off x="779754" y="1418697"/>
            <a:ext cx="5308654" cy="4463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1000125" y="1685925"/>
            <a:ext cx="4857750" cy="2762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/>
          <p:nvPr>
            <p:ph idx="13" type="pic"/>
          </p:nvPr>
        </p:nvSpPr>
        <p:spPr>
          <a:xfrm>
            <a:off x="1000438" y="1692352"/>
            <a:ext cx="4857437" cy="275582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ervices">
  <p:cSld name="3 service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-655320" y="-6067334"/>
            <a:ext cx="22128480" cy="60350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>
            <a:off x="0" y="6471564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3"/>
          <p:cNvSpPr/>
          <p:nvPr/>
        </p:nvSpPr>
        <p:spPr>
          <a:xfrm>
            <a:off x="0" y="4060315"/>
            <a:ext cx="12192000" cy="2797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4315631" y="1992085"/>
            <a:ext cx="3598171" cy="3810000"/>
          </a:xfrm>
          <a:prstGeom prst="roundRect">
            <a:avLst>
              <a:gd fmla="val 5820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8135963" y="1992085"/>
            <a:ext cx="3598171" cy="3810000"/>
          </a:xfrm>
          <a:prstGeom prst="roundRect">
            <a:avLst>
              <a:gd fmla="val 5820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495299" y="1992085"/>
            <a:ext cx="3598171" cy="3810000"/>
          </a:xfrm>
          <a:prstGeom prst="roundRect">
            <a:avLst>
              <a:gd fmla="val 6130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790832" y="3865210"/>
            <a:ext cx="3081670" cy="1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i="0" sz="1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4597149" y="3865210"/>
            <a:ext cx="3081670" cy="1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i="0" sz="1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3"/>
          <p:cNvSpPr txBox="1"/>
          <p:nvPr>
            <p:ph idx="3" type="body"/>
          </p:nvPr>
        </p:nvSpPr>
        <p:spPr>
          <a:xfrm>
            <a:off x="8416287" y="3865210"/>
            <a:ext cx="3081670" cy="1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i="0" sz="1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4" type="body"/>
          </p:nvPr>
        </p:nvSpPr>
        <p:spPr>
          <a:xfrm>
            <a:off x="790832" y="3480468"/>
            <a:ext cx="3081670" cy="360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5" type="body"/>
          </p:nvPr>
        </p:nvSpPr>
        <p:spPr>
          <a:xfrm>
            <a:off x="4587917" y="3480468"/>
            <a:ext cx="3081670" cy="360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6" type="body"/>
          </p:nvPr>
        </p:nvSpPr>
        <p:spPr>
          <a:xfrm>
            <a:off x="8415998" y="3480468"/>
            <a:ext cx="3081670" cy="360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3"/>
          <p:cNvSpPr txBox="1"/>
          <p:nvPr>
            <p:ph idx="7" type="body"/>
          </p:nvPr>
        </p:nvSpPr>
        <p:spPr>
          <a:xfrm>
            <a:off x="790832" y="3210148"/>
            <a:ext cx="3081670" cy="24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8" type="body"/>
          </p:nvPr>
        </p:nvSpPr>
        <p:spPr>
          <a:xfrm>
            <a:off x="4587917" y="3210148"/>
            <a:ext cx="3081670" cy="24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9" type="body"/>
          </p:nvPr>
        </p:nvSpPr>
        <p:spPr>
          <a:xfrm>
            <a:off x="8415998" y="3210148"/>
            <a:ext cx="3081670" cy="24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/>
          <p:nvPr/>
        </p:nvSpPr>
        <p:spPr>
          <a:xfrm>
            <a:off x="777692" y="2328112"/>
            <a:ext cx="733518" cy="7335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>
            <p:ph idx="13" type="pic"/>
          </p:nvPr>
        </p:nvSpPr>
        <p:spPr>
          <a:xfrm>
            <a:off x="893949" y="2446095"/>
            <a:ext cx="501004" cy="497553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23"/>
          <p:cNvSpPr/>
          <p:nvPr/>
        </p:nvSpPr>
        <p:spPr>
          <a:xfrm>
            <a:off x="4583975" y="2328112"/>
            <a:ext cx="733518" cy="7335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>
            <p:ph idx="14" type="pic"/>
          </p:nvPr>
        </p:nvSpPr>
        <p:spPr>
          <a:xfrm>
            <a:off x="4700232" y="2446095"/>
            <a:ext cx="501004" cy="497553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3"/>
          <p:cNvSpPr/>
          <p:nvPr/>
        </p:nvSpPr>
        <p:spPr>
          <a:xfrm>
            <a:off x="8405127" y="2328112"/>
            <a:ext cx="733518" cy="7335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/>
          <p:nvPr>
            <p:ph idx="15" type="pic"/>
          </p:nvPr>
        </p:nvSpPr>
        <p:spPr>
          <a:xfrm>
            <a:off x="8521384" y="2446095"/>
            <a:ext cx="501004" cy="49755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ervices 2">
  <p:cSld name="3 services 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-1" y="-1"/>
            <a:ext cx="6314419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/>
          <p:nvPr>
            <p:ph type="title"/>
          </p:nvPr>
        </p:nvSpPr>
        <p:spPr>
          <a:xfrm>
            <a:off x="395201" y="2490767"/>
            <a:ext cx="4547531" cy="1876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4"/>
          <p:cNvSpPr/>
          <p:nvPr/>
        </p:nvSpPr>
        <p:spPr>
          <a:xfrm>
            <a:off x="5716264" y="4505638"/>
            <a:ext cx="5058397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5716264" y="992781"/>
            <a:ext cx="5058397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6871991" y="1640169"/>
            <a:ext cx="2985827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2" type="body"/>
          </p:nvPr>
        </p:nvSpPr>
        <p:spPr>
          <a:xfrm>
            <a:off x="6871991" y="1369849"/>
            <a:ext cx="2985827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sz="1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3" type="body"/>
          </p:nvPr>
        </p:nvSpPr>
        <p:spPr>
          <a:xfrm>
            <a:off x="6845736" y="5153026"/>
            <a:ext cx="2985827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4" type="body"/>
          </p:nvPr>
        </p:nvSpPr>
        <p:spPr>
          <a:xfrm>
            <a:off x="6845736" y="4882706"/>
            <a:ext cx="2985827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sz="1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24"/>
          <p:cNvSpPr/>
          <p:nvPr/>
        </p:nvSpPr>
        <p:spPr>
          <a:xfrm>
            <a:off x="5716264" y="2729430"/>
            <a:ext cx="5058397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24"/>
          <p:cNvSpPr txBox="1"/>
          <p:nvPr>
            <p:ph idx="5" type="body"/>
          </p:nvPr>
        </p:nvSpPr>
        <p:spPr>
          <a:xfrm>
            <a:off x="6871991" y="3376817"/>
            <a:ext cx="2985827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6" type="body"/>
          </p:nvPr>
        </p:nvSpPr>
        <p:spPr>
          <a:xfrm>
            <a:off x="6871991" y="3106497"/>
            <a:ext cx="2985827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sz="1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24"/>
          <p:cNvSpPr/>
          <p:nvPr/>
        </p:nvSpPr>
        <p:spPr>
          <a:xfrm>
            <a:off x="5910983" y="1288916"/>
            <a:ext cx="806870" cy="806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/>
          <p:nvPr>
            <p:ph idx="7" type="pic"/>
          </p:nvPr>
        </p:nvSpPr>
        <p:spPr>
          <a:xfrm>
            <a:off x="6038866" y="1418697"/>
            <a:ext cx="551104" cy="547308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4"/>
          <p:cNvSpPr/>
          <p:nvPr/>
        </p:nvSpPr>
        <p:spPr>
          <a:xfrm>
            <a:off x="5910983" y="3025565"/>
            <a:ext cx="806870" cy="806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>
            <p:ph idx="8" type="pic"/>
          </p:nvPr>
        </p:nvSpPr>
        <p:spPr>
          <a:xfrm>
            <a:off x="6038866" y="3155346"/>
            <a:ext cx="551104" cy="547308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4"/>
          <p:cNvSpPr/>
          <p:nvPr/>
        </p:nvSpPr>
        <p:spPr>
          <a:xfrm>
            <a:off x="5910983" y="4801773"/>
            <a:ext cx="806870" cy="806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/>
          <p:nvPr>
            <p:ph idx="9" type="pic"/>
          </p:nvPr>
        </p:nvSpPr>
        <p:spPr>
          <a:xfrm>
            <a:off x="6038866" y="4931554"/>
            <a:ext cx="551104" cy="54730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, 6 people">
  <p:cSld name="Team slide, 6 people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25"/>
          <p:cNvCxnSpPr/>
          <p:nvPr/>
        </p:nvCxnSpPr>
        <p:spPr>
          <a:xfrm>
            <a:off x="0" y="6471564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25"/>
          <p:cNvSpPr/>
          <p:nvPr/>
        </p:nvSpPr>
        <p:spPr>
          <a:xfrm>
            <a:off x="4315631" y="2292824"/>
            <a:ext cx="3598171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8135963" y="2292824"/>
            <a:ext cx="3598171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495299" y="2292824"/>
            <a:ext cx="3598171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1989049" y="2940212"/>
            <a:ext cx="1883453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5"/>
          <p:cNvSpPr txBox="1"/>
          <p:nvPr>
            <p:ph idx="2" type="body"/>
          </p:nvPr>
        </p:nvSpPr>
        <p:spPr>
          <a:xfrm>
            <a:off x="1989049" y="2669892"/>
            <a:ext cx="1883453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25"/>
          <p:cNvSpPr/>
          <p:nvPr>
            <p:ph idx="3" type="pic"/>
          </p:nvPr>
        </p:nvSpPr>
        <p:spPr>
          <a:xfrm>
            <a:off x="790575" y="2507454"/>
            <a:ext cx="976313" cy="976313"/>
          </a:xfrm>
          <a:prstGeom prst="ellipse">
            <a:avLst/>
          </a:prstGeom>
          <a:noFill/>
          <a:ln>
            <a:noFill/>
          </a:ln>
        </p:spPr>
      </p:sp>
      <p:sp>
        <p:nvSpPr>
          <p:cNvPr id="246" name="Google Shape;246;p25"/>
          <p:cNvSpPr/>
          <p:nvPr>
            <p:ph idx="4" type="pic"/>
          </p:nvPr>
        </p:nvSpPr>
        <p:spPr>
          <a:xfrm>
            <a:off x="4577383" y="2507454"/>
            <a:ext cx="976313" cy="976313"/>
          </a:xfrm>
          <a:prstGeom prst="ellipse">
            <a:avLst/>
          </a:prstGeom>
          <a:noFill/>
          <a:ln>
            <a:noFill/>
          </a:ln>
        </p:spPr>
      </p:sp>
      <p:sp>
        <p:nvSpPr>
          <p:cNvPr id="247" name="Google Shape;247;p25"/>
          <p:cNvSpPr/>
          <p:nvPr>
            <p:ph idx="5" type="pic"/>
          </p:nvPr>
        </p:nvSpPr>
        <p:spPr>
          <a:xfrm>
            <a:off x="8403948" y="2507454"/>
            <a:ext cx="976313" cy="976313"/>
          </a:xfrm>
          <a:prstGeom prst="ellipse">
            <a:avLst/>
          </a:prstGeom>
          <a:noFill/>
          <a:ln>
            <a:noFill/>
          </a:ln>
        </p:spPr>
      </p:sp>
      <p:sp>
        <p:nvSpPr>
          <p:cNvPr id="248" name="Google Shape;248;p25"/>
          <p:cNvSpPr txBox="1"/>
          <p:nvPr>
            <p:ph idx="6" type="body"/>
          </p:nvPr>
        </p:nvSpPr>
        <p:spPr>
          <a:xfrm>
            <a:off x="5783126" y="2940212"/>
            <a:ext cx="1883453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25"/>
          <p:cNvSpPr txBox="1"/>
          <p:nvPr>
            <p:ph idx="7" type="body"/>
          </p:nvPr>
        </p:nvSpPr>
        <p:spPr>
          <a:xfrm>
            <a:off x="5783126" y="2669892"/>
            <a:ext cx="1883453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25"/>
          <p:cNvSpPr txBox="1"/>
          <p:nvPr>
            <p:ph idx="8" type="body"/>
          </p:nvPr>
        </p:nvSpPr>
        <p:spPr>
          <a:xfrm>
            <a:off x="9590852" y="2940212"/>
            <a:ext cx="1883453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9" type="body"/>
          </p:nvPr>
        </p:nvSpPr>
        <p:spPr>
          <a:xfrm>
            <a:off x="9590852" y="2669892"/>
            <a:ext cx="1883453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25"/>
          <p:cNvSpPr/>
          <p:nvPr/>
        </p:nvSpPr>
        <p:spPr>
          <a:xfrm>
            <a:off x="4315631" y="3930556"/>
            <a:ext cx="3598171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8135963" y="3930556"/>
            <a:ext cx="3598171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495299" y="3930556"/>
            <a:ext cx="3598171" cy="13991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5" name="Google Shape;255;p25"/>
          <p:cNvSpPr txBox="1"/>
          <p:nvPr>
            <p:ph idx="13" type="body"/>
          </p:nvPr>
        </p:nvSpPr>
        <p:spPr>
          <a:xfrm>
            <a:off x="1989049" y="4577944"/>
            <a:ext cx="1883453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14" type="body"/>
          </p:nvPr>
        </p:nvSpPr>
        <p:spPr>
          <a:xfrm>
            <a:off x="1989049" y="4307624"/>
            <a:ext cx="1883453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25"/>
          <p:cNvSpPr/>
          <p:nvPr>
            <p:ph idx="15" type="pic"/>
          </p:nvPr>
        </p:nvSpPr>
        <p:spPr>
          <a:xfrm>
            <a:off x="790575" y="4145186"/>
            <a:ext cx="976313" cy="976313"/>
          </a:xfrm>
          <a:prstGeom prst="ellipse">
            <a:avLst/>
          </a:prstGeom>
          <a:noFill/>
          <a:ln>
            <a:noFill/>
          </a:ln>
        </p:spPr>
      </p:sp>
      <p:sp>
        <p:nvSpPr>
          <p:cNvPr id="258" name="Google Shape;258;p25"/>
          <p:cNvSpPr/>
          <p:nvPr>
            <p:ph idx="16" type="pic"/>
          </p:nvPr>
        </p:nvSpPr>
        <p:spPr>
          <a:xfrm>
            <a:off x="4577383" y="4145186"/>
            <a:ext cx="976313" cy="976313"/>
          </a:xfrm>
          <a:prstGeom prst="ellipse">
            <a:avLst/>
          </a:prstGeom>
          <a:noFill/>
          <a:ln>
            <a:noFill/>
          </a:ln>
        </p:spPr>
      </p:sp>
      <p:sp>
        <p:nvSpPr>
          <p:cNvPr id="259" name="Google Shape;259;p25"/>
          <p:cNvSpPr/>
          <p:nvPr>
            <p:ph idx="17" type="pic"/>
          </p:nvPr>
        </p:nvSpPr>
        <p:spPr>
          <a:xfrm>
            <a:off x="8403948" y="4145186"/>
            <a:ext cx="976313" cy="976313"/>
          </a:xfrm>
          <a:prstGeom prst="ellipse">
            <a:avLst/>
          </a:prstGeom>
          <a:noFill/>
          <a:ln>
            <a:noFill/>
          </a:ln>
        </p:spPr>
      </p:sp>
      <p:sp>
        <p:nvSpPr>
          <p:cNvPr id="260" name="Google Shape;260;p25"/>
          <p:cNvSpPr txBox="1"/>
          <p:nvPr>
            <p:ph idx="18" type="body"/>
          </p:nvPr>
        </p:nvSpPr>
        <p:spPr>
          <a:xfrm>
            <a:off x="5783126" y="4577944"/>
            <a:ext cx="1883453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25"/>
          <p:cNvSpPr txBox="1"/>
          <p:nvPr>
            <p:ph idx="19" type="body"/>
          </p:nvPr>
        </p:nvSpPr>
        <p:spPr>
          <a:xfrm>
            <a:off x="5783126" y="4307624"/>
            <a:ext cx="1883453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25"/>
          <p:cNvSpPr txBox="1"/>
          <p:nvPr>
            <p:ph idx="20" type="body"/>
          </p:nvPr>
        </p:nvSpPr>
        <p:spPr>
          <a:xfrm>
            <a:off x="9590852" y="4577944"/>
            <a:ext cx="1883453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25"/>
          <p:cNvSpPr txBox="1"/>
          <p:nvPr>
            <p:ph idx="21" type="body"/>
          </p:nvPr>
        </p:nvSpPr>
        <p:spPr>
          <a:xfrm>
            <a:off x="9590852" y="4307624"/>
            <a:ext cx="1883453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25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ard team slide">
  <p:cSld name="Board team slide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26"/>
          <p:cNvCxnSpPr/>
          <p:nvPr/>
        </p:nvCxnSpPr>
        <p:spPr>
          <a:xfrm>
            <a:off x="0" y="6471564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26"/>
          <p:cNvSpPr/>
          <p:nvPr/>
        </p:nvSpPr>
        <p:spPr>
          <a:xfrm>
            <a:off x="495299" y="1336430"/>
            <a:ext cx="3598171" cy="4773419"/>
          </a:xfrm>
          <a:prstGeom prst="roundRect">
            <a:avLst>
              <a:gd fmla="val 3252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8" name="Google Shape;268;p26"/>
          <p:cNvSpPr txBox="1"/>
          <p:nvPr>
            <p:ph idx="1" type="body"/>
          </p:nvPr>
        </p:nvSpPr>
        <p:spPr>
          <a:xfrm>
            <a:off x="671538" y="3387673"/>
            <a:ext cx="3176562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26"/>
          <p:cNvSpPr txBox="1"/>
          <p:nvPr>
            <p:ph idx="2" type="body"/>
          </p:nvPr>
        </p:nvSpPr>
        <p:spPr>
          <a:xfrm>
            <a:off x="671538" y="3117353"/>
            <a:ext cx="3176562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26"/>
          <p:cNvSpPr/>
          <p:nvPr>
            <p:ph idx="3" type="pic"/>
          </p:nvPr>
        </p:nvSpPr>
        <p:spPr>
          <a:xfrm>
            <a:off x="495299" y="1338562"/>
            <a:ext cx="3598171" cy="1663430"/>
          </a:xfrm>
          <a:prstGeom prst="round2SameRect">
            <a:avLst>
              <a:gd fmla="val 9104" name="adj1"/>
              <a:gd fmla="val 0" name="adj2"/>
            </a:avLst>
          </a:prstGeom>
          <a:noFill/>
          <a:ln>
            <a:noFill/>
          </a:ln>
        </p:spPr>
      </p:sp>
      <p:sp>
        <p:nvSpPr>
          <p:cNvPr id="271" name="Google Shape;271;p26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6"/>
          <p:cNvSpPr txBox="1"/>
          <p:nvPr>
            <p:ph idx="4" type="body"/>
          </p:nvPr>
        </p:nvSpPr>
        <p:spPr>
          <a:xfrm>
            <a:off x="671538" y="4016322"/>
            <a:ext cx="3176562" cy="18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4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26"/>
          <p:cNvSpPr/>
          <p:nvPr/>
        </p:nvSpPr>
        <p:spPr>
          <a:xfrm>
            <a:off x="4386058" y="1336430"/>
            <a:ext cx="3598171" cy="4773419"/>
          </a:xfrm>
          <a:prstGeom prst="roundRect">
            <a:avLst>
              <a:gd fmla="val 3252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74" name="Google Shape;274;p26"/>
          <p:cNvSpPr txBox="1"/>
          <p:nvPr>
            <p:ph idx="5" type="body"/>
          </p:nvPr>
        </p:nvSpPr>
        <p:spPr>
          <a:xfrm>
            <a:off x="4562297" y="3387673"/>
            <a:ext cx="3176562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26"/>
          <p:cNvSpPr txBox="1"/>
          <p:nvPr>
            <p:ph idx="6" type="body"/>
          </p:nvPr>
        </p:nvSpPr>
        <p:spPr>
          <a:xfrm>
            <a:off x="4562297" y="3117353"/>
            <a:ext cx="3176562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26"/>
          <p:cNvSpPr/>
          <p:nvPr>
            <p:ph idx="7" type="pic"/>
          </p:nvPr>
        </p:nvSpPr>
        <p:spPr>
          <a:xfrm>
            <a:off x="4386058" y="1338562"/>
            <a:ext cx="3598171" cy="1663430"/>
          </a:xfrm>
          <a:prstGeom prst="round2SameRect">
            <a:avLst>
              <a:gd fmla="val 9104" name="adj1"/>
              <a:gd fmla="val 0" name="adj2"/>
            </a:avLst>
          </a:prstGeom>
          <a:noFill/>
          <a:ln>
            <a:noFill/>
          </a:ln>
        </p:spPr>
      </p:sp>
      <p:sp>
        <p:nvSpPr>
          <p:cNvPr id="277" name="Google Shape;277;p26"/>
          <p:cNvSpPr txBox="1"/>
          <p:nvPr>
            <p:ph idx="8" type="body"/>
          </p:nvPr>
        </p:nvSpPr>
        <p:spPr>
          <a:xfrm>
            <a:off x="4562297" y="4016322"/>
            <a:ext cx="3176562" cy="18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4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26"/>
          <p:cNvSpPr/>
          <p:nvPr/>
        </p:nvSpPr>
        <p:spPr>
          <a:xfrm>
            <a:off x="8229599" y="1336430"/>
            <a:ext cx="3598171" cy="4773419"/>
          </a:xfrm>
          <a:prstGeom prst="roundRect">
            <a:avLst>
              <a:gd fmla="val 3252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79" name="Google Shape;279;p26"/>
          <p:cNvSpPr txBox="1"/>
          <p:nvPr>
            <p:ph idx="9" type="body"/>
          </p:nvPr>
        </p:nvSpPr>
        <p:spPr>
          <a:xfrm>
            <a:off x="8405838" y="3387673"/>
            <a:ext cx="3176562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26"/>
          <p:cNvSpPr txBox="1"/>
          <p:nvPr>
            <p:ph idx="13" type="body"/>
          </p:nvPr>
        </p:nvSpPr>
        <p:spPr>
          <a:xfrm>
            <a:off x="8405838" y="3117353"/>
            <a:ext cx="3176562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26"/>
          <p:cNvSpPr/>
          <p:nvPr>
            <p:ph idx="14" type="pic"/>
          </p:nvPr>
        </p:nvSpPr>
        <p:spPr>
          <a:xfrm>
            <a:off x="8229599" y="1338562"/>
            <a:ext cx="3598171" cy="1663430"/>
          </a:xfrm>
          <a:prstGeom prst="round2SameRect">
            <a:avLst>
              <a:gd fmla="val 9104" name="adj1"/>
              <a:gd fmla="val 0" name="adj2"/>
            </a:avLst>
          </a:prstGeom>
          <a:noFill/>
          <a:ln>
            <a:noFill/>
          </a:ln>
        </p:spPr>
      </p:sp>
      <p:sp>
        <p:nvSpPr>
          <p:cNvPr id="282" name="Google Shape;282;p26"/>
          <p:cNvSpPr txBox="1"/>
          <p:nvPr>
            <p:ph idx="15" type="body"/>
          </p:nvPr>
        </p:nvSpPr>
        <p:spPr>
          <a:xfrm>
            <a:off x="8405838" y="4016322"/>
            <a:ext cx="3176562" cy="18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4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26"/>
          <p:cNvSpPr/>
          <p:nvPr/>
        </p:nvSpPr>
        <p:spPr>
          <a:xfrm>
            <a:off x="495299" y="3001992"/>
            <a:ext cx="3598171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4388873" y="3001992"/>
            <a:ext cx="3598171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8223454" y="3001992"/>
            <a:ext cx="3598171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oard team slide">
  <p:cSld name="1_Board team slide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/>
          <p:nvPr/>
        </p:nvSpPr>
        <p:spPr>
          <a:xfrm>
            <a:off x="-1" y="-1"/>
            <a:ext cx="12192000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495299" y="1336430"/>
            <a:ext cx="3598171" cy="4773419"/>
          </a:xfrm>
          <a:prstGeom prst="roundRect">
            <a:avLst>
              <a:gd fmla="val 3252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9" name="Google Shape;289;p27"/>
          <p:cNvSpPr txBox="1"/>
          <p:nvPr>
            <p:ph idx="1" type="body"/>
          </p:nvPr>
        </p:nvSpPr>
        <p:spPr>
          <a:xfrm>
            <a:off x="671538" y="3387673"/>
            <a:ext cx="3176562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7"/>
          <p:cNvSpPr txBox="1"/>
          <p:nvPr>
            <p:ph idx="2" type="body"/>
          </p:nvPr>
        </p:nvSpPr>
        <p:spPr>
          <a:xfrm>
            <a:off x="671538" y="3117353"/>
            <a:ext cx="3176562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27"/>
          <p:cNvSpPr/>
          <p:nvPr>
            <p:ph idx="3" type="pic"/>
          </p:nvPr>
        </p:nvSpPr>
        <p:spPr>
          <a:xfrm>
            <a:off x="495299" y="1338562"/>
            <a:ext cx="3598171" cy="1663430"/>
          </a:xfrm>
          <a:prstGeom prst="round2SameRect">
            <a:avLst>
              <a:gd fmla="val 9104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2" name="Google Shape;292;p27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7"/>
          <p:cNvSpPr txBox="1"/>
          <p:nvPr>
            <p:ph idx="4" type="body"/>
          </p:nvPr>
        </p:nvSpPr>
        <p:spPr>
          <a:xfrm>
            <a:off x="671538" y="4016322"/>
            <a:ext cx="3176562" cy="18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4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27"/>
          <p:cNvSpPr/>
          <p:nvPr/>
        </p:nvSpPr>
        <p:spPr>
          <a:xfrm>
            <a:off x="4386058" y="1336430"/>
            <a:ext cx="3598171" cy="4773419"/>
          </a:xfrm>
          <a:prstGeom prst="roundRect">
            <a:avLst>
              <a:gd fmla="val 3252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5" name="Google Shape;295;p27"/>
          <p:cNvSpPr txBox="1"/>
          <p:nvPr>
            <p:ph idx="5" type="body"/>
          </p:nvPr>
        </p:nvSpPr>
        <p:spPr>
          <a:xfrm>
            <a:off x="4562297" y="3387673"/>
            <a:ext cx="3176562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27"/>
          <p:cNvSpPr txBox="1"/>
          <p:nvPr>
            <p:ph idx="6" type="body"/>
          </p:nvPr>
        </p:nvSpPr>
        <p:spPr>
          <a:xfrm>
            <a:off x="4562297" y="3117353"/>
            <a:ext cx="3176562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27"/>
          <p:cNvSpPr/>
          <p:nvPr>
            <p:ph idx="7" type="pic"/>
          </p:nvPr>
        </p:nvSpPr>
        <p:spPr>
          <a:xfrm>
            <a:off x="4386058" y="1338562"/>
            <a:ext cx="3598171" cy="1663430"/>
          </a:xfrm>
          <a:prstGeom prst="round2SameRect">
            <a:avLst>
              <a:gd fmla="val 9104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8" name="Google Shape;298;p27"/>
          <p:cNvSpPr txBox="1"/>
          <p:nvPr>
            <p:ph idx="8" type="body"/>
          </p:nvPr>
        </p:nvSpPr>
        <p:spPr>
          <a:xfrm>
            <a:off x="4562297" y="4016322"/>
            <a:ext cx="3176562" cy="18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4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27"/>
          <p:cNvSpPr/>
          <p:nvPr/>
        </p:nvSpPr>
        <p:spPr>
          <a:xfrm>
            <a:off x="8229599" y="1336430"/>
            <a:ext cx="3598171" cy="4773419"/>
          </a:xfrm>
          <a:prstGeom prst="roundRect">
            <a:avLst>
              <a:gd fmla="val 3252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/>
          <p:nvPr>
            <p:ph idx="9" type="body"/>
          </p:nvPr>
        </p:nvSpPr>
        <p:spPr>
          <a:xfrm>
            <a:off x="8405838" y="3387673"/>
            <a:ext cx="3176562" cy="41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27"/>
          <p:cNvSpPr txBox="1"/>
          <p:nvPr>
            <p:ph idx="13" type="body"/>
          </p:nvPr>
        </p:nvSpPr>
        <p:spPr>
          <a:xfrm>
            <a:off x="8405838" y="3117353"/>
            <a:ext cx="3176562" cy="2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27"/>
          <p:cNvSpPr/>
          <p:nvPr>
            <p:ph idx="14" type="pic"/>
          </p:nvPr>
        </p:nvSpPr>
        <p:spPr>
          <a:xfrm>
            <a:off x="8229599" y="1338562"/>
            <a:ext cx="3598171" cy="1663430"/>
          </a:xfrm>
          <a:prstGeom prst="round2SameRect">
            <a:avLst>
              <a:gd fmla="val 9104" name="adj1"/>
              <a:gd fmla="val 0" name="adj2"/>
            </a:avLst>
          </a:prstGeom>
          <a:noFill/>
          <a:ln>
            <a:noFill/>
          </a:ln>
        </p:spPr>
      </p:sp>
      <p:sp>
        <p:nvSpPr>
          <p:cNvPr id="303" name="Google Shape;303;p27"/>
          <p:cNvSpPr txBox="1"/>
          <p:nvPr>
            <p:ph idx="15" type="body"/>
          </p:nvPr>
        </p:nvSpPr>
        <p:spPr>
          <a:xfrm>
            <a:off x="8405838" y="4016322"/>
            <a:ext cx="3176562" cy="18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4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27"/>
          <p:cNvSpPr/>
          <p:nvPr/>
        </p:nvSpPr>
        <p:spPr>
          <a:xfrm>
            <a:off x="495299" y="3001992"/>
            <a:ext cx="3598171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4388873" y="3001992"/>
            <a:ext cx="3598171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8223454" y="3001992"/>
            <a:ext cx="3598171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1">
  <p:cSld name="Chart 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-655320" y="-6067334"/>
            <a:ext cx="22128480" cy="60350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8"/>
          <p:cNvSpPr txBox="1"/>
          <p:nvPr>
            <p:ph type="title"/>
          </p:nvPr>
        </p:nvSpPr>
        <p:spPr>
          <a:xfrm>
            <a:off x="495300" y="215299"/>
            <a:ext cx="5652052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8"/>
          <p:cNvSpPr/>
          <p:nvPr/>
        </p:nvSpPr>
        <p:spPr>
          <a:xfrm>
            <a:off x="6539948" y="-1"/>
            <a:ext cx="5652052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8"/>
          <p:cNvSpPr txBox="1"/>
          <p:nvPr>
            <p:ph idx="1" type="body"/>
          </p:nvPr>
        </p:nvSpPr>
        <p:spPr>
          <a:xfrm>
            <a:off x="7072338" y="1253244"/>
            <a:ext cx="4635958" cy="4988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i="0" sz="1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2">
  <p:cSld name="Chart 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/>
          <p:nvPr/>
        </p:nvSpPr>
        <p:spPr>
          <a:xfrm>
            <a:off x="-655320" y="-6067334"/>
            <a:ext cx="22128480" cy="60350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9"/>
          <p:cNvSpPr txBox="1"/>
          <p:nvPr>
            <p:ph type="title"/>
          </p:nvPr>
        </p:nvSpPr>
        <p:spPr>
          <a:xfrm>
            <a:off x="495300" y="215299"/>
            <a:ext cx="11696700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9"/>
          <p:cNvSpPr/>
          <p:nvPr/>
        </p:nvSpPr>
        <p:spPr>
          <a:xfrm>
            <a:off x="0" y="1648918"/>
            <a:ext cx="12192000" cy="48118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0"/>
          <p:cNvPicPr preferRelativeResize="0"/>
          <p:nvPr/>
        </p:nvPicPr>
        <p:blipFill rotWithShape="1">
          <a:blip r:embed="rId2">
            <a:alphaModFix/>
          </a:blip>
          <a:srcRect b="72586" l="0" r="77280" t="0"/>
          <a:stretch/>
        </p:blipFill>
        <p:spPr>
          <a:xfrm>
            <a:off x="8573700" y="3943167"/>
            <a:ext cx="2941264" cy="2522733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584201" y="1177188"/>
            <a:ext cx="8785710" cy="3449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0" i="0" sz="4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romanUcPeriod"/>
              <a:defRPr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defRPr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  <a:defRPr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5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image">
  <p:cSld name="1 imag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655320" y="-6067334"/>
            <a:ext cx="22128480" cy="60350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>
            <p:ph idx="2" type="pic"/>
          </p:nvPr>
        </p:nvSpPr>
        <p:spPr>
          <a:xfrm>
            <a:off x="495299" y="1314451"/>
            <a:ext cx="11223623" cy="48387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 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1"/>
          <p:cNvPicPr preferRelativeResize="0"/>
          <p:nvPr/>
        </p:nvPicPr>
        <p:blipFill rotWithShape="1">
          <a:blip r:embed="rId2">
            <a:alphaModFix/>
          </a:blip>
          <a:srcRect b="72586" l="0" r="77280" t="0"/>
          <a:stretch/>
        </p:blipFill>
        <p:spPr>
          <a:xfrm>
            <a:off x="8573700" y="3943167"/>
            <a:ext cx="2941264" cy="252273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584201" y="1177188"/>
            <a:ext cx="8785710" cy="3449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b="0" i="0" sz="4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romanUcPeriod"/>
              <a:defRPr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defRPr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  <a:defRPr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5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 4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2"/>
          <p:cNvSpPr/>
          <p:nvPr>
            <p:ph idx="2" type="pic"/>
          </p:nvPr>
        </p:nvSpPr>
        <p:spPr>
          <a:xfrm>
            <a:off x="361699" y="328551"/>
            <a:ext cx="3264367" cy="42865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8" name="Google Shape;328;p32"/>
          <p:cNvSpPr/>
          <p:nvPr>
            <p:ph idx="3" type="pic"/>
          </p:nvPr>
        </p:nvSpPr>
        <p:spPr>
          <a:xfrm>
            <a:off x="376044" y="4775046"/>
            <a:ext cx="1478725" cy="17544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9" name="Google Shape;329;p32"/>
          <p:cNvSpPr/>
          <p:nvPr>
            <p:ph idx="4" type="pic"/>
          </p:nvPr>
        </p:nvSpPr>
        <p:spPr>
          <a:xfrm>
            <a:off x="2055609" y="4788858"/>
            <a:ext cx="1568585" cy="17544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0" name="Google Shape;330;p32"/>
          <p:cNvSpPr/>
          <p:nvPr>
            <p:ph idx="5" type="pic"/>
          </p:nvPr>
        </p:nvSpPr>
        <p:spPr>
          <a:xfrm>
            <a:off x="3837423" y="322333"/>
            <a:ext cx="1604655" cy="331976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1" name="Google Shape;331;p32"/>
          <p:cNvSpPr/>
          <p:nvPr>
            <p:ph idx="6" type="pic"/>
          </p:nvPr>
        </p:nvSpPr>
        <p:spPr>
          <a:xfrm>
            <a:off x="3837423" y="3807811"/>
            <a:ext cx="1604655" cy="27216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2" name="Google Shape;332;p32"/>
          <p:cNvSpPr/>
          <p:nvPr>
            <p:ph idx="7" type="pic"/>
          </p:nvPr>
        </p:nvSpPr>
        <p:spPr>
          <a:xfrm>
            <a:off x="5651563" y="5089272"/>
            <a:ext cx="2976269" cy="14401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3" name="Google Shape;333;p32"/>
          <p:cNvSpPr/>
          <p:nvPr>
            <p:ph idx="8" type="pic"/>
          </p:nvPr>
        </p:nvSpPr>
        <p:spPr>
          <a:xfrm>
            <a:off x="5651564" y="2771022"/>
            <a:ext cx="1492681" cy="21568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4" name="Google Shape;334;p32"/>
          <p:cNvSpPr/>
          <p:nvPr>
            <p:ph idx="9" type="pic"/>
          </p:nvPr>
        </p:nvSpPr>
        <p:spPr>
          <a:xfrm>
            <a:off x="7317549" y="2771022"/>
            <a:ext cx="1310283" cy="21568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5" name="Google Shape;335;p32"/>
          <p:cNvSpPr/>
          <p:nvPr>
            <p:ph idx="13" type="pic"/>
          </p:nvPr>
        </p:nvSpPr>
        <p:spPr>
          <a:xfrm>
            <a:off x="5653435" y="322331"/>
            <a:ext cx="2976269" cy="22873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6" name="Google Shape;336;p32"/>
          <p:cNvSpPr/>
          <p:nvPr>
            <p:ph idx="14" type="pic"/>
          </p:nvPr>
        </p:nvSpPr>
        <p:spPr>
          <a:xfrm>
            <a:off x="8841061" y="322331"/>
            <a:ext cx="2784568" cy="28738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7" name="Google Shape;337;p32"/>
          <p:cNvSpPr/>
          <p:nvPr>
            <p:ph idx="15" type="pic"/>
          </p:nvPr>
        </p:nvSpPr>
        <p:spPr>
          <a:xfrm>
            <a:off x="8828671" y="3358473"/>
            <a:ext cx="2784568" cy="19396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8" name="Google Shape;338;p32"/>
          <p:cNvSpPr/>
          <p:nvPr>
            <p:ph idx="16" type="pic"/>
          </p:nvPr>
        </p:nvSpPr>
        <p:spPr>
          <a:xfrm>
            <a:off x="8828671" y="5460456"/>
            <a:ext cx="2784568" cy="10689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05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 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3"/>
          <p:cNvSpPr/>
          <p:nvPr>
            <p:ph idx="2" type="pic"/>
          </p:nvPr>
        </p:nvSpPr>
        <p:spPr>
          <a:xfrm>
            <a:off x="361700" y="328550"/>
            <a:ext cx="2392259" cy="620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2" name="Google Shape;342;p33"/>
          <p:cNvSpPr/>
          <p:nvPr>
            <p:ph idx="3" type="pic"/>
          </p:nvPr>
        </p:nvSpPr>
        <p:spPr>
          <a:xfrm>
            <a:off x="2963445" y="322333"/>
            <a:ext cx="2478633" cy="24486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3" name="Google Shape;343;p33"/>
          <p:cNvSpPr/>
          <p:nvPr>
            <p:ph idx="4" type="pic"/>
          </p:nvPr>
        </p:nvSpPr>
        <p:spPr>
          <a:xfrm>
            <a:off x="2954799" y="2989754"/>
            <a:ext cx="2487280" cy="35396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4" name="Google Shape;344;p33"/>
          <p:cNvSpPr/>
          <p:nvPr>
            <p:ph idx="5" type="pic"/>
          </p:nvPr>
        </p:nvSpPr>
        <p:spPr>
          <a:xfrm>
            <a:off x="5651563" y="5089272"/>
            <a:ext cx="2976269" cy="14401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5" name="Google Shape;345;p33"/>
          <p:cNvSpPr/>
          <p:nvPr>
            <p:ph idx="6" type="pic"/>
          </p:nvPr>
        </p:nvSpPr>
        <p:spPr>
          <a:xfrm>
            <a:off x="5653435" y="322331"/>
            <a:ext cx="1096491" cy="45419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6" name="Google Shape;346;p33"/>
          <p:cNvSpPr/>
          <p:nvPr>
            <p:ph idx="7" type="pic"/>
          </p:nvPr>
        </p:nvSpPr>
        <p:spPr>
          <a:xfrm>
            <a:off x="8841061" y="322332"/>
            <a:ext cx="2784568" cy="24486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7" name="Google Shape;347;p33"/>
          <p:cNvSpPr/>
          <p:nvPr>
            <p:ph idx="8" type="pic"/>
          </p:nvPr>
        </p:nvSpPr>
        <p:spPr>
          <a:xfrm>
            <a:off x="6930010" y="322331"/>
            <a:ext cx="1710213" cy="15566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8" name="Google Shape;348;p33"/>
          <p:cNvSpPr/>
          <p:nvPr>
            <p:ph idx="9" type="pic"/>
          </p:nvPr>
        </p:nvSpPr>
        <p:spPr>
          <a:xfrm>
            <a:off x="6930010" y="2072241"/>
            <a:ext cx="1710213" cy="2792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9" name="Google Shape;349;p33"/>
          <p:cNvSpPr/>
          <p:nvPr>
            <p:ph idx="13" type="pic"/>
          </p:nvPr>
        </p:nvSpPr>
        <p:spPr>
          <a:xfrm>
            <a:off x="8841061" y="2989755"/>
            <a:ext cx="2784568" cy="355451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05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">
  <p:cSld name="Contact u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/>
          <p:nvPr/>
        </p:nvSpPr>
        <p:spPr>
          <a:xfrm>
            <a:off x="0" y="-1"/>
            <a:ext cx="12192000" cy="67902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0" y="0"/>
            <a:ext cx="12192000" cy="5657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4"/>
          <p:cNvSpPr txBox="1"/>
          <p:nvPr>
            <p:ph type="title"/>
          </p:nvPr>
        </p:nvSpPr>
        <p:spPr>
          <a:xfrm>
            <a:off x="770361" y="1200150"/>
            <a:ext cx="4220739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b="1" i="0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black background with blue text&#10;&#10;AI-generated content may be incorrect." id="354" name="Google Shape;35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3356" y="349504"/>
            <a:ext cx="1441965" cy="50114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4"/>
          <p:cNvSpPr txBox="1"/>
          <p:nvPr/>
        </p:nvSpPr>
        <p:spPr>
          <a:xfrm>
            <a:off x="5894811" y="1200150"/>
            <a:ext cx="5526828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Contact 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5894811" y="2292269"/>
            <a:ext cx="4543599" cy="7179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p34"/>
          <p:cNvSpPr txBox="1"/>
          <p:nvPr>
            <p:ph idx="1" type="body"/>
          </p:nvPr>
        </p:nvSpPr>
        <p:spPr>
          <a:xfrm>
            <a:off x="6699885" y="2444137"/>
            <a:ext cx="2985827" cy="414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34"/>
          <p:cNvSpPr/>
          <p:nvPr/>
        </p:nvSpPr>
        <p:spPr>
          <a:xfrm>
            <a:off x="6069619" y="2423530"/>
            <a:ext cx="455458" cy="4554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ceiver with solid fill" id="359" name="Google Shape;3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4914" y="2518826"/>
            <a:ext cx="264869" cy="2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4"/>
          <p:cNvSpPr/>
          <p:nvPr/>
        </p:nvSpPr>
        <p:spPr>
          <a:xfrm>
            <a:off x="5894811" y="3206669"/>
            <a:ext cx="4543599" cy="7179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p34"/>
          <p:cNvSpPr txBox="1"/>
          <p:nvPr>
            <p:ph idx="2" type="body"/>
          </p:nvPr>
        </p:nvSpPr>
        <p:spPr>
          <a:xfrm>
            <a:off x="6699885" y="3358537"/>
            <a:ext cx="2985827" cy="414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34"/>
          <p:cNvSpPr/>
          <p:nvPr/>
        </p:nvSpPr>
        <p:spPr>
          <a:xfrm>
            <a:off x="6069619" y="3337930"/>
            <a:ext cx="455458" cy="4554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pen envelope with solid fill" id="363" name="Google Shape;3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1670" y="3419981"/>
            <a:ext cx="291356" cy="29135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/>
          <p:nvPr/>
        </p:nvSpPr>
        <p:spPr>
          <a:xfrm>
            <a:off x="5894811" y="4121069"/>
            <a:ext cx="4543599" cy="7179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68503" sx="102865" rotWithShape="0" algn="ctr" sy="102865">
              <a:schemeClr val="dk2">
                <a:alpha val="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5" name="Google Shape;365;p34"/>
          <p:cNvSpPr txBox="1"/>
          <p:nvPr>
            <p:ph idx="3" type="body"/>
          </p:nvPr>
        </p:nvSpPr>
        <p:spPr>
          <a:xfrm>
            <a:off x="6699885" y="4272937"/>
            <a:ext cx="2985827" cy="414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34"/>
          <p:cNvSpPr/>
          <p:nvPr/>
        </p:nvSpPr>
        <p:spPr>
          <a:xfrm>
            <a:off x="6069619" y="4252330"/>
            <a:ext cx="455458" cy="4554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arth globe: Africa and Europe with solid fill" id="367" name="Google Shape;36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7101" y="4319812"/>
            <a:ext cx="320492" cy="320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1221422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-11112" y="0"/>
            <a:ext cx="12225336" cy="6858000"/>
          </a:xfrm>
          <a:custGeom>
            <a:rect b="b" l="l" r="r" t="t"/>
            <a:pathLst>
              <a:path extrusionOk="0" h="6858000" w="12225336">
                <a:moveTo>
                  <a:pt x="0" y="0"/>
                </a:moveTo>
                <a:lnTo>
                  <a:pt x="12225336" y="0"/>
                </a:lnTo>
                <a:lnTo>
                  <a:pt x="12225336" y="4091836"/>
                </a:lnTo>
                <a:lnTo>
                  <a:pt x="12208778" y="4374641"/>
                </a:lnTo>
                <a:cubicBezTo>
                  <a:pt x="12055485" y="5676516"/>
                  <a:pt x="10855476" y="6711507"/>
                  <a:pt x="9346029" y="6843720"/>
                </a:cubicBezTo>
                <a:lnTo>
                  <a:pt x="90181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495299" y="5708600"/>
            <a:ext cx="11223626" cy="817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Medium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853846" y="2803178"/>
            <a:ext cx="10094562" cy="120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  <a:defRPr b="1" i="0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855076" y="1654086"/>
            <a:ext cx="816895" cy="8168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use with solid fill"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0236" y="1849246"/>
            <a:ext cx="426575" cy="4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ith description">
  <p:cSld name="Image with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5877581" y="-1"/>
            <a:ext cx="6314419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95299" y="1901217"/>
            <a:ext cx="5299927" cy="3572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i="0" sz="1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495299" y="215299"/>
            <a:ext cx="5078427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>
            <p:ph idx="2" type="pic"/>
          </p:nvPr>
        </p:nvSpPr>
        <p:spPr>
          <a:xfrm>
            <a:off x="6174889" y="387274"/>
            <a:ext cx="5713256" cy="612147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6"/>
          <p:cNvSpPr/>
          <p:nvPr/>
        </p:nvSpPr>
        <p:spPr>
          <a:xfrm>
            <a:off x="11888145" y="0"/>
            <a:ext cx="30385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 +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655320" y="-6067334"/>
            <a:ext cx="22128480" cy="60350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95299" y="1390877"/>
            <a:ext cx="10963276" cy="492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Title only 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+ Short text">
  <p:cSld name="Title only + Short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/>
          <p:nvPr/>
        </p:nvSpPr>
        <p:spPr>
          <a:xfrm flipH="1" rot="5400000">
            <a:off x="5711592" y="352113"/>
            <a:ext cx="6890294" cy="6121475"/>
          </a:xfrm>
          <a:custGeom>
            <a:rect b="b" l="l" r="r" t="t"/>
            <a:pathLst>
              <a:path extrusionOk="0" h="6121475" w="5713255">
                <a:moveTo>
                  <a:pt x="0" y="0"/>
                </a:moveTo>
                <a:lnTo>
                  <a:pt x="5713255" y="0"/>
                </a:lnTo>
                <a:lnTo>
                  <a:pt x="5713255" y="6121475"/>
                </a:lnTo>
                <a:lnTo>
                  <a:pt x="2766167" y="6121475"/>
                </a:lnTo>
                <a:lnTo>
                  <a:pt x="2483359" y="6107195"/>
                </a:lnTo>
                <a:cubicBezTo>
                  <a:pt x="1181484" y="5974982"/>
                  <a:pt x="146494" y="4939991"/>
                  <a:pt x="14281" y="3638116"/>
                </a:cubicBezTo>
                <a:lnTo>
                  <a:pt x="0" y="3355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-655320" y="-6067334"/>
            <a:ext cx="22128480" cy="60350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495299" y="215299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825872" y="1642990"/>
            <a:ext cx="4676074" cy="3572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b="0" i="0" sz="16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eft">
  <p:cSld name="Title lef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/>
          <p:nvPr/>
        </p:nvSpPr>
        <p:spPr>
          <a:xfrm flipH="1" rot="10800000">
            <a:off x="-1" y="-1"/>
            <a:ext cx="6314419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395201" y="2490767"/>
            <a:ext cx="4547531" cy="1876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/>
        </p:nvSpPr>
        <p:spPr>
          <a:xfrm>
            <a:off x="3107212" y="4091836"/>
            <a:ext cx="3207206" cy="2766164"/>
          </a:xfrm>
          <a:custGeom>
            <a:rect b="b" l="l" r="r" t="t"/>
            <a:pathLst>
              <a:path extrusionOk="0" h="2766164" w="3207206">
                <a:moveTo>
                  <a:pt x="3207206" y="0"/>
                </a:moveTo>
                <a:lnTo>
                  <a:pt x="3207206" y="2766164"/>
                </a:lnTo>
                <a:lnTo>
                  <a:pt x="0" y="2766164"/>
                </a:lnTo>
                <a:lnTo>
                  <a:pt x="327899" y="2751884"/>
                </a:lnTo>
                <a:cubicBezTo>
                  <a:pt x="1837346" y="2619671"/>
                  <a:pt x="3037355" y="1584680"/>
                  <a:pt x="3190648" y="28280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709619" y="1183059"/>
            <a:ext cx="4748956" cy="492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romanU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71564"/>
            <a:ext cx="12192000" cy="3864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95299" y="120598"/>
            <a:ext cx="11223623" cy="7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"/>
              <a:buNone/>
              <a:defRPr b="1" i="0" sz="3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95300" y="1571995"/>
            <a:ext cx="112236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Char char="−"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romanUcPeriod"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lphaLcPeriod"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1"/>
          <p:cNvCxnSpPr/>
          <p:nvPr/>
        </p:nvCxnSpPr>
        <p:spPr>
          <a:xfrm>
            <a:off x="0" y="6471564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1"/>
          <p:cNvCxnSpPr/>
          <p:nvPr/>
        </p:nvCxnSpPr>
        <p:spPr>
          <a:xfrm>
            <a:off x="0" y="988349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black background with blue text&#10;&#10;AI-generated content may be incorrect.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8653" y="6480190"/>
            <a:ext cx="1046856" cy="363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8">
          <p15:clr>
            <a:srgbClr val="F26B43"/>
          </p15:clr>
        </p15:guide>
        <p15:guide id="2" pos="3888">
          <p15:clr>
            <a:srgbClr val="F26B43"/>
          </p15:clr>
        </p15:guide>
        <p15:guide id="3" pos="312">
          <p15:clr>
            <a:srgbClr val="F26B43"/>
          </p15:clr>
        </p15:guide>
        <p15:guide id="4" pos="7382">
          <p15:clr>
            <a:srgbClr val="F26B43"/>
          </p15:clr>
        </p15:guide>
        <p15:guide id="5" pos="3816">
          <p15:clr>
            <a:srgbClr val="F26B43"/>
          </p15:clr>
        </p15:guide>
        <p15:guide id="6" orient="horz" pos="688">
          <p15:clr>
            <a:srgbClr val="F26B43"/>
          </p15:clr>
        </p15:guide>
        <p15:guide id="7" orient="horz" pos="760">
          <p15:clr>
            <a:srgbClr val="F26B43"/>
          </p15:clr>
        </p15:guide>
        <p15:guide id="8" orient="horz" pos="1152">
          <p15:clr>
            <a:srgbClr val="F26B43"/>
          </p15:clr>
        </p15:guide>
        <p15:guide id="9" orient="horz" pos="1224">
          <p15:clr>
            <a:srgbClr val="F26B43"/>
          </p15:clr>
        </p15:guide>
        <p15:guide id="10" orient="horz" pos="1616">
          <p15:clr>
            <a:srgbClr val="F26B43"/>
          </p15:clr>
        </p15:guide>
        <p15:guide id="11" orient="horz" pos="1688">
          <p15:clr>
            <a:srgbClr val="F26B43"/>
          </p15:clr>
        </p15:guide>
        <p15:guide id="12" orient="horz" pos="2082">
          <p15:clr>
            <a:srgbClr val="F26B43"/>
          </p15:clr>
        </p15:guide>
        <p15:guide id="13" orient="horz" pos="2156">
          <p15:clr>
            <a:srgbClr val="F26B43"/>
          </p15:clr>
        </p15:guide>
        <p15:guide id="14" orient="horz" pos="2546">
          <p15:clr>
            <a:srgbClr val="F26B43"/>
          </p15:clr>
        </p15:guide>
        <p15:guide id="15" orient="horz" pos="2618">
          <p15:clr>
            <a:srgbClr val="F26B43"/>
          </p15:clr>
        </p15:guide>
        <p15:guide id="16" orient="horz" pos="3014">
          <p15:clr>
            <a:srgbClr val="F26B43"/>
          </p15:clr>
        </p15:guide>
        <p15:guide id="17" orient="horz" pos="3088">
          <p15:clr>
            <a:srgbClr val="F26B43"/>
          </p15:clr>
        </p15:guide>
        <p15:guide id="18" orient="horz" pos="3478">
          <p15:clr>
            <a:srgbClr val="F26B43"/>
          </p15:clr>
        </p15:guide>
        <p15:guide id="19" orient="horz" pos="3552">
          <p15:clr>
            <a:srgbClr val="F26B43"/>
          </p15:clr>
        </p15:guide>
        <p15:guide id="20" orient="horz" pos="3940">
          <p15:clr>
            <a:srgbClr val="F26B43"/>
          </p15:clr>
        </p15:guide>
        <p15:guide id="21" pos="1136">
          <p15:clr>
            <a:srgbClr val="F26B43"/>
          </p15:clr>
        </p15:guide>
        <p15:guide id="22" pos="1208">
          <p15:clr>
            <a:srgbClr val="F26B43"/>
          </p15:clr>
        </p15:guide>
        <p15:guide id="23" pos="2030">
          <p15:clr>
            <a:srgbClr val="F26B43"/>
          </p15:clr>
        </p15:guide>
        <p15:guide id="24" pos="2104">
          <p15:clr>
            <a:srgbClr val="F26B43"/>
          </p15:clr>
        </p15:guide>
        <p15:guide id="25" pos="2924">
          <p15:clr>
            <a:srgbClr val="F26B43"/>
          </p15:clr>
        </p15:guide>
        <p15:guide id="26" pos="2998">
          <p15:clr>
            <a:srgbClr val="F26B43"/>
          </p15:clr>
        </p15:guide>
        <p15:guide id="27" pos="4708">
          <p15:clr>
            <a:srgbClr val="F26B43"/>
          </p15:clr>
        </p15:guide>
        <p15:guide id="28" pos="4780">
          <p15:clr>
            <a:srgbClr val="F26B43"/>
          </p15:clr>
        </p15:guide>
        <p15:guide id="29" pos="5602">
          <p15:clr>
            <a:srgbClr val="F26B43"/>
          </p15:clr>
        </p15:guide>
        <p15:guide id="30" pos="5674">
          <p15:clr>
            <a:srgbClr val="F26B43"/>
          </p15:clr>
        </p15:guide>
        <p15:guide id="31" pos="6494">
          <p15:clr>
            <a:srgbClr val="F26B43"/>
          </p15:clr>
        </p15:guide>
        <p15:guide id="32" pos="65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idx="1" type="body"/>
          </p:nvPr>
        </p:nvSpPr>
        <p:spPr>
          <a:xfrm>
            <a:off x="770351" y="4319650"/>
            <a:ext cx="49173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36E8"/>
              </a:buClr>
              <a:buSzPts val="1800"/>
              <a:buNone/>
            </a:pPr>
            <a:r>
              <a:rPr lang="en-US"/>
              <a:t>Python foundations, working with tables and </a:t>
            </a:r>
            <a:r>
              <a:rPr lang="en-US"/>
              <a:t>visualizations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D36E8"/>
              </a:buClr>
              <a:buSzPts val="1800"/>
              <a:buNone/>
            </a:pPr>
            <a:r>
              <a:rPr lang="en-US"/>
              <a:t>2025-10-20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D36E8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3" name="Google Shape;373;p35" title="python.png"/>
          <p:cNvPicPr preferRelativeResize="0"/>
          <p:nvPr/>
        </p:nvPicPr>
        <p:blipFill rotWithShape="1">
          <a:blip r:embed="rId3">
            <a:alphaModFix/>
          </a:blip>
          <a:srcRect b="0" l="10660" r="10659" t="0"/>
          <a:stretch/>
        </p:blipFill>
        <p:spPr>
          <a:xfrm>
            <a:off x="6174889" y="387274"/>
            <a:ext cx="5713256" cy="6121475"/>
          </a:xfrm>
          <a:custGeom>
            <a:rect b="b" l="l" r="r" t="t"/>
            <a:pathLst>
              <a:path extrusionOk="0" h="6121475" w="5713256">
                <a:moveTo>
                  <a:pt x="0" y="0"/>
                </a:moveTo>
                <a:lnTo>
                  <a:pt x="5713256" y="0"/>
                </a:lnTo>
                <a:lnTo>
                  <a:pt x="5713256" y="6121475"/>
                </a:lnTo>
                <a:lnTo>
                  <a:pt x="2766167" y="6121475"/>
                </a:lnTo>
                <a:lnTo>
                  <a:pt x="2483359" y="6107195"/>
                </a:lnTo>
                <a:cubicBezTo>
                  <a:pt x="1181484" y="5974982"/>
                  <a:pt x="146494" y="4939991"/>
                  <a:pt x="14281" y="3638116"/>
                </a:cubicBezTo>
                <a:lnTo>
                  <a:pt x="0" y="335531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74" name="Google Shape;374;p35"/>
          <p:cNvSpPr txBox="1"/>
          <p:nvPr>
            <p:ph type="title"/>
          </p:nvPr>
        </p:nvSpPr>
        <p:spPr>
          <a:xfrm>
            <a:off x="770350" y="2495048"/>
            <a:ext cx="53256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/>
              <a:t>Python Bootcamp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/>
              <a:t>For Beginners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"/>
          <p:cNvSpPr txBox="1"/>
          <p:nvPr>
            <p:ph type="title"/>
          </p:nvPr>
        </p:nvSpPr>
        <p:spPr>
          <a:xfrm>
            <a:off x="495300" y="1578613"/>
            <a:ext cx="4550100" cy="18093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Data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Types and Fundamentals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 txBox="1"/>
          <p:nvPr>
            <p:ph idx="1" type="body"/>
          </p:nvPr>
        </p:nvSpPr>
        <p:spPr>
          <a:xfrm>
            <a:off x="495300" y="1206500"/>
            <a:ext cx="5562600" cy="52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What are variables?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What is their underlying representation?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1's and 0's, bits and bytes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Various Types: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Binary: Boolean</a:t>
            </a:r>
            <a:br>
              <a:rPr lang="en-US" sz="1400"/>
            </a:br>
            <a:r>
              <a:rPr b="1" lang="en-US" sz="1400"/>
              <a:t>True</a:t>
            </a:r>
            <a:r>
              <a:rPr lang="en-US" sz="1400"/>
              <a:t> or </a:t>
            </a:r>
            <a:r>
              <a:rPr b="1" lang="en-US" sz="1400"/>
              <a:t>False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Numbers: integer, float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Strings</a:t>
            </a:r>
            <a:br>
              <a:rPr lang="en-US" sz="1400"/>
            </a:br>
            <a:r>
              <a:rPr lang="en-US" sz="1400"/>
              <a:t>Declared between single (') or double (") quotes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etc.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Variables are stored as </a:t>
            </a:r>
            <a:r>
              <a:rPr b="1" lang="en-US" sz="1400">
                <a:latin typeface="Poppins"/>
                <a:ea typeface="Poppins"/>
                <a:cs typeface="Poppins"/>
                <a:sym typeface="Poppins"/>
              </a:rPr>
              <a:t>named values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Can use the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type()</a:t>
            </a:r>
            <a:r>
              <a:rPr lang="en-US" sz="1400"/>
              <a:t> function to check the type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Convert between types using functions like: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−"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string()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−"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list()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−"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int()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−"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float()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−"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etc.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45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Variables &amp; Data Types: </a:t>
            </a:r>
            <a:r>
              <a:rPr lang="en-US" sz="3500">
                <a:solidFill>
                  <a:srgbClr val="0B5394"/>
                </a:solidFill>
              </a:rPr>
              <a:t>Strings and Numbers</a:t>
            </a:r>
            <a:endParaRPr sz="3500">
              <a:solidFill>
                <a:srgbClr val="0B5394"/>
              </a:solidFill>
            </a:endParaRPr>
          </a:p>
        </p:txBody>
      </p:sp>
      <p:pic>
        <p:nvPicPr>
          <p:cNvPr id="450" name="Google Shape;450;p45" title="bitimage-600x27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963" y="3063375"/>
            <a:ext cx="2746125" cy="1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5" title="0-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3100" y="1116000"/>
            <a:ext cx="2142825" cy="52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idx="1" type="body"/>
          </p:nvPr>
        </p:nvSpPr>
        <p:spPr>
          <a:xfrm>
            <a:off x="962950" y="1271025"/>
            <a:ext cx="50949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Binary: Boolean</a:t>
            </a:r>
            <a:br>
              <a:rPr lang="en-US" sz="1400"/>
            </a:br>
            <a:r>
              <a:rPr b="1" lang="en-US" sz="1400"/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variable1 = True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variable2 = False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Numbers: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Integer: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int1 = 10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int2 = int(10.0)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Float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float1 = 10.0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float2 = float(10)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 standard operators like: + - / *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Multiple assignment: Separate by commas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x, y, z = 0, 0, 0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46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Variables &amp; Data Types</a:t>
            </a:r>
            <a:endParaRPr sz="3500"/>
          </a:p>
        </p:txBody>
      </p:sp>
      <p:sp>
        <p:nvSpPr>
          <p:cNvPr id="459" name="Google Shape;459;p46"/>
          <p:cNvSpPr txBox="1"/>
          <p:nvPr/>
        </p:nvSpPr>
        <p:spPr>
          <a:xfrm>
            <a:off x="6209050" y="1787975"/>
            <a:ext cx="48966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•"/>
            </a:pPr>
            <a:r>
              <a:rPr lang="en-US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Strings</a:t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TR"/>
              <a:buChar char="−"/>
            </a:pPr>
            <a:r>
              <a:rPr lang="en-US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Declared between: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US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Single (') quotes</a:t>
            </a:r>
            <a:br>
              <a:rPr lang="en-US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string1 = 'Hello there!'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US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Double (") quotes</a:t>
            </a:r>
            <a:br>
              <a:rPr lang="en-US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string2 = "Hello there!"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US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Multiline triple (""") quotes</a:t>
            </a:r>
            <a:br>
              <a:rPr lang="en-US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string3 = """Hello</a:t>
            </a:r>
            <a:b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		there</a:t>
            </a:r>
            <a:b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		!"""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Char char="−"/>
            </a:pPr>
            <a:r>
              <a:rPr lang="en-US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Can be joined/concatenated: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AutoNum type="arabicPeriod"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string1 + string2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AutoNum type="arabicPeriod"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separator.join(string1, string2)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 txBox="1"/>
          <p:nvPr>
            <p:ph idx="1" type="body"/>
          </p:nvPr>
        </p:nvSpPr>
        <p:spPr>
          <a:xfrm>
            <a:off x="495300" y="1068250"/>
            <a:ext cx="77658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What is a list?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A collection/array of </a:t>
            </a:r>
            <a:r>
              <a:rPr b="1" i="1" lang="en-US" sz="1400"/>
              <a:t>any</a:t>
            </a:r>
            <a:r>
              <a:rPr lang="en-US" sz="1400"/>
              <a:t> item in a particular order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Put anything in it including strings, numbers and other lists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Defined within square brackets, separated items by commas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Can be declared directly, like: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bicycles = ['trek', 'cannondale', 'redline', 'specialized']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Read or access items via a numbered index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Use a number inside square brackets to select index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print(bicycles[0])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&gt;&gt;&gt;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trek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IMPORTANT: </a:t>
            </a:r>
            <a:r>
              <a:rPr b="1" lang="en-US" sz="1400">
                <a:latin typeface="Poppins"/>
                <a:ea typeface="Poppins"/>
                <a:cs typeface="Poppins"/>
                <a:sym typeface="Poppins"/>
              </a:rPr>
              <a:t>Index Positions Start at 0, Not 1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Poppins Light"/>
              <a:buChar char="•"/>
            </a:pPr>
            <a:r>
              <a:rPr lang="en-US" sz="1400"/>
              <a:t>Access the elements from the end using negative index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E.g. The last item: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bicycles[-1] = 'specialized'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Second last item: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bicycles[-2] = 'redline'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Poppins Light"/>
              <a:buChar char="•"/>
            </a:pPr>
            <a:r>
              <a:rPr lang="en-US" sz="1400"/>
              <a:t>List slices: Select only a part of the list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0B5394"/>
                </a:solidFill>
              </a:rPr>
              <a:t>two_bicycles =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bicycles</a:t>
            </a:r>
            <a:r>
              <a:rPr lang="en-US" sz="1400">
                <a:solidFill>
                  <a:srgbClr val="0B5394"/>
                </a:solidFill>
              </a:rPr>
              <a:t>[0 : 2]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Tip: Strings are </a:t>
            </a:r>
            <a:r>
              <a:rPr i="1" lang="en-US" sz="1400"/>
              <a:t>actually</a:t>
            </a:r>
            <a:r>
              <a:rPr lang="en-US" sz="1400"/>
              <a:t> just lists of characters!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47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Variables &amp; Data Types: </a:t>
            </a:r>
            <a:r>
              <a:rPr lang="en-US" sz="3500">
                <a:solidFill>
                  <a:srgbClr val="0B5394"/>
                </a:solidFill>
              </a:rPr>
              <a:t>Lists</a:t>
            </a:r>
            <a:endParaRPr sz="3500">
              <a:solidFill>
                <a:srgbClr val="0B5394"/>
              </a:solidFill>
            </a:endParaRPr>
          </a:p>
        </p:txBody>
      </p:sp>
      <p:pic>
        <p:nvPicPr>
          <p:cNvPr id="467" name="Google Shape;467;p47" title="python-list-inde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875" y="2734925"/>
            <a:ext cx="5064675" cy="21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"/>
          <p:cNvSpPr txBox="1"/>
          <p:nvPr>
            <p:ph type="title"/>
          </p:nvPr>
        </p:nvSpPr>
        <p:spPr>
          <a:xfrm>
            <a:off x="495300" y="1578600"/>
            <a:ext cx="4550100" cy="23328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Control Structures</a:t>
            </a:r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9"/>
          <p:cNvSpPr txBox="1"/>
          <p:nvPr>
            <p:ph idx="1" type="body"/>
          </p:nvPr>
        </p:nvSpPr>
        <p:spPr>
          <a:xfrm>
            <a:off x="321875" y="1283825"/>
            <a:ext cx="5548200" cy="53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400">
                <a:solidFill>
                  <a:srgbClr val="000000"/>
                </a:solidFill>
              </a:rPr>
              <a:t>A step-by-step repeated process</a:t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400">
                <a:solidFill>
                  <a:srgbClr val="000000"/>
                </a:solidFill>
              </a:rPr>
              <a:t>Example: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people = ['alice', 'david', 'carolina']</a:t>
            </a:r>
            <a:endParaRPr sz="13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for person in people:</a:t>
            </a:r>
            <a:endParaRPr sz="13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print(person)</a:t>
            </a:r>
            <a:endParaRPr sz="1400">
              <a:solidFill>
                <a:srgbClr val="000000"/>
              </a:solidFill>
            </a:endParaRPr>
          </a:p>
          <a:p>
            <a:pPr indent="-215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Warnings: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Be very careful about correct indentation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Ensure to use the right syntax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(e.g. remember the colon)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Can also iterate through generated numeric values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e.g. 	</a:t>
            </a:r>
            <a:r>
              <a:rPr lang="en-US" sz="1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for value in range(1, 5):</a:t>
            </a:r>
            <a:br>
              <a:rPr lang="en-US" sz="1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		print(value)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Lists can be modified, including deleting items, appending items etc.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"List comprehensions" are shorthand for modifying and returning a new list from an existing list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e.g. 	</a:t>
            </a:r>
            <a:r>
              <a:rPr lang="en-US" sz="1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new_list = [x.lower() for x in list_of_strings]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49"/>
          <p:cNvSpPr txBox="1"/>
          <p:nvPr>
            <p:ph type="title"/>
          </p:nvPr>
        </p:nvSpPr>
        <p:spPr>
          <a:xfrm>
            <a:off x="495300" y="215300"/>
            <a:ext cx="5078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6250"/>
              <a:buNone/>
            </a:pPr>
            <a:r>
              <a:rPr lang="en-US"/>
              <a:t>Lists and For-loops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1818"/>
              <a:buNone/>
            </a:pPr>
            <a:r>
              <a:t/>
            </a:r>
            <a:endParaRPr sz="2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1818"/>
              <a:buNone/>
            </a:pPr>
            <a:r>
              <a:rPr lang="en-US" sz="2200">
                <a:solidFill>
                  <a:srgbClr val="0B5394"/>
                </a:solidFill>
              </a:rPr>
              <a:t>Iterating through lists and more</a:t>
            </a:r>
            <a:endParaRPr sz="2200">
              <a:solidFill>
                <a:srgbClr val="0B5394"/>
              </a:solidFill>
            </a:endParaRPr>
          </a:p>
        </p:txBody>
      </p:sp>
      <p:pic>
        <p:nvPicPr>
          <p:cNvPr id="481" name="Google Shape;481;p49" title="for-loop-flow-diagra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063" y="885825"/>
            <a:ext cx="43148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 txBox="1"/>
          <p:nvPr>
            <p:ph idx="1" type="body"/>
          </p:nvPr>
        </p:nvSpPr>
        <p:spPr>
          <a:xfrm>
            <a:off x="495300" y="1390875"/>
            <a:ext cx="62073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400">
                <a:solidFill>
                  <a:srgbClr val="000000"/>
                </a:solidFill>
              </a:rPr>
              <a:t>A tuple looks just like a list, except you use parentheses instead of square brackets</a:t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400">
                <a:solidFill>
                  <a:srgbClr val="000000"/>
                </a:solidFill>
              </a:rPr>
              <a:t>So how is it different from a list?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Tuples are </a:t>
            </a:r>
            <a:r>
              <a:rPr b="1" lang="en-US" sz="1400">
                <a:solidFill>
                  <a:srgbClr val="000000"/>
                </a:solidFill>
              </a:rPr>
              <a:t>immutable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Means that you can overwrite an item but not completely delete it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This is to make sure the size or 'shape' of the tuple doesn't change</a:t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400">
                <a:solidFill>
                  <a:srgbClr val="000000"/>
                </a:solidFill>
              </a:rPr>
              <a:t>NOTE: Tuples are technically defined by the presence of a comma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A </a:t>
            </a:r>
            <a:r>
              <a:rPr lang="en-US" sz="1400">
                <a:solidFill>
                  <a:srgbClr val="000000"/>
                </a:solidFill>
              </a:rPr>
              <a:t>tuple of one element is thus: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new_tuple = (1,)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50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Tuples: </a:t>
            </a:r>
            <a:r>
              <a:rPr lang="en-US">
                <a:solidFill>
                  <a:srgbClr val="0B5394"/>
                </a:solidFill>
              </a:rPr>
              <a:t>Similar to lists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489" name="Google Shape;489;p50" title="python_list_to_tuple.png"/>
          <p:cNvPicPr preferRelativeResize="0"/>
          <p:nvPr/>
        </p:nvPicPr>
        <p:blipFill rotWithShape="1">
          <a:blip r:embed="rId3">
            <a:alphaModFix/>
          </a:blip>
          <a:srcRect b="27589" l="0" r="0" t="23124"/>
          <a:stretch/>
        </p:blipFill>
        <p:spPr>
          <a:xfrm>
            <a:off x="7652150" y="3108400"/>
            <a:ext cx="4381499" cy="11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"/>
          <p:cNvSpPr txBox="1"/>
          <p:nvPr>
            <p:ph idx="1" type="body"/>
          </p:nvPr>
        </p:nvSpPr>
        <p:spPr>
          <a:xfrm>
            <a:off x="495300" y="1283825"/>
            <a:ext cx="5374800" cy="53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Evaluate Boolean expressions (True/False)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Can use various operators to evaluate these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Greater or less than: &lt;, &lt;=, &gt;, &gt;=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Equal to: == (Not =)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Not equal to: !=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Many other specialised function can exist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e.g. The .islower() or .contains() function for strings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Select to execute code based on either being True or False using 'if statements'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Can specify an 'else' which runs if the condition is </a:t>
            </a:r>
            <a:r>
              <a:rPr b="1"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not</a:t>
            </a:r>
            <a:r>
              <a:rPr lang="en-US" sz="1400">
                <a:solidFill>
                  <a:srgbClr val="000000"/>
                </a:solidFill>
              </a:rPr>
              <a:t> matched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3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if name == </a:t>
            </a:r>
            <a:r>
              <a:rPr lang="en-US" sz="13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'alice':</a:t>
            </a:r>
            <a:endParaRPr sz="13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print("Hi Alice!")</a:t>
            </a:r>
            <a:br>
              <a:rPr lang="en-US" sz="13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-US" sz="13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print("Hi someone else!")</a:t>
            </a:r>
            <a:endParaRPr sz="13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51"/>
          <p:cNvSpPr txBox="1"/>
          <p:nvPr>
            <p:ph type="title"/>
          </p:nvPr>
        </p:nvSpPr>
        <p:spPr>
          <a:xfrm>
            <a:off x="495300" y="215300"/>
            <a:ext cx="5078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6250"/>
              <a:buNone/>
            </a:pPr>
            <a:r>
              <a:rPr lang="en-US"/>
              <a:t>Booleans &amp; If Statements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1818"/>
              <a:buNone/>
            </a:pPr>
            <a:r>
              <a:t/>
            </a:r>
            <a:endParaRPr sz="2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1818"/>
              <a:buNone/>
            </a:pPr>
            <a:r>
              <a:rPr lang="en-US" sz="2200">
                <a:solidFill>
                  <a:srgbClr val="0B5394"/>
                </a:solidFill>
              </a:rPr>
              <a:t>Conditionals and more</a:t>
            </a:r>
            <a:endParaRPr sz="2200">
              <a:solidFill>
                <a:srgbClr val="0B5394"/>
              </a:solidFill>
            </a:endParaRPr>
          </a:p>
        </p:txBody>
      </p:sp>
      <p:pic>
        <p:nvPicPr>
          <p:cNvPr id="497" name="Google Shape;497;p51" title="flowchart_of_if_else_in_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038" y="923925"/>
            <a:ext cx="524827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2"/>
          <p:cNvSpPr txBox="1"/>
          <p:nvPr>
            <p:ph type="title"/>
          </p:nvPr>
        </p:nvSpPr>
        <p:spPr>
          <a:xfrm>
            <a:off x="495300" y="1578600"/>
            <a:ext cx="4550100" cy="23328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F</a:t>
            </a:r>
            <a:r>
              <a:rPr b="0" lang="en-US"/>
              <a:t>unctions</a:t>
            </a:r>
            <a:endParaRPr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"/>
          <p:cNvSpPr txBox="1"/>
          <p:nvPr>
            <p:ph idx="1" type="body"/>
          </p:nvPr>
        </p:nvSpPr>
        <p:spPr>
          <a:xfrm>
            <a:off x="495300" y="1206500"/>
            <a:ext cx="11113500" cy="52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Reusable blocks of code that perform specific tasks, avoiding repetition by writing code once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Called by using the function name with brackets afterwards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like_this()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b="1"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Inputs: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Parameters fed into the brackets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b="1"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Outputs: 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Yielded by the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statement (Defaults to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if not provided)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Defining a function: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Define using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>
                <a:solidFill>
                  <a:srgbClr val="000000"/>
                </a:solidFill>
              </a:rPr>
              <a:t> keyword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Must be defined </a:t>
            </a:r>
            <a:r>
              <a:rPr b="1" lang="en-US" sz="1400">
                <a:solidFill>
                  <a:srgbClr val="000000"/>
                </a:solidFill>
              </a:rPr>
              <a:t>before</a:t>
            </a:r>
            <a:r>
              <a:rPr lang="en-US" sz="1400">
                <a:solidFill>
                  <a:srgbClr val="000000"/>
                </a:solidFill>
              </a:rPr>
              <a:t> being called (function doesn't exist yet)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Call by using function name with parentheses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Basic function definition: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def function_name(arguments):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"""Optional documentation, i.e. docstring"""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 Function body…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result = …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		return result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Calling the function: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output_result = function_name(arg_input)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53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Functions: </a:t>
            </a:r>
            <a:r>
              <a:rPr lang="en-US" sz="3500">
                <a:solidFill>
                  <a:srgbClr val="0B5394"/>
                </a:solidFill>
              </a:rPr>
              <a:t>Definition</a:t>
            </a:r>
            <a:endParaRPr sz="3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type="title"/>
          </p:nvPr>
        </p:nvSpPr>
        <p:spPr>
          <a:xfrm>
            <a:off x="495300" y="1578600"/>
            <a:ext cx="4550100" cy="23328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In</a:t>
            </a:r>
            <a:r>
              <a:rPr b="0" lang="en-US"/>
              <a:t>troduction, Discussion &amp;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Setting Up Python</a:t>
            </a:r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>
            <p:ph idx="1" type="body"/>
          </p:nvPr>
        </p:nvSpPr>
        <p:spPr>
          <a:xfrm>
            <a:off x="495300" y="1206500"/>
            <a:ext cx="73407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Arguments: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Positional argument</a:t>
            </a:r>
            <a:r>
              <a:rPr lang="en-US" sz="1400">
                <a:solidFill>
                  <a:srgbClr val="000000"/>
                </a:solidFill>
              </a:rPr>
              <a:t>s:</a:t>
            </a:r>
            <a:endParaRPr sz="14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def function_name(arg1, arg2):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Optional </a:t>
            </a:r>
            <a:r>
              <a:rPr lang="en-US" sz="1400">
                <a:solidFill>
                  <a:srgbClr val="000000"/>
                </a:solidFill>
              </a:rPr>
              <a:t>"keyword arguments"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(with default values)</a:t>
            </a:r>
            <a:b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def function_name(optional_arg1 = "toyota"):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	…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Return value. Simply write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inside function body, followed by the item to return. </a:t>
            </a:r>
            <a:r>
              <a:rPr i="1"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will also cause the function to end. </a:t>
            </a:r>
            <a:endParaRPr i="1"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Variable scope, meaning that not all variables are accessible everywhere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b="1" lang="en-US" sz="1400">
                <a:solidFill>
                  <a:srgbClr val="000000"/>
                </a:solidFill>
              </a:rPr>
              <a:t>Local variables: 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Only accessible inside function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b="1" lang="en-US" sz="1400">
                <a:solidFill>
                  <a:srgbClr val="000000"/>
                </a:solidFill>
              </a:rPr>
              <a:t>Global variables: 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Accessible everywhere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Functions create their own so-called '</a:t>
            </a:r>
            <a:r>
              <a:rPr i="1"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namespace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'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Tips: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Always remember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parentheses when calling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Variables declared within the function aren't accessible outside of the function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For positional arguments order matters. For keyword arguments, it does not.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Keyword arguments must come after the positional arguments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17" name="Google Shape;517;p54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Functions: </a:t>
            </a:r>
            <a:r>
              <a:rPr lang="en-US" sz="3500">
                <a:solidFill>
                  <a:srgbClr val="0B5394"/>
                </a:solidFill>
              </a:rPr>
              <a:t>Usage</a:t>
            </a:r>
            <a:endParaRPr sz="3500">
              <a:solidFill>
                <a:srgbClr val="0B5394"/>
              </a:solidFill>
            </a:endParaRPr>
          </a:p>
        </p:txBody>
      </p:sp>
      <p:pic>
        <p:nvPicPr>
          <p:cNvPr id="518" name="Google Shape;518;p54" title="image 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8100" y="2524999"/>
            <a:ext cx="4081501" cy="17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5"/>
          <p:cNvSpPr txBox="1"/>
          <p:nvPr>
            <p:ph idx="1" type="body"/>
          </p:nvPr>
        </p:nvSpPr>
        <p:spPr>
          <a:xfrm>
            <a:off x="495300" y="1206500"/>
            <a:ext cx="11364600" cy="51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</a:rPr>
              <a:t>Can also handle an </a:t>
            </a:r>
            <a:r>
              <a:rPr b="1"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arbitrary number of arguments.</a:t>
            </a:r>
            <a:endParaRPr b="1"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Char char="•"/>
            </a:pPr>
            <a:r>
              <a:rPr lang="en-US" sz="1400">
                <a:solidFill>
                  <a:srgbClr val="000000"/>
                </a:solidFill>
              </a:rPr>
              <a:t>For p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ositional argument</a:t>
            </a:r>
            <a:r>
              <a:rPr lang="en-US" sz="1400">
                <a:solidFill>
                  <a:srgbClr val="000000"/>
                </a:solidFill>
              </a:rPr>
              <a:t>s, place a star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400">
                <a:solidFill>
                  <a:srgbClr val="000000"/>
                </a:solidFill>
              </a:rPr>
              <a:t> character before the placeholder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For keyword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argument</a:t>
            </a:r>
            <a:r>
              <a:rPr lang="en-US" sz="1400">
                <a:solidFill>
                  <a:srgbClr val="000000"/>
                </a:solidFill>
              </a:rPr>
              <a:t>s, place two star *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400">
                <a:solidFill>
                  <a:srgbClr val="000000"/>
                </a:solidFill>
              </a:rPr>
              <a:t> characters before the placeholder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Positional arguments: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Input some fixed arguments, and/or arbitrary arguments: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def function_name(arg1, arg2, *other_args):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print(type(other_args))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 Would see that other_args is a list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Keyword (i.e. 'named') arguments: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Input some fixed arguments, and/or arbitrary arguments: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def function_name(kw_arg_1='eg1', kw_arg_2='eg2', **other_keyword_args):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print(type(other_args))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 Would see that other_keyword_args is a dictionary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Can even be used in combination: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def function_name(arg1, arg2, *other_args, kw_arg_1='toyota', kw_arg_2='subaru', **other_keyword_args):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	…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Remember: Positional arguments must come before the keyword arguments. 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55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Functions: </a:t>
            </a:r>
            <a:r>
              <a:rPr lang="en-US" sz="3500">
                <a:solidFill>
                  <a:srgbClr val="0B5394"/>
                </a:solidFill>
              </a:rPr>
              <a:t>Arguments</a:t>
            </a:r>
            <a:endParaRPr sz="3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6"/>
          <p:cNvSpPr txBox="1"/>
          <p:nvPr>
            <p:ph type="title"/>
          </p:nvPr>
        </p:nvSpPr>
        <p:spPr>
          <a:xfrm>
            <a:off x="495300" y="1578600"/>
            <a:ext cx="4550100" cy="23328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Dictionaries</a:t>
            </a:r>
            <a:endParaRPr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7"/>
          <p:cNvSpPr txBox="1"/>
          <p:nvPr>
            <p:ph idx="1" type="body"/>
          </p:nvPr>
        </p:nvSpPr>
        <p:spPr>
          <a:xfrm>
            <a:off x="495300" y="1206500"/>
            <a:ext cx="6467700" cy="52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b="1"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key-value pair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as its own data structure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Not simply an ordered list -&gt; Indexed by the 'key'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Allows fast lookup of items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b="1"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Keys: 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Must be 'hashable' and 'immutable'</a:t>
            </a:r>
            <a:b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i.e. strings, numbers and tuples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b="1"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Values: 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 be practically anything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Any combination of key and value types are valid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 with string as key, and number as value: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car_sales_1 = {"toyota": 1000, "bmw": 20000}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 with tuple as key, number as value:</a:t>
            </a:r>
            <a:b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car_sales_2 = {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			("toyota", "asia"): 15000,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			("toyota", "europe"): 20000, 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			("bmw", "asia"): 50000,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			("bmw", "europe"): 25000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Note: Dictionaries can be nested (dictionaries as values)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57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Dictionaries: </a:t>
            </a:r>
            <a:r>
              <a:rPr lang="en-US" sz="3500">
                <a:solidFill>
                  <a:srgbClr val="0B5394"/>
                </a:solidFill>
              </a:rPr>
              <a:t>Definition</a:t>
            </a:r>
            <a:endParaRPr sz="3500">
              <a:solidFill>
                <a:srgbClr val="0B5394"/>
              </a:solidFill>
            </a:endParaRPr>
          </a:p>
        </p:txBody>
      </p:sp>
      <p:pic>
        <p:nvPicPr>
          <p:cNvPr id="539" name="Google Shape;539;p57" title="Dictionary-Key-Value-Pairs-Illustration cop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775" y="2033587"/>
            <a:ext cx="35337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8"/>
          <p:cNvSpPr txBox="1"/>
          <p:nvPr>
            <p:ph idx="1" type="body"/>
          </p:nvPr>
        </p:nvSpPr>
        <p:spPr>
          <a:xfrm>
            <a:off x="495300" y="1471100"/>
            <a:ext cx="87855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an empty dictionary two ways: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empty_dict = {}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−"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empty_dict = dict()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Read/access elements (similar to the list syntax) using the key: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e.g.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toyota_sales = car_sales_1['toyota']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europe_toyota_sales = car_sales_2[('toyota', 'asia')]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Write or overwrite elements (mutable):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e.g.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car_sales_1['suzuki'] = '2000'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    car_sales_1['toyota'] = '3000'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 use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to delete an element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 also read using the .get(key, default) method when presence of key is unknown:</a:t>
            </a:r>
            <a:b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Error (key doesn't exist):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toyota_sales = car_sales_1['opel']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Works (returns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):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toyota_sales = car_sales_1.get('opel')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Works (returns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):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toyota_sales = car_sales_1.get('opel', 0)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 be looped through using: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.keys()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.values()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.items()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6" name="Google Shape;546;p58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Dictionaries: </a:t>
            </a:r>
            <a:r>
              <a:rPr lang="en-US" sz="3500">
                <a:solidFill>
                  <a:srgbClr val="0B5394"/>
                </a:solidFill>
              </a:rPr>
              <a:t>Usage</a:t>
            </a:r>
            <a:endParaRPr sz="3500">
              <a:solidFill>
                <a:srgbClr val="0B5394"/>
              </a:solidFill>
            </a:endParaRPr>
          </a:p>
        </p:txBody>
      </p:sp>
      <p:pic>
        <p:nvPicPr>
          <p:cNvPr id="547" name="Google Shape;547;p58" title="python-dict-keys-and-valu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850" y="1751225"/>
            <a:ext cx="4926149" cy="18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9"/>
          <p:cNvSpPr txBox="1"/>
          <p:nvPr>
            <p:ph type="title"/>
          </p:nvPr>
        </p:nvSpPr>
        <p:spPr>
          <a:xfrm>
            <a:off x="495300" y="1578600"/>
            <a:ext cx="4550100" cy="28629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Working</a:t>
            </a:r>
            <a:br>
              <a:rPr b="0" lang="en-US"/>
            </a:br>
            <a:r>
              <a:rPr b="0" lang="en-US"/>
              <a:t>With</a:t>
            </a:r>
            <a:br>
              <a:rPr b="0" lang="en-US"/>
            </a:br>
            <a:r>
              <a:rPr b="0" lang="en-US"/>
              <a:t>Files</a:t>
            </a:r>
            <a:endParaRPr b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0"/>
          <p:cNvSpPr txBox="1"/>
          <p:nvPr>
            <p:ph idx="1" type="body"/>
          </p:nvPr>
        </p:nvSpPr>
        <p:spPr>
          <a:xfrm>
            <a:off x="495300" y="1092200"/>
            <a:ext cx="9928200" cy="52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Path types: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Absolute path</a:t>
            </a:r>
            <a:r>
              <a:rPr lang="en-US" sz="1400">
                <a:solidFill>
                  <a:srgbClr val="000000"/>
                </a:solidFill>
              </a:rPr>
              <a:t>; the f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ull path from root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/home/user/documents/data.txt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Relative path</a:t>
            </a:r>
            <a:r>
              <a:rPr lang="en-US" sz="1400">
                <a:solidFill>
                  <a:srgbClr val="000000"/>
                </a:solidFill>
              </a:rPr>
              <a:t>; the path from the 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current working directory.</a:t>
            </a:r>
            <a:b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Note: use </a:t>
            </a:r>
            <a:r>
              <a:rPr lang="en-US" sz="1400">
                <a:solidFill>
                  <a:srgbClr val="000000"/>
                </a:solidFill>
              </a:rPr>
              <a:t>one dot </a:t>
            </a:r>
            <a:r>
              <a:rPr b="1" lang="en-U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</a:rPr>
              <a:t> to refer to the current directory, and two </a:t>
            </a:r>
            <a:r>
              <a:rPr b="1" lang="en-U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-US" sz="1400">
                <a:solidFill>
                  <a:srgbClr val="000000"/>
                </a:solidFill>
              </a:rPr>
              <a:t> for the parent</a:t>
            </a:r>
            <a:endParaRPr b="1" sz="16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./data/file.txt or data/file.txt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Path operations with os and pathlib: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import os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current_dir = os.getcwd()  # Get current directory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os.path.exists('file.txt')  # Check if exists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os.path.join('folder', 'file.txt')  # Build paths safely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Using pathlib (recommended for validation):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from pathlib import Path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path = Path('data/file.txt')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path.exists()  # Returns True/False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path.parent   # Get parent directory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60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Files: </a:t>
            </a:r>
            <a:r>
              <a:rPr lang="en-US" sz="3500">
                <a:solidFill>
                  <a:srgbClr val="0B5394"/>
                </a:solidFill>
              </a:rPr>
              <a:t>Paths</a:t>
            </a:r>
            <a:endParaRPr sz="3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1"/>
          <p:cNvSpPr txBox="1"/>
          <p:nvPr>
            <p:ph idx="1" type="body"/>
          </p:nvPr>
        </p:nvSpPr>
        <p:spPr>
          <a:xfrm>
            <a:off x="495300" y="1206500"/>
            <a:ext cx="9277200" cy="52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Reading a file: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file = open('data.txt', 'r')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content = file.read()  # Reads entire file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file.close()  # MUST close file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with statement (context manager):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Automatically handles file closing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Better cleanup when errors occur (e.g. data corruption less likely)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with open('data.txt', 'r') as file: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content = file.read()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 File automatically closed here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Reading methods: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read() - Entire file as string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readline() - One line at a time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readlines() - All lines as list</a:t>
            </a:r>
            <a:b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E.g.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with open('data.txt', 'r') as f: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lines = f.readlines()  # Returns list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61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Files: </a:t>
            </a:r>
            <a:r>
              <a:rPr lang="en-US" sz="3500">
                <a:solidFill>
                  <a:srgbClr val="0B5394"/>
                </a:solidFill>
              </a:rPr>
              <a:t>Reading</a:t>
            </a:r>
            <a:endParaRPr sz="3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2"/>
          <p:cNvSpPr txBox="1"/>
          <p:nvPr>
            <p:ph idx="1" type="body"/>
          </p:nvPr>
        </p:nvSpPr>
        <p:spPr>
          <a:xfrm>
            <a:off x="495300" y="1206500"/>
            <a:ext cx="112641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Writing a file (also uses the open() method):</a:t>
            </a:r>
            <a:b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with open('output.txt', 'w') as file: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file.write("Hello World\n")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File modes: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'r' - Read only (default)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'w' - Write (overwrites existing)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'a' - Append to end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'x' - Exclusive creation (fails if exists)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 'b' to any for binary (i.e. will not automatically encode to text for example): 'rb', 'wb'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Writing methods: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write()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writelines()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with open('log.txt', 'a') as f: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f.write("New log entry\n")  # Single string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f.writelines(['Line 1\n', 'Line 2\n'])  # List of strings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62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Files: </a:t>
            </a:r>
            <a:r>
              <a:rPr lang="en-US" sz="3500">
                <a:solidFill>
                  <a:srgbClr val="0B5394"/>
                </a:solidFill>
              </a:rPr>
              <a:t>Writing</a:t>
            </a:r>
            <a:endParaRPr sz="3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3"/>
          <p:cNvSpPr txBox="1"/>
          <p:nvPr>
            <p:ph type="title"/>
          </p:nvPr>
        </p:nvSpPr>
        <p:spPr>
          <a:xfrm>
            <a:off x="495300" y="1578600"/>
            <a:ext cx="4550100" cy="23328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Error Handling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/>
          <p:nvPr>
            <p:ph idx="1" type="body"/>
          </p:nvPr>
        </p:nvSpPr>
        <p:spPr>
          <a:xfrm>
            <a:off x="364950" y="1305600"/>
            <a:ext cx="45384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492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b="1" lang="en-US" sz="1700"/>
              <a:t>Think computationally:</a:t>
            </a:r>
            <a:br>
              <a:rPr lang="en-US" sz="1700"/>
            </a:br>
            <a:r>
              <a:rPr lang="en-US" sz="1700"/>
              <a:t>Be confident with Python coding fundamentals</a:t>
            </a:r>
            <a:endParaRPr sz="1700"/>
          </a:p>
          <a:p>
            <a:pPr indent="-3492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b="1" lang="en-US" sz="1700"/>
              <a:t>Solve business problems:</a:t>
            </a:r>
            <a:br>
              <a:rPr lang="en-US" sz="1700"/>
            </a:br>
            <a:r>
              <a:rPr lang="en-US" sz="1700"/>
              <a:t>Learn to break down processes</a:t>
            </a:r>
            <a:endParaRPr sz="1700"/>
          </a:p>
          <a:p>
            <a:pPr indent="-3365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Automate tasks:</a:t>
            </a:r>
            <a:br>
              <a:rPr b="1" lang="en-US" sz="1700"/>
            </a:br>
            <a:r>
              <a:rPr lang="en-US" sz="1700"/>
              <a:t>Implement these processes as code</a:t>
            </a:r>
            <a:endParaRPr sz="1700"/>
          </a:p>
        </p:txBody>
      </p:sp>
      <p:sp>
        <p:nvSpPr>
          <p:cNvPr id="387" name="Google Shape;387;p37"/>
          <p:cNvSpPr txBox="1"/>
          <p:nvPr>
            <p:ph type="title"/>
          </p:nvPr>
        </p:nvSpPr>
        <p:spPr>
          <a:xfrm>
            <a:off x="495300" y="387276"/>
            <a:ext cx="50784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n-US" sz="4000"/>
              <a:t>Welcome!</a:t>
            </a:r>
            <a:endParaRPr sz="40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</a:rPr>
              <a:t>Main goal by the end of the week:</a:t>
            </a:r>
            <a:endParaRPr sz="2000">
              <a:solidFill>
                <a:srgbClr val="0B5394"/>
              </a:solidFill>
            </a:endParaRPr>
          </a:p>
        </p:txBody>
      </p:sp>
      <p:pic>
        <p:nvPicPr>
          <p:cNvPr id="388" name="Google Shape;388;p37" title="benefits-business-process-automation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001" r="22001" t="0"/>
          <a:stretch/>
        </p:blipFill>
        <p:spPr>
          <a:xfrm>
            <a:off x="6652787" y="1028526"/>
            <a:ext cx="4480776" cy="480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4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Error Handling: </a:t>
            </a:r>
            <a:r>
              <a:rPr lang="en-US" sz="3500">
                <a:solidFill>
                  <a:srgbClr val="0B5394"/>
                </a:solidFill>
              </a:rPr>
              <a:t>Understanding Exceptions</a:t>
            </a:r>
            <a:r>
              <a:rPr lang="en-US" sz="3500"/>
              <a:t> </a:t>
            </a:r>
            <a:endParaRPr sz="3500"/>
          </a:p>
        </p:txBody>
      </p:sp>
      <p:sp>
        <p:nvSpPr>
          <p:cNvPr id="587" name="Google Shape;587;p64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Errors in Python are called 'exceptions'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are exceptions?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Errors that occur during program execution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Without handling, program crashes completely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Critical for automation reliability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Common exceptions: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FileNotFoundError   # File doesn't exist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ValueError          # Invalid data type/format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KeyError           # Dictionary key missing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IndexError         # List index out of range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ZeroDivisionError  # Division by zero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Reading error messages: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Read from bottom up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Look for file name and line number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Error type tells you what went wrong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Error Handling: </a:t>
            </a:r>
            <a:r>
              <a:rPr lang="en-US" sz="3500">
                <a:solidFill>
                  <a:srgbClr val="0B5394"/>
                </a:solidFill>
              </a:rPr>
              <a:t>In Your Code</a:t>
            </a:r>
            <a:r>
              <a:rPr lang="en-US" sz="3500"/>
              <a:t> </a:t>
            </a:r>
            <a:endParaRPr sz="3500"/>
          </a:p>
        </p:txBody>
      </p:sp>
      <p:sp>
        <p:nvSpPr>
          <p:cNvPr id="594" name="Google Shape;594;p65"/>
          <p:cNvSpPr txBox="1"/>
          <p:nvPr>
            <p:ph idx="1" type="body"/>
          </p:nvPr>
        </p:nvSpPr>
        <p:spPr>
          <a:xfrm>
            <a:off x="495300" y="1092200"/>
            <a:ext cx="10963200" cy="5371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Uses the 'try-except' block concept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Similar </a:t>
            </a:r>
            <a:r>
              <a:rPr i="1" lang="en-US" sz="1400">
                <a:solidFill>
                  <a:srgbClr val="000000"/>
                </a:solidFill>
              </a:rPr>
              <a:t>syntax</a:t>
            </a:r>
            <a:r>
              <a:rPr lang="en-US" sz="1400">
                <a:solidFill>
                  <a:srgbClr val="000000"/>
                </a:solidFill>
              </a:rPr>
              <a:t> to the 'if-else' (though not related)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b="1" lang="en-US" sz="1400">
                <a:solidFill>
                  <a:srgbClr val="000000"/>
                </a:solidFill>
              </a:rPr>
              <a:t>Try-block: </a:t>
            </a:r>
            <a:r>
              <a:rPr lang="en-US" sz="1400">
                <a:solidFill>
                  <a:srgbClr val="000000"/>
                </a:solidFill>
              </a:rPr>
              <a:t>The main code that will run. If an error occurs, will switch to the 'except' block.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b="1" lang="en-US" sz="1400">
                <a:solidFill>
                  <a:srgbClr val="000000"/>
                </a:solidFill>
              </a:rPr>
              <a:t>Except-block: </a:t>
            </a:r>
            <a:r>
              <a:rPr lang="en-US" sz="1400">
                <a:solidFill>
                  <a:srgbClr val="000000"/>
                </a:solidFill>
              </a:rPr>
              <a:t>Will run if there is an error thrown in the try-block.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b="1" lang="en-US" sz="1400">
                <a:solidFill>
                  <a:srgbClr val="000000"/>
                </a:solidFill>
              </a:rPr>
              <a:t>Finally-block (Optional): </a:t>
            </a:r>
            <a:r>
              <a:rPr lang="en-US" sz="1400">
                <a:solidFill>
                  <a:srgbClr val="000000"/>
                </a:solidFill>
              </a:rPr>
              <a:t>Will run in either case at the end.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Helps ensure that your application doesn't crash even in case of an error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sz="1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file = open('report.txt')</a:t>
            </a:r>
            <a:endParaRPr sz="1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except FileNotFoundError:</a:t>
            </a:r>
            <a:endParaRPr sz="1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print("File missing")</a:t>
            </a:r>
            <a:endParaRPr sz="1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finally:</a:t>
            </a:r>
            <a:endParaRPr sz="1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file.close() # Always runs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to handle errors: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File operations (files might not exist)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User input (could be wrong format)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External data (APIs, databases)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Calculations with uncertain inputs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In summary: situations where errors are expected or common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6"/>
          <p:cNvSpPr txBox="1"/>
          <p:nvPr>
            <p:ph type="title"/>
          </p:nvPr>
        </p:nvSpPr>
        <p:spPr>
          <a:xfrm>
            <a:off x="495300" y="1578600"/>
            <a:ext cx="4550100" cy="30936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Writing</a:t>
            </a:r>
            <a:br>
              <a:rPr b="0" lang="en-US"/>
            </a:br>
            <a:r>
              <a:rPr b="0" lang="en-US"/>
              <a:t>Maintainable</a:t>
            </a:r>
            <a:br>
              <a:rPr b="0" lang="en-US"/>
            </a:br>
            <a:r>
              <a:rPr b="0" lang="en-US"/>
              <a:t>Code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7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Maintainable Code: </a:t>
            </a:r>
            <a:r>
              <a:rPr lang="en-US" sz="3500">
                <a:solidFill>
                  <a:srgbClr val="0B5394"/>
                </a:solidFill>
              </a:rPr>
              <a:t>Code Naming and Style</a:t>
            </a:r>
            <a:r>
              <a:rPr lang="en-US" sz="3500"/>
              <a:t> </a:t>
            </a:r>
            <a:endParaRPr/>
          </a:p>
        </p:txBody>
      </p:sp>
      <p:sp>
        <p:nvSpPr>
          <p:cNvPr id="607" name="Google Shape;607;p67"/>
          <p:cNvSpPr txBox="1"/>
          <p:nvPr>
            <p:ph idx="1" type="body"/>
          </p:nvPr>
        </p:nvSpPr>
        <p:spPr>
          <a:xfrm>
            <a:off x="495299" y="1390875"/>
            <a:ext cx="51828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Naming: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 descriptive names that explain purpose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Snake_case for variables and functions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CamelCase for classes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CAPITALS for constants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Avoid 'magic numbers', or unlabelled parameters: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Don't do: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total = amount * 1.1  # What is 1.1?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Do: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GST_RATE = 0.1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total = amount * (1 + GST_RATE)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Write in-line comments with a # wherever possible and required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8" name="Google Shape;608;p67"/>
          <p:cNvSpPr txBox="1"/>
          <p:nvPr/>
        </p:nvSpPr>
        <p:spPr>
          <a:xfrm>
            <a:off x="5755825" y="1390875"/>
            <a:ext cx="5901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•"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Write doc-strings inside functions to clearly define the purpose of the function (inside triple quotes at the start):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def process_invoice(invoice_data, tax_rate=0.1):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"""Calculate total invoice amount including tax.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Args: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invoice_data: Dict of line items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tax_rate: Tax rate (default 10%)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Returns: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Total amount including tax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"""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# Function implementation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8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P</a:t>
            </a:r>
            <a:r>
              <a:rPr lang="en-US" sz="3500">
                <a:solidFill>
                  <a:srgbClr val="000000"/>
                </a:solidFill>
              </a:rPr>
              <a:t>andas Introduction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5" name="Google Shape;615;p68"/>
          <p:cNvSpPr txBox="1"/>
          <p:nvPr>
            <p:ph idx="1" type="body"/>
          </p:nvPr>
        </p:nvSpPr>
        <p:spPr>
          <a:xfrm>
            <a:off x="495300" y="1390875"/>
            <a:ext cx="60303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Import it inside your Python script: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If it's not installed, run the following in your </a:t>
            </a:r>
            <a:r>
              <a:rPr i="1" lang="en-US" sz="1400">
                <a:solidFill>
                  <a:srgbClr val="000000"/>
                </a:solidFill>
              </a:rPr>
              <a:t>terminal</a:t>
            </a:r>
            <a:r>
              <a:rPr lang="en-US" sz="1400">
                <a:solidFill>
                  <a:srgbClr val="000000"/>
                </a:solidFill>
              </a:rPr>
              <a:t> to install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python -m pip install pandas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A table in pandas is called a "Dataframe"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Two common ways to create a Dataframe (table):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Use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pd.read_csv(filepath) </a:t>
            </a:r>
            <a:r>
              <a:rPr lang="en-US" sz="1400">
                <a:solidFill>
                  <a:srgbClr val="000000"/>
                </a:solidFill>
              </a:rPr>
              <a:t>or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pd.read_excel(filepath)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Use the pd.DataFrame constructor with a dictionary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df = pd.DataFrame(</a:t>
            </a:r>
            <a:endParaRPr sz="1100">
              <a:solidFill>
                <a:srgbClr val="0B5394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    {</a:t>
            </a:r>
            <a:endParaRPr sz="1100">
              <a:solidFill>
                <a:srgbClr val="0B5394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        "Name": [</a:t>
            </a:r>
            <a:endParaRPr sz="1100">
              <a:solidFill>
                <a:srgbClr val="0B5394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            "Braund, Mr. Owen Harris",</a:t>
            </a:r>
            <a:endParaRPr sz="1100">
              <a:solidFill>
                <a:srgbClr val="0B5394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            "Allen, Mr. William Henry",</a:t>
            </a:r>
            <a:endParaRPr sz="1100">
              <a:solidFill>
                <a:srgbClr val="0B5394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            "Bonnell, Miss. Elizabeth",</a:t>
            </a:r>
            <a:endParaRPr sz="1100">
              <a:solidFill>
                <a:srgbClr val="0B5394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        ],</a:t>
            </a:r>
            <a:endParaRPr sz="1100">
              <a:solidFill>
                <a:srgbClr val="0B5394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        "Age": [22, 35, 58],</a:t>
            </a:r>
            <a:endParaRPr sz="1100">
              <a:solidFill>
                <a:srgbClr val="0B5394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        "Sex": ["male", "male", "female"],</a:t>
            </a:r>
            <a:endParaRPr sz="1100">
              <a:solidFill>
                <a:srgbClr val="0B5394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    }</a:t>
            </a:r>
            <a:endParaRPr sz="1100">
              <a:solidFill>
                <a:srgbClr val="0B5394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)</a:t>
            </a:r>
            <a:endParaRPr sz="1100">
              <a:solidFill>
                <a:srgbClr val="0B5394"/>
              </a:solidFill>
            </a:endParaRPr>
          </a:p>
        </p:txBody>
      </p:sp>
      <p:pic>
        <p:nvPicPr>
          <p:cNvPr id="616" name="Google Shape;616;p68" title="01_table_datafram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400" y="1890050"/>
            <a:ext cx="4361875" cy="31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9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Maintainable Code: </a:t>
            </a:r>
            <a:r>
              <a:rPr lang="en-US" sz="3500">
                <a:solidFill>
                  <a:srgbClr val="0B5394"/>
                </a:solidFill>
              </a:rPr>
              <a:t>Code Naming and Style</a:t>
            </a:r>
            <a:r>
              <a:rPr lang="en-US" sz="3500"/>
              <a:t> </a:t>
            </a:r>
            <a:endParaRPr/>
          </a:p>
        </p:txBody>
      </p:sp>
      <p:sp>
        <p:nvSpPr>
          <p:cNvPr id="623" name="Google Shape;623;p69"/>
          <p:cNvSpPr txBox="1"/>
          <p:nvPr>
            <p:ph idx="1" type="body"/>
          </p:nvPr>
        </p:nvSpPr>
        <p:spPr>
          <a:xfrm>
            <a:off x="495299" y="1390875"/>
            <a:ext cx="51828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Naming: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 descriptive names that explain purpose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Snake_case for variables and functions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CamelCase for classes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CAPITALS for constants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Avoid 'magic numbers', or unlabelled parameters: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Don't do: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total = amount * 1.1  # What is 1.1?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Do: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GST_RATE = 0.1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total = amount * (1 + GST_RATE)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Write in-line comments with a # wherever possible and required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69"/>
          <p:cNvSpPr txBox="1"/>
          <p:nvPr/>
        </p:nvSpPr>
        <p:spPr>
          <a:xfrm>
            <a:off x="5755825" y="1390875"/>
            <a:ext cx="5901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•"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Write doc-strings inside functions to clearly define the purpose of the function (inside triple quotes at the start):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def process_invoice(invoice_data, tax_rate=0.1):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"""Calculate total invoice amount including tax.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Args: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invoice_data: Dict of line items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tax_rate: Tax rate (default 10%)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Returns: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Total amount including tax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"""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# Function implementation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Pandas Data Structures</a:t>
            </a:r>
            <a:endParaRPr sz="3500"/>
          </a:p>
        </p:txBody>
      </p:sp>
      <p:sp>
        <p:nvSpPr>
          <p:cNvPr id="631" name="Google Shape;631;p70"/>
          <p:cNvSpPr txBox="1"/>
          <p:nvPr>
            <p:ph idx="1" type="body"/>
          </p:nvPr>
        </p:nvSpPr>
        <p:spPr>
          <a:xfrm>
            <a:off x="495300" y="1390875"/>
            <a:ext cx="57918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Two main structures: Series and DataFrame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Series: Single column of data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Like a single spreadsheet column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Has an index (row labels)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sales = pd.Series([100, 150, 200, 175])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DataFrame: Table of data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Multiple columns (each is a Series)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Rows and columns both have labels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THIS IS WHAT YOU'LL USE MOST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 = pd.DataFrame({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'product': ['A', 'B', 'C'],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'revenue': [1000, 1500, 1200]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2" name="Google Shape;632;p70" title="01_table_datafram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119" y="2445375"/>
            <a:ext cx="2866031" cy="20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0" title="01_table_seri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600" y="2621600"/>
            <a:ext cx="1107575" cy="17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1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</a:rPr>
              <a:t>What is a DataFrame?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0" name="Google Shape;640;p71"/>
          <p:cNvSpPr txBox="1"/>
          <p:nvPr>
            <p:ph idx="1" type="body"/>
          </p:nvPr>
        </p:nvSpPr>
        <p:spPr>
          <a:xfrm>
            <a:off x="495300" y="1390875"/>
            <a:ext cx="71913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2-dimensional data structure → Like a table or spreadsheet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 can store data of many different types including: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C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haracters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I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ntegers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Fl</a:t>
            </a: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oat</a:t>
            </a:r>
            <a:r>
              <a:rPr lang="en-US" sz="1400">
                <a:solidFill>
                  <a:srgbClr val="000000"/>
                </a:solidFill>
              </a:rPr>
              <a:t>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Datetime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Etc.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Each column is a Series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lang="en-US" sz="1400">
                <a:solidFill>
                  <a:srgbClr val="000000"/>
                </a:solidFill>
              </a:rPr>
              <a:t>Like key-value concept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'Key' equivalent is rowid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−"/>
            </a:pPr>
            <a:r>
              <a:rPr lang="en-US" sz="1400">
                <a:solidFill>
                  <a:srgbClr val="000000"/>
                </a:solidFill>
              </a:rPr>
              <a:t>'Value' equivalent to the cell value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Select slices of rows using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df[]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Select rows and columns by index using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df.iloc[rowNum, colNum]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Select cells by index using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df.loc[rowId,colId]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•"/>
            </a:pPr>
            <a:r>
              <a:t/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41" name="Google Shape;641;p71" title="01_table_seri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100" y="2622579"/>
            <a:ext cx="1254125" cy="196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2" name="Google Shape;642;p71"/>
          <p:cNvCxnSpPr/>
          <p:nvPr/>
        </p:nvCxnSpPr>
        <p:spPr>
          <a:xfrm>
            <a:off x="3151500" y="3576550"/>
            <a:ext cx="5667600" cy="1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2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Creating &amp; Importing Data</a:t>
            </a:r>
            <a:endParaRPr sz="3500"/>
          </a:p>
        </p:txBody>
      </p:sp>
      <p:sp>
        <p:nvSpPr>
          <p:cNvPr id="649" name="Google Shape;649;p72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from dictionary: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data = {'name': ['Alice', 'Bob', 'Charlie'],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    'sales': [250, 300, 275]}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 = pd.DataFrame(data)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Import from CSV: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 = pd.read_csv('sales_data.csv')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Import from Excel: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 = pd.read_excel('quarterly_report.xlsx')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Export back: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df.to_csv('output.csv', index=False)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df.to_excel('output.xlsx', index=False)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3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Exploring DataFrames</a:t>
            </a:r>
            <a:endParaRPr sz="3500"/>
          </a:p>
        </p:txBody>
      </p:sp>
      <p:sp>
        <p:nvSpPr>
          <p:cNvPr id="656" name="Google Shape;656;p73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View first/last rows: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df.head()      # First 5 rows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df.head(10)    # First 10 rows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df.tail()      # Last 5 rows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Get summary information: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df.info()      # Column types, non-null counts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df.describe()  # Statistics for numeric columns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df.shape       # (rows, columns)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df.columns     # List of column names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Quick preview: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print(df)      # Show entire dataframe (if small)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Note: Some items like df.shape are so-called 'properties' on the dataframe.</a:t>
            </a:r>
            <a:b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They don't need to be run as a function (i.e. no brackets needed)</a:t>
            </a:r>
            <a:endParaRPr sz="1200">
              <a:solidFill>
                <a:srgbClr val="163F8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 txBox="1"/>
          <p:nvPr>
            <p:ph idx="1" type="body"/>
          </p:nvPr>
        </p:nvSpPr>
        <p:spPr>
          <a:xfrm>
            <a:off x="495300" y="1355600"/>
            <a:ext cx="5299800" cy="53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1" lang="en-US" sz="1400">
                <a:latin typeface="Poppins"/>
                <a:ea typeface="Poppins"/>
                <a:cs typeface="Poppins"/>
                <a:sym typeface="Poppins"/>
              </a:rPr>
              <a:t>What is an a</a:t>
            </a:r>
            <a:r>
              <a:rPr b="1" lang="en-US" sz="1400">
                <a:latin typeface="Poppins"/>
                <a:ea typeface="Poppins"/>
                <a:cs typeface="Poppins"/>
                <a:sym typeface="Poppins"/>
              </a:rPr>
              <a:t>lgorithm? 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−"/>
            </a:pPr>
            <a:r>
              <a:rPr b="1" lang="en-US" sz="1400"/>
              <a:t>Definition</a:t>
            </a:r>
            <a:r>
              <a:rPr b="1" lang="en-US" sz="1400"/>
              <a:t>: "</a:t>
            </a:r>
            <a:r>
              <a:rPr lang="en-US" sz="1400"/>
              <a:t>A process or set of rules to be followed in calculations or other problem-solving operations, especially by a computer."</a:t>
            </a:r>
            <a:endParaRPr sz="1400"/>
          </a:p>
          <a:p>
            <a:pPr indent="-3302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−"/>
            </a:pPr>
            <a:r>
              <a:rPr b="1" lang="en-US" sz="1400"/>
              <a:t>Simpler terms:</a:t>
            </a:r>
            <a:r>
              <a:rPr lang="en-US" sz="1400"/>
              <a:t> "</a:t>
            </a:r>
            <a:r>
              <a:rPr lang="en-US" sz="1400"/>
              <a:t>A step‑by‑step 'how‑to' complete a task."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'</a:t>
            </a:r>
            <a:r>
              <a:rPr i="1" lang="en-US" sz="1400"/>
              <a:t>Imperative</a:t>
            </a:r>
            <a:r>
              <a:rPr lang="en-US" sz="1400"/>
              <a:t>' vs '</a:t>
            </a:r>
            <a:r>
              <a:rPr i="1" lang="en-US" sz="1400"/>
              <a:t>declarative</a:t>
            </a:r>
            <a:r>
              <a:rPr lang="en-US" sz="1400"/>
              <a:t>' knowledge:</a:t>
            </a:r>
            <a:endParaRPr sz="1400"/>
          </a:p>
          <a:p>
            <a:pPr indent="-33020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−"/>
            </a:pPr>
            <a:r>
              <a:rPr i="1" lang="en-US" sz="1400"/>
              <a:t>Declarative knowledge is high-level, stating the broader goals/constraints.</a:t>
            </a:r>
            <a:endParaRPr i="1" sz="1400"/>
          </a:p>
          <a:p>
            <a:pPr indent="-33020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−"/>
            </a:pPr>
            <a:r>
              <a:rPr i="1" lang="en-US" sz="1400"/>
              <a:t>Imperative knowledge</a:t>
            </a:r>
            <a:r>
              <a:rPr lang="en-US" sz="1400"/>
              <a:t> is the deeper "knowing-how" to perform a task, the set of steps, rules, or procedures to achieve a goal.</a:t>
            </a:r>
            <a:endParaRPr sz="1400"/>
          </a:p>
          <a:p>
            <a:pPr indent="-3175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When manually performing a task, we don't always consciously consider these imperative aspects. </a:t>
            </a:r>
            <a:endParaRPr sz="1400"/>
          </a:p>
          <a:p>
            <a:pPr indent="-3175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Now we need to focus on the 'imperative' understanding of tasks: how to automate processes.</a:t>
            </a:r>
            <a:endParaRPr sz="1400"/>
          </a:p>
        </p:txBody>
      </p:sp>
      <p:sp>
        <p:nvSpPr>
          <p:cNvPr id="395" name="Google Shape;395;p38"/>
          <p:cNvSpPr txBox="1"/>
          <p:nvPr>
            <p:ph type="title"/>
          </p:nvPr>
        </p:nvSpPr>
        <p:spPr>
          <a:xfrm>
            <a:off x="495300" y="215300"/>
            <a:ext cx="5078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Algorithmic Thinking</a:t>
            </a:r>
            <a:endParaRPr/>
          </a:p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495300" y="845000"/>
            <a:ext cx="50784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000">
                <a:solidFill>
                  <a:srgbClr val="0B5394"/>
                </a:solidFill>
              </a:rPr>
              <a:t>How to solve problems</a:t>
            </a:r>
            <a:endParaRPr sz="2000">
              <a:solidFill>
                <a:srgbClr val="0B5394"/>
              </a:solidFill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200" y="774700"/>
            <a:ext cx="3409950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4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Selecting Data</a:t>
            </a:r>
            <a:endParaRPr sz="3500"/>
          </a:p>
        </p:txBody>
      </p:sp>
      <p:sp>
        <p:nvSpPr>
          <p:cNvPr id="663" name="Google Shape;663;p74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Select single column: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df['revenue']           # Returns a Series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df[['revenue']]         # Returns a DataFrame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Select multiple columns: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df[['product', 'revenue', 'region']]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Select rows by position (.iloc):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df.iloc[0]              # First row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df.iloc[0:3]            # First three rows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df.iloc[0:3, 0:2]       # Rows 0-2, Columns 0-1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Select rows by label (.loc):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df.loc[0]               # Row with index 0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df.loc[0:2, 'revenue']  # Rows 0-2, revenue column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5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Filtering Data</a:t>
            </a:r>
            <a:endParaRPr sz="3500"/>
          </a:p>
        </p:txBody>
      </p:sp>
      <p:sp>
        <p:nvSpPr>
          <p:cNvPr id="670" name="Google Shape;670;p75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Filter with conditions: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df[df['revenue'] &gt; 1000]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df[df['region'] == 'North']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Multiple conditions (use &amp; for AND, | for OR):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df[(df['revenue'] &gt; 1000) &amp; (df['region'] == 'North')]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df[(df['product'] == 'A') | (df['product'] == 'B')]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IMPORTANT: Each condition must be in parentheses!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Filter by string methods: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df[df['name'].str.contains('Alice')]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df[df['product'].str.startswith('P')]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6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Data Manipulation</a:t>
            </a:r>
            <a:endParaRPr sz="3500"/>
          </a:p>
        </p:txBody>
      </p:sp>
      <p:sp>
        <p:nvSpPr>
          <p:cNvPr id="677" name="Google Shape;677;p76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 new column: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df['profit'] = df['revenue'] - df['costs']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df['profit_margin'] = df['profit'] / df['revenue']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Modify existing column: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df['revenue'] = df['revenue'] * 1.1  # 10% increase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Rename columns: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df.rename(columns={'old_name': 'new_name'}, inplace=True)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Delete column: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df.drop('column_name', axis=1, inplace=True)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Delete row: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df.drop(0, axis=0, inplace=True)  # Drop row at index 0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7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Handling Missing Data</a:t>
            </a:r>
            <a:endParaRPr sz="3500"/>
          </a:p>
        </p:txBody>
      </p:sp>
      <p:sp>
        <p:nvSpPr>
          <p:cNvPr id="684" name="Google Shape;684;p77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Missing data appear as NaN (i.e. a null value)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NaN is related to NumPy → Conceptually equivalent to 'None' values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Detect missing values: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df.isnull()          # True/False for each cell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df.isnull().sum()    # Count of missing per column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Remove missing data: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df.dropna()          # Remove any row with missing data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df.dropna(subset=['revenue'])  # Drop only if revenue missing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Fill missing data: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df.fillna(0)         # Replace NaN with 0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df['revenue'].fillna(df['revenue'].mean())  # Fill with average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8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Basic Operations</a:t>
            </a:r>
            <a:endParaRPr sz="3500"/>
          </a:p>
        </p:txBody>
      </p:sp>
      <p:sp>
        <p:nvSpPr>
          <p:cNvPr id="691" name="Google Shape;691;p78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Sorting: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df.sort_values('revenue')                    # Ascending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df.sort_values('revenue', ascending=False)   # Descending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df.sort_values(['region', 'revenue'])        # Multiple columns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Basic statistics: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df['revenue'].mean()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df['revenue'].sum()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df['revenue'].min()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df['revenue'].max()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Count occurrences: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df['region'].value_counts()  # How many of each value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9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Grouping and Aggregation</a:t>
            </a:r>
            <a:endParaRPr sz="3500"/>
          </a:p>
        </p:txBody>
      </p:sp>
      <p:sp>
        <p:nvSpPr>
          <p:cNvPr id="698" name="Google Shape;698;p79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Group by category: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df.groupby('region')['revenue'].sum()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df.groupby('product')['sales'].mean()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Multiple aggregations: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df.groupby('region').agg({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'revenue': 'sum',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'profit': 'mean',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'units': 'count'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Group by multiple columns: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df.groupby(['region', 'product'])['revenue'].sum()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VERY POWERFUL for business analysis!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0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Combining DataFrames</a:t>
            </a:r>
            <a:endParaRPr sz="3500"/>
          </a:p>
        </p:txBody>
      </p:sp>
      <p:sp>
        <p:nvSpPr>
          <p:cNvPr id="705" name="Google Shape;705;p80"/>
          <p:cNvSpPr txBox="1"/>
          <p:nvPr>
            <p:ph idx="1" type="body"/>
          </p:nvPr>
        </p:nvSpPr>
        <p:spPr>
          <a:xfrm>
            <a:off x="495300" y="1390875"/>
            <a:ext cx="60684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Concatenate (stack vertically or horizontally):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pd.concat([df1, df2])              # Stack rows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pd.concat([df1, df2], axis=1)      # Stack columns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Merge (Equivalent to join operations):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pd.merge(sales_df, customer_df, on='customer_id')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pd.merge(df1, df2, on='id', how='left')  # Left join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Useful for combining data from multiple sources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(More on merge/join on the next slide)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6" name="Google Shape;706;p80" title="img_right_jo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625" y="3488449"/>
            <a:ext cx="22002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80" title="img_inner_joi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350" y="1927224"/>
            <a:ext cx="22002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80" title="img_full_outer_joi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8625" y="1927224"/>
            <a:ext cx="22002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80" title="img_left_joi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8350" y="3488449"/>
            <a:ext cx="22002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1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Combining DataFrames</a:t>
            </a:r>
            <a:endParaRPr sz="3500"/>
          </a:p>
        </p:txBody>
      </p:sp>
      <p:sp>
        <p:nvSpPr>
          <p:cNvPr id="716" name="Google Shape;716;p81"/>
          <p:cNvSpPr txBox="1"/>
          <p:nvPr>
            <p:ph idx="1" type="body"/>
          </p:nvPr>
        </p:nvSpPr>
        <p:spPr>
          <a:xfrm>
            <a:off x="495300" y="1390875"/>
            <a:ext cx="60684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Four kinds of merge/join operations: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b="1" lang="en-US" sz="1400">
                <a:solidFill>
                  <a:srgbClr val="000000"/>
                </a:solidFill>
              </a:rPr>
              <a:t>Inner join.</a:t>
            </a:r>
            <a:r>
              <a:rPr lang="en-US" sz="1400">
                <a:solidFill>
                  <a:srgbClr val="000000"/>
                </a:solidFill>
              </a:rPr>
              <a:t> Returns only matching values in </a:t>
            </a:r>
            <a:r>
              <a:rPr b="1" lang="en-US" sz="1400">
                <a:solidFill>
                  <a:srgbClr val="000000"/>
                </a:solidFill>
              </a:rPr>
              <a:t>both tables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b="1" lang="en-US" sz="1400">
                <a:solidFill>
                  <a:srgbClr val="000000"/>
                </a:solidFill>
              </a:rPr>
              <a:t>Left join.</a:t>
            </a:r>
            <a:r>
              <a:rPr lang="en-US" sz="1400">
                <a:solidFill>
                  <a:srgbClr val="000000"/>
                </a:solidFill>
              </a:rPr>
              <a:t> Returns: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-US" sz="1400">
                <a:solidFill>
                  <a:srgbClr val="000000"/>
                </a:solidFill>
              </a:rPr>
              <a:t>All</a:t>
            </a:r>
            <a:r>
              <a:rPr lang="en-US" sz="1400">
                <a:solidFill>
                  <a:srgbClr val="000000"/>
                </a:solidFill>
              </a:rPr>
              <a:t> from the </a:t>
            </a:r>
            <a:r>
              <a:rPr b="1" lang="en-US" sz="1400">
                <a:solidFill>
                  <a:srgbClr val="000000"/>
                </a:solidFill>
              </a:rPr>
              <a:t>left table</a:t>
            </a:r>
            <a:endParaRPr b="1"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-US" sz="1400">
                <a:solidFill>
                  <a:srgbClr val="000000"/>
                </a:solidFill>
              </a:rPr>
              <a:t>Matched</a:t>
            </a:r>
            <a:r>
              <a:rPr lang="en-US" sz="1400">
                <a:solidFill>
                  <a:srgbClr val="000000"/>
                </a:solidFill>
              </a:rPr>
              <a:t> from the </a:t>
            </a:r>
            <a:r>
              <a:rPr b="1" lang="en-US" sz="1400">
                <a:solidFill>
                  <a:srgbClr val="000000"/>
                </a:solidFill>
              </a:rPr>
              <a:t>right table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b="1" lang="en-US" sz="1400">
                <a:solidFill>
                  <a:srgbClr val="000000"/>
                </a:solidFill>
              </a:rPr>
              <a:t>Right join. </a:t>
            </a:r>
            <a:r>
              <a:rPr lang="en-US" sz="1400">
                <a:solidFill>
                  <a:srgbClr val="000000"/>
                </a:solidFill>
              </a:rPr>
              <a:t>Returns: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-US" sz="1400">
                <a:solidFill>
                  <a:srgbClr val="000000"/>
                </a:solidFill>
              </a:rPr>
              <a:t>All</a:t>
            </a:r>
            <a:r>
              <a:rPr lang="en-US" sz="1400">
                <a:solidFill>
                  <a:srgbClr val="000000"/>
                </a:solidFill>
              </a:rPr>
              <a:t> from the </a:t>
            </a:r>
            <a:r>
              <a:rPr b="1" lang="en-US" sz="1400">
                <a:solidFill>
                  <a:srgbClr val="000000"/>
                </a:solidFill>
              </a:rPr>
              <a:t>right table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-US" sz="1400">
                <a:solidFill>
                  <a:srgbClr val="000000"/>
                </a:solidFill>
              </a:rPr>
              <a:t>Matched</a:t>
            </a:r>
            <a:r>
              <a:rPr lang="en-US" sz="1400">
                <a:solidFill>
                  <a:srgbClr val="000000"/>
                </a:solidFill>
              </a:rPr>
              <a:t> records from the </a:t>
            </a:r>
            <a:r>
              <a:rPr b="1" lang="en-US" sz="1400">
                <a:solidFill>
                  <a:srgbClr val="000000"/>
                </a:solidFill>
              </a:rPr>
              <a:t>left table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−"/>
            </a:pPr>
            <a:r>
              <a:rPr b="1" lang="en-US" sz="1400">
                <a:solidFill>
                  <a:srgbClr val="000000"/>
                </a:solidFill>
              </a:rPr>
              <a:t>Full join: </a:t>
            </a:r>
            <a:r>
              <a:rPr lang="en-US" sz="1400">
                <a:solidFill>
                  <a:srgbClr val="000000"/>
                </a:solidFill>
              </a:rPr>
              <a:t>Returns </a:t>
            </a:r>
            <a:r>
              <a:rPr b="1" lang="en-US" sz="1400">
                <a:solidFill>
                  <a:srgbClr val="000000"/>
                </a:solidFill>
              </a:rPr>
              <a:t>all records</a:t>
            </a:r>
            <a:r>
              <a:rPr lang="en-US" sz="1400">
                <a:solidFill>
                  <a:srgbClr val="000000"/>
                </a:solidFill>
              </a:rPr>
              <a:t>, regardless of match in either left or right table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Merge on multiple columns: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pd.merge(df1, df2, on=['region', 'product'], how='outer')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Merge with different column names: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pd.merge(df1, df2, left_on='cust_id', right_on='customer_id')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Suffix for duplicate column names: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pd.merge(df1, df2, on='id', suffixes=('_old', '_new'))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17" name="Google Shape;717;p81" title="img_right_jo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625" y="3488449"/>
            <a:ext cx="22002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81" title="img_inner_joi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350" y="1927224"/>
            <a:ext cx="22002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1" title="img_full_outer_joi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8625" y="1927224"/>
            <a:ext cx="22002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81" title="img_left_joi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8350" y="3488449"/>
            <a:ext cx="22002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2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Pivot Tables</a:t>
            </a:r>
            <a:endParaRPr sz="3500"/>
          </a:p>
        </p:txBody>
      </p:sp>
      <p:sp>
        <p:nvSpPr>
          <p:cNvPr id="727" name="Google Shape;727;p82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Excel-style pivot tables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Summarize data with rows, columns, and values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Ideal for preparing data for reporting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Basic pivot: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pivot = df.pivot_table(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values='revenue',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index='region',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columns='product',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aggfunc='sum'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Multiple aggregations: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pivot = df.pivot_table(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values='revenue',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index='region',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columns='quarter',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aggfunc=['sum', 'mean', 'count']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Fill missing values: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pivot = df.pivot_table(..., fill_value=0)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3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Reshaping: Melt (Wide to Long)</a:t>
            </a:r>
            <a:endParaRPr sz="3500"/>
          </a:p>
        </p:txBody>
      </p:sp>
      <p:sp>
        <p:nvSpPr>
          <p:cNvPr id="734" name="Google Shape;734;p83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Melt converts wide format to long format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Wide format: Multiple columns for categories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Long format: Single column for categories, another for values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 - Wide format: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Product  Q1_Sales  Q2_Sales  Q3_Sales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        100       150       200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B        120       140       180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Convert to long: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df_long = pd.melt(df,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id_vars=['Product'],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value_vars=['Q1_Sales', 'Q2_Sales', 'Q3_Sales'],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var_name='Quarter',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value_name='Sales'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Useful for plotting and certain analyses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idx="1" type="body"/>
          </p:nvPr>
        </p:nvSpPr>
        <p:spPr>
          <a:xfrm>
            <a:off x="495300" y="1264550"/>
            <a:ext cx="10963200" cy="50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400"/>
              <a:t>Also known as the 'command-line' or 'shell'</a:t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400"/>
              <a:t>Can use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i="1" lang="en-US" sz="1400"/>
              <a:t>Terminal</a:t>
            </a:r>
            <a:r>
              <a:rPr lang="en-US" sz="1400"/>
              <a:t> in VSCode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PowerShell (A separate application)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Running the Python interpreter: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Type 'python' in the terminal, press 'enter'. It should look like this:</a:t>
            </a:r>
            <a:endParaRPr sz="1400"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C:\&gt; python</a:t>
            </a:r>
            <a:endParaRPr sz="10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Python 3.x.x (main, Jun . . . , 13:29:14) [MSC v.1932 64 bit (AMD64)] on win32</a:t>
            </a:r>
            <a:endParaRPr sz="10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Type "help", "copyright", "credits" or "license" for more information.</a:t>
            </a:r>
            <a:endParaRPr sz="10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endParaRPr sz="1200">
              <a:solidFill>
                <a:srgbClr val="0B5394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The python interpreter is now open. Type the following and press 'enter':</a:t>
            </a:r>
            <a:endParaRPr sz="1400"/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print("Hello World!")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Now, we will run this as a script instead of directly in the interpreter: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Create a new text file in VSCode, and save it as "hello_world.py"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Save the above 'print' command in this file.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-US" sz="1400"/>
              <a:t>Run this script by typing the following into the terminal, then press 'enter':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python hello_world.py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39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Terminal: </a:t>
            </a:r>
            <a:r>
              <a:rPr lang="en-US" sz="3500">
                <a:solidFill>
                  <a:srgbClr val="0B5394"/>
                </a:solidFill>
              </a:rPr>
              <a:t>Usage Fundamentals</a:t>
            </a:r>
            <a:endParaRPr sz="3500"/>
          </a:p>
        </p:txBody>
      </p:sp>
      <p:pic>
        <p:nvPicPr>
          <p:cNvPr id="405" name="Google Shape;405;p39" title="2_command-line interface cop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922" y="1092200"/>
            <a:ext cx="4310075" cy="278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4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Reshaping: Stack &amp; Unstack</a:t>
            </a:r>
            <a:endParaRPr sz="3500"/>
          </a:p>
        </p:txBody>
      </p:sp>
      <p:sp>
        <p:nvSpPr>
          <p:cNvPr id="741" name="Google Shape;741;p84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Multi-index data: Like nested indexes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Stack: Convert columns to rows (creates multi-index)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df.stack()     # Columns become inner index level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Unstack: Convert rows to columns (opposite of stack)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df.unstack()   # Inner index level becomes columns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Useful for: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Reorganizing multi-level indexed data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Preparing data for specific analysis formats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 specify level to stack/unstack: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df.unstack(level=0)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5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DateTime Handling</a:t>
            </a:r>
            <a:endParaRPr sz="3500"/>
          </a:p>
        </p:txBody>
      </p:sp>
      <p:sp>
        <p:nvSpPr>
          <p:cNvPr id="748" name="Google Shape;748;p85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Convert strings to datetime: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df['date'] = pd.to_datetime(df['date'])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df['date'] = pd.to_datetime(df['date'], format='%Y-%m-%d')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Extract date components: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df['year'] = df['date'].dt.year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df['month'] = df['date'].dt.month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df['day_name'] = df['date'].dt.day_name()  # Monday, Tuesday...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df['quarter'] = df['date'].dt.quarter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Date arithmetic: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df['days_since'] = (pd.Timestamp.now() - df['date']).dt.days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Set datetime as index for time series: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df.set_index('date', inplace=True)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6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Time Series Operations</a:t>
            </a:r>
            <a:endParaRPr sz="3500"/>
          </a:p>
        </p:txBody>
      </p:sp>
      <p:sp>
        <p:nvSpPr>
          <p:cNvPr id="755" name="Google Shape;755;p86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Requires datetime index (see previous slide)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Useful for sales trends, seasonal analysis, etc.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Resampling - aggregate by time period: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df.resample('M').sum()      # Monthly totals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df.resample('Q').mean()     # Quarterly averages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df.resample('W').count()    # Weekly counts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Rolling windows - moving averages: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df['revenue'].rolling(window=7).mean()     # 7-day moving avg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df['sales'].rolling(window=30).sum()       # 30-day rolling sum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Date-based selection: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df['2024']                  # All data from 2024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df['2024-Q1']               # Q1 2024 only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df['2024-01':'2024-03']     # January to March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7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Apply &amp; Lambda Functions</a:t>
            </a:r>
            <a:endParaRPr sz="3500"/>
          </a:p>
        </p:txBody>
      </p:sp>
      <p:sp>
        <p:nvSpPr>
          <p:cNvPr id="762" name="Google Shape;762;p87"/>
          <p:cNvSpPr txBox="1"/>
          <p:nvPr>
            <p:ph idx="1" type="body"/>
          </p:nvPr>
        </p:nvSpPr>
        <p:spPr>
          <a:xfrm>
            <a:off x="495300" y="1390875"/>
            <a:ext cx="6955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Apply custom functions to rows or columns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Apply to column (operates on each value):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df['revenue'].apply(lambda x: x * 1.1)  # 10% increase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df['name'].apply(len)                   # Length of each name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Apply to entire row: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df.apply(lambda row: row['revenue'] - row['cost'], axis=1)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Define custom function: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def categorize_revenue(value):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if value &gt; 1000: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    return 'High'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elif value &gt; 500: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    return 'Medium'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else: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        return 'Low'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df['category'] = df['revenue'].apply(categorize_revenue)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More flexible than simple operations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 do complex logic row-by-row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88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Introduction to NumPy</a:t>
            </a:r>
            <a:endParaRPr sz="3500"/>
          </a:p>
        </p:txBody>
      </p:sp>
      <p:sp>
        <p:nvSpPr>
          <p:cNvPr id="769" name="Google Shape;769;p88"/>
          <p:cNvSpPr txBox="1"/>
          <p:nvPr>
            <p:ph idx="1" type="body"/>
          </p:nvPr>
        </p:nvSpPr>
        <p:spPr>
          <a:xfrm>
            <a:off x="495300" y="1390875"/>
            <a:ext cx="63117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is NumPy?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Numerical Python library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Foundation for scientific computing in Python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Much of Pandas is built on top of Numpy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Numpy?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Fast mathematical operations on arrays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Much faster than Python lists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Handles large datasets efficiently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you see dtype in pandas, that's numpy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Import convention: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0" name="Google Shape;770;p88" title="images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225" y="2431150"/>
            <a:ext cx="3884574" cy="17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9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Numpy Arrays</a:t>
            </a:r>
            <a:endParaRPr sz="3500"/>
          </a:p>
        </p:txBody>
      </p:sp>
      <p:sp>
        <p:nvSpPr>
          <p:cNvPr id="777" name="Google Shape;777;p89"/>
          <p:cNvSpPr txBox="1"/>
          <p:nvPr>
            <p:ph idx="1" type="body"/>
          </p:nvPr>
        </p:nvSpPr>
        <p:spPr>
          <a:xfrm>
            <a:off x="495300" y="1390875"/>
            <a:ext cx="6370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Array: Collection of values, all of the same type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Similar to, but different from lists: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All elements must be same type (e.g., all numbers)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Much faster for math operations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Fixed size (can't append easily)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 be converted to lists and vice versa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Creating arrays: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 = np.array([1, 2, 3, 4, 5])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zeros = np.zeros(10)           # Array of 10 zeros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ones = np.ones(5)              # Array of 5 ones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range_arr = np.arange(0, 10, 2)  # [0, 2, 4, 6, 8]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Multi-dimensional arrays possible (i.e. matrices)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Used in more advanced analytics and data science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8" name="Google Shape;778;p89" title="1T8BqVvPTcyuXbzWubPt8Zw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725" y="2402825"/>
            <a:ext cx="4208776" cy="18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0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Array Operations and Statistics</a:t>
            </a:r>
            <a:endParaRPr sz="3500"/>
          </a:p>
        </p:txBody>
      </p:sp>
      <p:sp>
        <p:nvSpPr>
          <p:cNvPr id="785" name="Google Shape;785;p90"/>
          <p:cNvSpPr txBox="1"/>
          <p:nvPr>
            <p:ph idx="1" type="body"/>
          </p:nvPr>
        </p:nvSpPr>
        <p:spPr>
          <a:xfrm>
            <a:off x="495300" y="1390875"/>
            <a:ext cx="9187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Numpy is much faster than 'regular' python for mathematical operations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Mathematical operations apply to ALL elements: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 = np.array([1, 2, 3, 4])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 * 2          # [2, 4, 6, 8]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 + 10         # [11, 12, 13, 14]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 ** 2         # [1, 4, 9, 16]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Operations between arrays: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arr1 = np.array([1, 2, 3])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arr2 = np.array([4, 5, 6])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arr1 + arr2      # [5, 7, 9]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arr1 * arr2      # [4, 10, 18]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Common statistical functions: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 = np.array([10, 20, 30, 40, 50])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arr.mean()       # 30.0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arr.sum()        # 150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arr.min()        # 10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arr.max()        # 50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arr.std()        # Standard deviation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np.median(arr)   # 30.0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Works on entire array or specific axis (for 2D)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1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Array Indexing</a:t>
            </a:r>
            <a:endParaRPr sz="3500"/>
          </a:p>
        </p:txBody>
      </p:sp>
      <p:sp>
        <p:nvSpPr>
          <p:cNvPr id="792" name="Google Shape;792;p91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Access elements (like lists):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 = np.array([10, 20, 30, 40, 50])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arr[0]           # 10 (first element)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arr[-1]          # 50 (last element)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arr[1:4]         # [20, 30, 40] (slicing)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Boolean indexing (like pandas filtering):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arr[arr &gt; 25]    # [30, 40, 50]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arr[arr % 2 == 0]  # Even numbers only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Very similar to pandas, just without column names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2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Pandas + Numpy</a:t>
            </a:r>
            <a:endParaRPr sz="3500"/>
          </a:p>
        </p:txBody>
      </p:sp>
      <p:sp>
        <p:nvSpPr>
          <p:cNvPr id="799" name="Google Shape;799;p92"/>
          <p:cNvSpPr txBox="1"/>
          <p:nvPr>
            <p:ph idx="1" type="body"/>
          </p:nvPr>
        </p:nvSpPr>
        <p:spPr>
          <a:xfrm>
            <a:off x="495299" y="1390877"/>
            <a:ext cx="10963200" cy="492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Pandas uses numpy "under the hood"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Access underlying numpy array: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df['revenue'].values  # Returns numpy array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Apply numpy functions to pandas: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163F82"/>
              </a:buClr>
              <a:buSzPts val="1200"/>
              <a:buFont typeface="Arial"/>
              <a:buChar char="−"/>
            </a:pP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np.sqrt(df['revenue'])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np.log(df['sales'])</a:t>
            </a:r>
            <a:b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163F82"/>
                </a:solidFill>
                <a:latin typeface="Consolas"/>
                <a:ea typeface="Consolas"/>
                <a:cs typeface="Consolas"/>
                <a:sym typeface="Consolas"/>
              </a:rPr>
              <a:t>df['revenue'].apply(np.mean)  # Though pandas has .mean()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to use each: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Pandas: Working with tables, labeled data, mixed types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Numpy: Pure numerical computation, array math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0000"/>
                </a:solidFill>
              </a:rPr>
              <a:t>Together: Best of both worlds!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Most business analysis stays in pandas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Numpy helps when you need speed or advanced math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3"/>
          <p:cNvSpPr txBox="1"/>
          <p:nvPr>
            <p:ph type="title"/>
          </p:nvPr>
        </p:nvSpPr>
        <p:spPr>
          <a:xfrm>
            <a:off x="495300" y="1578600"/>
            <a:ext cx="4550100" cy="23328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Visualisation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 txBox="1"/>
          <p:nvPr>
            <p:ph idx="1" type="body"/>
          </p:nvPr>
        </p:nvSpPr>
        <p:spPr>
          <a:xfrm>
            <a:off x="495300" y="1206500"/>
            <a:ext cx="10963200" cy="51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400"/>
              <a:t>In Python, we can install various extra packages (shown in next step)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Sometimes we want to have different packages for different projects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Solution: </a:t>
            </a:r>
            <a:r>
              <a:rPr b="1" lang="en-US" sz="1400"/>
              <a:t>Virtual Environments</a:t>
            </a:r>
            <a:endParaRPr b="1" sz="14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400"/>
              <a:t>Create and Activate a Virtual Environment (venv)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Create a folder for the environment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mkdir folder_name</a:t>
            </a:r>
            <a:endParaRPr sz="14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Change working directory (into the folder you created)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 new_folder</a:t>
            </a:r>
            <a:endParaRPr sz="14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Create 'venv' in the folder you created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python -m venv .venv</a:t>
            </a:r>
            <a:endParaRPr sz="1400">
              <a:solidFill>
                <a:srgbClr val="666666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Activate the '.venv' you just created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666666"/>
                </a:solidFill>
              </a:rPr>
              <a:t>Windows</a:t>
            </a:r>
            <a:r>
              <a:rPr lang="en-US" sz="1400">
                <a:solidFill>
                  <a:srgbClr val="666666"/>
                </a:solidFill>
              </a:rPr>
              <a:t>: </a:t>
            </a:r>
            <a:r>
              <a:rPr lang="en-US" sz="14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.venv\Scripts\activate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666666"/>
                </a:solidFill>
              </a:rPr>
              <a:t>Linux</a:t>
            </a:r>
            <a:r>
              <a:rPr lang="en-US" sz="1400">
                <a:solidFill>
                  <a:srgbClr val="666666"/>
                </a:solidFill>
              </a:rPr>
              <a:t>: </a:t>
            </a:r>
            <a:r>
              <a:rPr lang="en-US" sz="14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source .venv/bin/activate</a:t>
            </a:r>
            <a:br>
              <a:rPr lang="en-US" sz="1400"/>
            </a:br>
            <a:r>
              <a:rPr lang="en-US" sz="1400">
                <a:solidFill>
                  <a:srgbClr val="666666"/>
                </a:solidFill>
              </a:rPr>
              <a:t>(Runs a script that was created in the venv folder)</a:t>
            </a:r>
            <a:r>
              <a:rPr lang="en-US" sz="1400"/>
              <a:t>l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Now any packages installed will be tied to this venv when active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To exit the venv, type: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deactivate</a:t>
            </a:r>
            <a:endParaRPr sz="1400"/>
          </a:p>
        </p:txBody>
      </p:sp>
      <p:sp>
        <p:nvSpPr>
          <p:cNvPr id="412" name="Google Shape;412;p40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500"/>
              <a:t>Terminal: </a:t>
            </a:r>
            <a:r>
              <a:rPr lang="en-US" sz="3500">
                <a:solidFill>
                  <a:srgbClr val="0B5394"/>
                </a:solidFill>
              </a:rPr>
              <a:t>Python Virtual Environments (venv)</a:t>
            </a:r>
            <a:endParaRPr sz="3500"/>
          </a:p>
        </p:txBody>
      </p:sp>
      <p:pic>
        <p:nvPicPr>
          <p:cNvPr id="413" name="Google Shape;413;p40" title="maxresdefaul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100" y="2679700"/>
            <a:ext cx="4093475" cy="230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4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Matplotlib: </a:t>
            </a:r>
            <a:r>
              <a:rPr lang="en-US" sz="3500">
                <a:solidFill>
                  <a:srgbClr val="0B5394"/>
                </a:solidFill>
              </a:rPr>
              <a:t>Foundation Plotting Library</a:t>
            </a:r>
            <a:endParaRPr sz="3500">
              <a:solidFill>
                <a:srgbClr val="0B5394"/>
              </a:solidFill>
            </a:endParaRPr>
          </a:p>
        </p:txBody>
      </p:sp>
      <p:sp>
        <p:nvSpPr>
          <p:cNvPr id="812" name="Google Shape;812;p94"/>
          <p:cNvSpPr/>
          <p:nvPr/>
        </p:nvSpPr>
        <p:spPr>
          <a:xfrm>
            <a:off x="764775" y="1489637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Installation &amp; Import: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3" name="Google Shape;813;p94"/>
          <p:cNvSpPr/>
          <p:nvPr/>
        </p:nvSpPr>
        <p:spPr>
          <a:xfrm>
            <a:off x="764775" y="1794438"/>
            <a:ext cx="4197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Terminal: </a:t>
            </a:r>
            <a:r>
              <a:rPr i="0" lang="en-US" sz="1500" u="none" cap="none" strike="noStrike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pip install matplotlib</a:t>
            </a:r>
            <a:endParaRPr i="0" sz="1500" u="none" cap="none" strike="noStrike">
              <a:solidFill>
                <a:srgbClr val="0B53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94"/>
          <p:cNvSpPr/>
          <p:nvPr/>
        </p:nvSpPr>
        <p:spPr>
          <a:xfrm>
            <a:off x="764775" y="2108763"/>
            <a:ext cx="4197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Python: </a:t>
            </a: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94"/>
          <p:cNvSpPr/>
          <p:nvPr/>
        </p:nvSpPr>
        <p:spPr>
          <a:xfrm>
            <a:off x="764775" y="2613588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Basic Plots: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94"/>
          <p:cNvSpPr/>
          <p:nvPr/>
        </p:nvSpPr>
        <p:spPr>
          <a:xfrm>
            <a:off x="764775" y="2918388"/>
            <a:ext cx="41148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5725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t/>
            </a:r>
            <a:endParaRPr i="0" sz="135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7" name="Google Shape;817;p94"/>
          <p:cNvSpPr/>
          <p:nvPr/>
        </p:nvSpPr>
        <p:spPr>
          <a:xfrm>
            <a:off x="764775" y="2956550"/>
            <a:ext cx="4434600" cy="20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plt.plot(x, y) </a:t>
            </a: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Line plot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plt.scatter(x, y) # Scatter plot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plt.bar(categories, values) # Bar chart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plt.savefig('plot.png')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df.plot(x='date', y='revenue')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8" name="Google Shape;818;p94"/>
          <p:cNvSpPr/>
          <p:nvPr/>
        </p:nvSpPr>
        <p:spPr>
          <a:xfrm>
            <a:off x="5734150" y="1489613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Customization: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9" name="Google Shape;819;p94"/>
          <p:cNvSpPr/>
          <p:nvPr/>
        </p:nvSpPr>
        <p:spPr>
          <a:xfrm>
            <a:off x="6172200" y="1794413"/>
            <a:ext cx="41148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5725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t/>
            </a:r>
            <a:endParaRPr i="0" sz="135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0" name="Google Shape;820;p94"/>
          <p:cNvSpPr/>
          <p:nvPr/>
        </p:nvSpPr>
        <p:spPr>
          <a:xfrm>
            <a:off x="5734150" y="1832525"/>
            <a:ext cx="61515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plt.xlabel()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plt.ylabel()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plt.title()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plt.legend()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plt.grid(True)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plt.plot(x, y, color='blue', linestyle='--', marker='o')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1" name="Google Shape;821;p94"/>
          <p:cNvSpPr/>
          <p:nvPr/>
        </p:nvSpPr>
        <p:spPr>
          <a:xfrm>
            <a:off x="5734150" y="4002688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Multiple Plots: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2" name="Google Shape;822;p94"/>
          <p:cNvSpPr/>
          <p:nvPr/>
        </p:nvSpPr>
        <p:spPr>
          <a:xfrm>
            <a:off x="5734150" y="4307525"/>
            <a:ext cx="56457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fig, axes = plt.subplots(2, 2)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plt.plot(x, y, color='blue', linestyle='--', marker='o')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5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Seaborn: </a:t>
            </a:r>
            <a:r>
              <a:rPr lang="en-US" sz="3500">
                <a:solidFill>
                  <a:srgbClr val="0B5394"/>
                </a:solidFill>
              </a:rPr>
              <a:t>Simpler Statistical Visualization</a:t>
            </a:r>
            <a:endParaRPr sz="3500">
              <a:solidFill>
                <a:srgbClr val="0B5394"/>
              </a:solidFill>
            </a:endParaRPr>
          </a:p>
        </p:txBody>
      </p:sp>
      <p:sp>
        <p:nvSpPr>
          <p:cNvPr id="829" name="Google Shape;829;p95"/>
          <p:cNvSpPr/>
          <p:nvPr/>
        </p:nvSpPr>
        <p:spPr>
          <a:xfrm>
            <a:off x="758000" y="1531763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Installation &amp; Import: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0" name="Google Shape;830;p95"/>
          <p:cNvSpPr/>
          <p:nvPr/>
        </p:nvSpPr>
        <p:spPr>
          <a:xfrm>
            <a:off x="758000" y="1836563"/>
            <a:ext cx="4197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Terminal: </a:t>
            </a: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pip install seaborn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1" name="Google Shape;831;p95"/>
          <p:cNvSpPr/>
          <p:nvPr/>
        </p:nvSpPr>
        <p:spPr>
          <a:xfrm>
            <a:off x="758000" y="2150888"/>
            <a:ext cx="4197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Python: </a:t>
            </a: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import seaborn as sns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Google Shape;832;p95"/>
          <p:cNvSpPr/>
          <p:nvPr/>
        </p:nvSpPr>
        <p:spPr>
          <a:xfrm>
            <a:off x="758000" y="2612038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What is</a:t>
            </a: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 Seaborn?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3" name="Google Shape;833;p95"/>
          <p:cNvSpPr/>
          <p:nvPr/>
        </p:nvSpPr>
        <p:spPr>
          <a:xfrm>
            <a:off x="758000" y="2916876"/>
            <a:ext cx="41970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Built on matplotlib</a:t>
            </a: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 but simpler.</a:t>
            </a:r>
            <a:endParaRPr sz="1500">
              <a:solidFill>
                <a:srgbClr val="2C3E5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Has b</a:t>
            </a:r>
            <a:r>
              <a:rPr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etter defaults, less code,  and works with DataFrames.</a:t>
            </a:r>
            <a:endParaRPr sz="1500">
              <a:solidFill>
                <a:srgbClr val="2C3E5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Used directly alongside matplotlib.</a:t>
            </a:r>
            <a:endParaRPr sz="1500">
              <a:solidFill>
                <a:srgbClr val="2C3E5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4" name="Google Shape;834;p95"/>
          <p:cNvSpPr/>
          <p:nvPr/>
        </p:nvSpPr>
        <p:spPr>
          <a:xfrm>
            <a:off x="758000" y="4314888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Distribution &amp; Relationship Plots: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5" name="Google Shape;835;p95"/>
          <p:cNvSpPr/>
          <p:nvPr/>
        </p:nvSpPr>
        <p:spPr>
          <a:xfrm>
            <a:off x="758000" y="4619688"/>
            <a:ext cx="4114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5725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t/>
            </a:r>
            <a:endParaRPr i="0" sz="135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6" name="Google Shape;836;p95"/>
          <p:cNvSpPr/>
          <p:nvPr/>
        </p:nvSpPr>
        <p:spPr>
          <a:xfrm>
            <a:off x="758000" y="4664950"/>
            <a:ext cx="48918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sns.histplot(data=df, x='revenue')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sns.boxplot(data=df, x='region', y='sales')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95"/>
          <p:cNvSpPr/>
          <p:nvPr/>
        </p:nvSpPr>
        <p:spPr>
          <a:xfrm>
            <a:off x="5941125" y="1531775"/>
            <a:ext cx="423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Categorical &amp; Correlation: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8" name="Google Shape;838;p95"/>
          <p:cNvSpPr/>
          <p:nvPr/>
        </p:nvSpPr>
        <p:spPr>
          <a:xfrm>
            <a:off x="5941125" y="1874713"/>
            <a:ext cx="50760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sns.barplot(data=df, x='region', y='revenue')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sns.countplot(data=df, x='category')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sns.heatmap(df.corr(), annot=True)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9" name="Google Shape;839;p95"/>
          <p:cNvSpPr/>
          <p:nvPr/>
        </p:nvSpPr>
        <p:spPr>
          <a:xfrm>
            <a:off x="5961675" y="3073025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Styling: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0" name="Google Shape;840;p95"/>
          <p:cNvSpPr/>
          <p:nvPr/>
        </p:nvSpPr>
        <p:spPr>
          <a:xfrm>
            <a:off x="5961675" y="3377825"/>
            <a:ext cx="4197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sns.set_theme()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sns.set_style('darkgrid')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1" name="Google Shape;841;p95"/>
          <p:cNvSpPr/>
          <p:nvPr/>
        </p:nvSpPr>
        <p:spPr>
          <a:xfrm>
            <a:off x="5979225" y="4195201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Integration with Matplotlib</a:t>
            </a: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2" name="Google Shape;842;p95"/>
          <p:cNvSpPr/>
          <p:nvPr/>
        </p:nvSpPr>
        <p:spPr>
          <a:xfrm>
            <a:off x="5979225" y="4499999"/>
            <a:ext cx="41970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First: </a:t>
            </a: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sns.plot(...) #seaborn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then</a:t>
            </a: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plt.title(...) #matplotlib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then</a:t>
            </a: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plt.savefig(...)</a:t>
            </a: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#matplotlib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6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3500"/>
              <a:t>Plotly: </a:t>
            </a:r>
            <a:r>
              <a:rPr lang="en-US" sz="3500">
                <a:solidFill>
                  <a:srgbClr val="0B5394"/>
                </a:solidFill>
              </a:rPr>
              <a:t>Interactive Visualizations</a:t>
            </a:r>
            <a:endParaRPr sz="3500">
              <a:solidFill>
                <a:srgbClr val="0B5394"/>
              </a:solidFill>
            </a:endParaRPr>
          </a:p>
        </p:txBody>
      </p:sp>
      <p:sp>
        <p:nvSpPr>
          <p:cNvPr id="849" name="Google Shape;849;p96"/>
          <p:cNvSpPr/>
          <p:nvPr/>
        </p:nvSpPr>
        <p:spPr>
          <a:xfrm>
            <a:off x="741100" y="1516338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Installation &amp; Import: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0" name="Google Shape;850;p96"/>
          <p:cNvSpPr/>
          <p:nvPr/>
        </p:nvSpPr>
        <p:spPr>
          <a:xfrm>
            <a:off x="741100" y="1821138"/>
            <a:ext cx="4197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Terminal: </a:t>
            </a: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pip install plotly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96"/>
          <p:cNvSpPr/>
          <p:nvPr/>
        </p:nvSpPr>
        <p:spPr>
          <a:xfrm>
            <a:off x="741100" y="2135463"/>
            <a:ext cx="4197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Python: </a:t>
            </a: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import plotly.express as px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96"/>
          <p:cNvSpPr/>
          <p:nvPr/>
        </p:nvSpPr>
        <p:spPr>
          <a:xfrm>
            <a:off x="741100" y="2640288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Why Plotly?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3" name="Google Shape;853;p96"/>
          <p:cNvSpPr/>
          <p:nvPr/>
        </p:nvSpPr>
        <p:spPr>
          <a:xfrm>
            <a:off x="741100" y="2945088"/>
            <a:ext cx="419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Interactive plots with hover, zoom, pan - great for dashboards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4" name="Google Shape;854;p96"/>
          <p:cNvSpPr/>
          <p:nvPr/>
        </p:nvSpPr>
        <p:spPr>
          <a:xfrm>
            <a:off x="741100" y="3707088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Basic Plots: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5" name="Google Shape;855;p96"/>
          <p:cNvSpPr/>
          <p:nvPr/>
        </p:nvSpPr>
        <p:spPr>
          <a:xfrm>
            <a:off x="741100" y="4011928"/>
            <a:ext cx="4197000" cy="1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fig = px.line(df, x='date', y='revenue')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fig = px.scatter(df, x='price', y='sales')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fig.show()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2C3E5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6" name="Google Shape;856;p96"/>
          <p:cNvSpPr/>
          <p:nvPr/>
        </p:nvSpPr>
        <p:spPr>
          <a:xfrm>
            <a:off x="6550550" y="1629400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Automatic Features: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7" name="Google Shape;857;p96"/>
          <p:cNvSpPr/>
          <p:nvPr/>
        </p:nvSpPr>
        <p:spPr>
          <a:xfrm>
            <a:off x="6550550" y="1934200"/>
            <a:ext cx="419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Hover tooltips, zoom/pan, toggle legend, export button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8" name="Google Shape;858;p96"/>
          <p:cNvSpPr/>
          <p:nvPr/>
        </p:nvSpPr>
        <p:spPr>
          <a:xfrm>
            <a:off x="6550550" y="2696200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Customization: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9" name="Google Shape;859;p96"/>
          <p:cNvSpPr/>
          <p:nvPr/>
        </p:nvSpPr>
        <p:spPr>
          <a:xfrm>
            <a:off x="6550550" y="3001000"/>
            <a:ext cx="4998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fig.update_layout(title='Performance')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px.scatter(..., color='region', size='revenue')</a:t>
            </a:r>
            <a:endParaRPr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0" name="Google Shape;860;p96"/>
          <p:cNvSpPr/>
          <p:nvPr/>
        </p:nvSpPr>
        <p:spPr>
          <a:xfrm>
            <a:off x="6550550" y="3905950"/>
            <a:ext cx="419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Save as Interactive HTML Page</a:t>
            </a:r>
            <a:r>
              <a:rPr b="1" i="0" lang="en-US" sz="1500" u="none" cap="none" strike="noStrike">
                <a:solidFill>
                  <a:srgbClr val="2C3E5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1" name="Google Shape;861;p96"/>
          <p:cNvSpPr/>
          <p:nvPr/>
        </p:nvSpPr>
        <p:spPr>
          <a:xfrm>
            <a:off x="6550550" y="4210750"/>
            <a:ext cx="4197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fig.write_html('dashboard.html')</a:t>
            </a:r>
            <a:endParaRPr i="0" sz="1500" u="none" cap="none" strike="noStrike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/>
          <p:nvPr>
            <p:ph idx="1" type="body"/>
          </p:nvPr>
        </p:nvSpPr>
        <p:spPr>
          <a:xfrm>
            <a:off x="495300" y="1283825"/>
            <a:ext cx="5374800" cy="51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2286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400">
                <a:solidFill>
                  <a:srgbClr val="000000"/>
                </a:solidFill>
              </a:rPr>
              <a:t>We will use pip to install a package called 'pandas'</a:t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400">
                <a:solidFill>
                  <a:srgbClr val="000000"/>
                </a:solidFill>
              </a:rPr>
              <a:t>Install the package (inside the venv):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python -m pip install pandas</a:t>
            </a:r>
            <a:endParaRPr sz="1400">
              <a:solidFill>
                <a:srgbClr val="000000"/>
              </a:solidFill>
            </a:endParaRPr>
          </a:p>
          <a:p>
            <a:pPr indent="-2159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Or even specify the version: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python -m pip install "pandas==2.2.3"</a:t>
            </a:r>
            <a:endParaRPr sz="1400">
              <a:solidFill>
                <a:srgbClr val="000000"/>
              </a:solidFill>
            </a:endParaRPr>
          </a:p>
          <a:p>
            <a:pPr indent="-215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Can uninstall a package: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python -m pip uninstall pandas</a:t>
            </a:r>
            <a:endParaRPr sz="1400">
              <a:solidFill>
                <a:srgbClr val="000000"/>
              </a:solidFill>
            </a:endParaRPr>
          </a:p>
          <a:p>
            <a:pPr indent="-215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Install many packages stored as a list in a 'requirements.txt' file: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python -m pip install -r requirements.txt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(Simply provide a list of all package names in a text file called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requirements.txt</a:t>
            </a:r>
            <a:r>
              <a:rPr lang="en-US" sz="1400">
                <a:solidFill>
                  <a:srgbClr val="000000"/>
                </a:solidFill>
              </a:rPr>
              <a:t>, one package name per line)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41"/>
          <p:cNvSpPr txBox="1"/>
          <p:nvPr>
            <p:ph type="title"/>
          </p:nvPr>
        </p:nvSpPr>
        <p:spPr>
          <a:xfrm>
            <a:off x="495300" y="215300"/>
            <a:ext cx="5078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6250"/>
              <a:buNone/>
            </a:pPr>
            <a:r>
              <a:rPr lang="en-US"/>
              <a:t>Python Package Manager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1818"/>
              <a:buNone/>
            </a:pPr>
            <a:r>
              <a:t/>
            </a:r>
            <a:endParaRPr sz="2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1818"/>
              <a:buNone/>
            </a:pPr>
            <a:r>
              <a:rPr lang="en-US" sz="2200">
                <a:solidFill>
                  <a:srgbClr val="0B5394"/>
                </a:solidFill>
              </a:rPr>
              <a:t>Using 'pip'</a:t>
            </a:r>
            <a:endParaRPr sz="2200">
              <a:solidFill>
                <a:srgbClr val="0B5394"/>
              </a:solidFill>
            </a:endParaRPr>
          </a:p>
        </p:txBody>
      </p:sp>
      <p:pic>
        <p:nvPicPr>
          <p:cNvPr id="421" name="Google Shape;421;p41" title="1_tzlViFoc9Mkz2Z18mL5nLw cop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675" y="1939949"/>
            <a:ext cx="5517000" cy="29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/>
          <p:nvPr>
            <p:ph idx="1" type="body"/>
          </p:nvPr>
        </p:nvSpPr>
        <p:spPr>
          <a:xfrm>
            <a:off x="495300" y="1550050"/>
            <a:ext cx="52998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Based around the concept of a repository ('repo')</a:t>
            </a:r>
            <a:endParaRPr sz="1400"/>
          </a:p>
          <a:p>
            <a: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Initialise by running:</a:t>
            </a:r>
            <a:endParaRPr sz="1400"/>
          </a:p>
          <a:p>
            <a:pPr indent="4572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br>
              <a:rPr lang="en-US" sz="1400"/>
            </a:br>
            <a:r>
              <a:rPr lang="en-US" sz="1400"/>
              <a:t>(This creates a hidden .git folder).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Create an empty text file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".gitignore"</a:t>
            </a:r>
            <a:r>
              <a:rPr lang="en-US" sz="1400"/>
              <a:t>. Add the text "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.venv/</a:t>
            </a:r>
            <a:r>
              <a:rPr lang="en-US" sz="1400"/>
              <a:t>" (so the 1,000+ venv files aren’t tracked).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Optional: add any other file names/folders you don't want to track to the 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".gitignore"</a:t>
            </a:r>
            <a:r>
              <a:rPr lang="en-US" sz="1400"/>
              <a:t> file. 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Save a snapshot of the repository by running</a:t>
            </a:r>
            <a:br>
              <a:rPr lang="en-US" sz="1400"/>
            </a:br>
            <a:r>
              <a:rPr lang="en-US" sz="1400"/>
              <a:t>"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git add .</a:t>
            </a:r>
            <a:r>
              <a:rPr lang="en-US" sz="1400"/>
              <a:t>" (the dot indicates all files)</a:t>
            </a:r>
            <a:endParaRPr sz="1400"/>
          </a:p>
          <a:p>
            <a:pPr indent="-2286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Run "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git commit -m "Initial project setup" "</a:t>
            </a:r>
            <a:r>
              <a:rPr lang="en-US" sz="1400"/>
              <a:t> to save the changes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Run "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r>
              <a:rPr lang="en-US" sz="1400"/>
              <a:t>" to see current state of repo 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SzPts val="1600"/>
              <a:buChar char="•"/>
            </a:pPr>
            <a:r>
              <a:rPr lang="en-US" sz="1400"/>
              <a:t>Next step: Connect to remote repo</a:t>
            </a:r>
            <a:endParaRPr/>
          </a:p>
        </p:txBody>
      </p:sp>
      <p:sp>
        <p:nvSpPr>
          <p:cNvPr id="428" name="Google Shape;428;p42"/>
          <p:cNvSpPr txBox="1"/>
          <p:nvPr>
            <p:ph type="title"/>
          </p:nvPr>
        </p:nvSpPr>
        <p:spPr>
          <a:xfrm>
            <a:off x="495300" y="155825"/>
            <a:ext cx="54105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6753"/>
              <a:buNone/>
            </a:pPr>
            <a:r>
              <a:rPr lang="en-US" sz="3850"/>
              <a:t>Version Control Basics</a:t>
            </a:r>
            <a:endParaRPr sz="38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1818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1818"/>
              <a:buNone/>
            </a:pPr>
            <a:r>
              <a:rPr lang="en-US" sz="2200">
                <a:solidFill>
                  <a:srgbClr val="0B5394"/>
                </a:solidFill>
              </a:rPr>
              <a:t>Getting started with Git - Advanced usage addressed later on</a:t>
            </a:r>
            <a:endParaRPr sz="2200">
              <a:solidFill>
                <a:srgbClr val="0B5394"/>
              </a:solidFill>
            </a:endParaRPr>
          </a:p>
        </p:txBody>
      </p:sp>
      <p:pic>
        <p:nvPicPr>
          <p:cNvPr id="429" name="Google Shape;429;p42" title="af8954_Screen-Shot-2020-12-21-at-12.56.03_crop_1094x6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175" y="1849676"/>
            <a:ext cx="5619150" cy="33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/>
          <p:nvPr>
            <p:ph idx="1" type="body"/>
          </p:nvPr>
        </p:nvSpPr>
        <p:spPr>
          <a:xfrm>
            <a:off x="495300" y="1150000"/>
            <a:ext cx="10963200" cy="51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1. Restart from scratch by deleting the existing local copy of your git repository</a:t>
            </a:r>
            <a:br>
              <a:rPr lang="en-US" sz="1400"/>
            </a:br>
            <a:r>
              <a:rPr lang="en-US" sz="1400"/>
              <a:t>(Will not delete your code)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rm -Recurse -Force .git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2. Create a ".gitignore" file in the root (top-level) of your folder. </a:t>
            </a:r>
            <a:br>
              <a:rPr lang="en-US" sz="1400"/>
            </a:br>
            <a:r>
              <a:rPr lang="en-US" sz="1400"/>
              <a:t>Type the following (inside the file) and save it: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.venv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•"/>
            </a:pPr>
            <a:r>
              <a:rPr lang="en-US" sz="1400"/>
              <a:t>3. Similarly, create a ".gitattributes" file in the root (top-level) of your folder. </a:t>
            </a:r>
            <a:br>
              <a:rPr lang="en-US" sz="1400"/>
            </a:br>
            <a:r>
              <a:rPr lang="en-US" sz="1400"/>
              <a:t>Type the following (inside the file) and save it: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.gitignore merge=union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4. Run each of the following in sequence in your terminal: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git add .gitignore .gitattributes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git commit -m "First commit"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git branch -M main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git remote add origin YOUR-GITHUB-REPO-LINK-HERE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git fetch origin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git pull origin main --allow-unrelated-histories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git add .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git commit -m "Merge remote version"</a:t>
            </a:r>
            <a:b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git push -u origin</a:t>
            </a:r>
            <a:endParaRPr sz="1400"/>
          </a:p>
        </p:txBody>
      </p:sp>
      <p:sp>
        <p:nvSpPr>
          <p:cNvPr id="436" name="Google Shape;436;p43"/>
          <p:cNvSpPr txBox="1"/>
          <p:nvPr>
            <p:ph type="title"/>
          </p:nvPr>
        </p:nvSpPr>
        <p:spPr>
          <a:xfrm>
            <a:off x="495299" y="215299"/>
            <a:ext cx="11223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850"/>
              <a:t>Fixing and Merging a Problem Repo</a:t>
            </a:r>
            <a:endParaRPr sz="22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28">
      <a:dk1>
        <a:srgbClr val="394246"/>
      </a:dk1>
      <a:lt1>
        <a:srgbClr val="FFFFFF"/>
      </a:lt1>
      <a:dk2>
        <a:srgbClr val="101726"/>
      </a:dk2>
      <a:lt2>
        <a:srgbClr val="EEEDEC"/>
      </a:lt2>
      <a:accent1>
        <a:srgbClr val="00ADEE"/>
      </a:accent1>
      <a:accent2>
        <a:srgbClr val="343FAA"/>
      </a:accent2>
      <a:accent3>
        <a:srgbClr val="F4A628"/>
      </a:accent3>
      <a:accent4>
        <a:srgbClr val="EEF1FE"/>
      </a:accent4>
      <a:accent5>
        <a:srgbClr val="313E5B"/>
      </a:accent5>
      <a:accent6>
        <a:srgbClr val="00B3BB"/>
      </a:accent6>
      <a:hlink>
        <a:srgbClr val="0038F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