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Have discussion with audience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Goal: model fish behavior</a:t>
            </a:r>
          </a:p>
          <a:p>
            <a:pPr lvl="0">
              <a:spcBef>
                <a:spcPts val="0"/>
              </a:spcBef>
              <a:buNone/>
            </a:pPr>
            <a:r>
              <a:rPr lang="en"/>
              <a:t>Want data-driven model to study collective motion of fish swarms, since models currently being used are 10 years old</a:t>
            </a:r>
          </a:p>
          <a:p>
            <a:pPr lvl="0">
              <a:spcBef>
                <a:spcPts val="0"/>
              </a:spcBef>
              <a:buNone/>
            </a:pPr>
            <a:r>
              <a:rPr lang="en"/>
              <a:t>Previous approaches have looked at sets of preselected features or are limited to pairwise interactions; using data-driven approach lets us eliminate human biases in designng model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Classical neural nets do not have memory, but RNN can. Thus, we can input sequnces of data. We will input sequences of fish trajectories. The model might not be able to predict future trajectories based on the past, but it can learn how fish trajectories look like.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very popular recurrent neural network </a:t>
            </a:r>
            <a:r>
              <a:rPr lang="en"/>
              <a:t>architecture</a:t>
            </a:r>
            <a:r>
              <a:rPr lang="en"/>
              <a:t>. Very successful in many tasks.</a:t>
            </a:r>
          </a:p>
          <a:p>
            <a:pPr lvl="0">
              <a:spcBef>
                <a:spcPts val="0"/>
              </a:spcBef>
              <a:buNone/>
            </a:pPr>
            <a:r>
              <a:rPr lang="en"/>
              <a:t>LSTMs overcome past difficulties w/ RNNs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Observe: learns boundaries, stays near boundaries, swims in bursts</a:t>
            </a:r>
          </a:p>
          <a:p>
            <a:pPr indent="-228600" lvl="0" marL="457200">
              <a:spcBef>
                <a:spcPts val="0"/>
              </a:spcBef>
              <a:buChar char="-"/>
            </a:pPr>
            <a:r>
              <a:rPr lang="en"/>
              <a:t>Initially: violated boundaries—then following Social LSTM, added RELU embedding of inputs; this fixed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Work in progress…</a:t>
            </a:r>
          </a:p>
          <a:p>
            <a:pPr indent="-228600" lvl="0" marL="457200" rtl="0">
              <a:spcBef>
                <a:spcPts val="0"/>
              </a:spcBef>
              <a:buChar char="-"/>
            </a:pPr>
            <a:r>
              <a:rPr lang="en"/>
              <a:t>Observe: moving collectively, avoidance (mostly), not too far from boundaries?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Data-Driven Fish Model</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solidFill>
                  <a:srgbClr val="000000"/>
                </a:solidFill>
              </a:rPr>
              <a:t>Arthur Mateos and Christopher Zhang</a:t>
            </a:r>
          </a:p>
        </p:txBody>
      </p:sp>
      <p:sp>
        <p:nvSpPr>
          <p:cNvPr id="56" name="Shape 56"/>
          <p:cNvSpPr txBox="1"/>
          <p:nvPr/>
        </p:nvSpPr>
        <p:spPr>
          <a:xfrm>
            <a:off x="0" y="3414000"/>
            <a:ext cx="9144000" cy="527700"/>
          </a:xfrm>
          <a:prstGeom prst="rect">
            <a:avLst/>
          </a:prstGeom>
          <a:noFill/>
          <a:ln>
            <a:noFill/>
          </a:ln>
        </p:spPr>
        <p:txBody>
          <a:bodyPr anchorCtr="0" anchor="ctr" bIns="91425" lIns="91425" rIns="91425" tIns="91425">
            <a:noAutofit/>
          </a:bodyPr>
          <a:lstStyle/>
          <a:p>
            <a:pPr lvl="0" algn="ctr">
              <a:spcBef>
                <a:spcPts val="0"/>
              </a:spcBef>
              <a:buNone/>
            </a:pPr>
            <a:r>
              <a:rPr lang="en"/>
              <a:t>26 July,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Challenges/obstacles</a:t>
            </a:r>
          </a:p>
        </p:txBody>
      </p:sp>
      <p:sp>
        <p:nvSpPr>
          <p:cNvPr id="124" name="Shape 124"/>
          <p:cNvSpPr txBox="1"/>
          <p:nvPr>
            <p:ph idx="1" type="body"/>
          </p:nvPr>
        </p:nvSpPr>
        <p:spPr>
          <a:xfrm>
            <a:off x="311700" y="1152475"/>
            <a:ext cx="4245600" cy="34164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Challenges with simulating fish</a:t>
            </a:r>
          </a:p>
          <a:p>
            <a:pPr indent="-228600" lvl="1" marL="914400" rtl="0">
              <a:spcBef>
                <a:spcPts val="0"/>
              </a:spcBef>
              <a:buClr>
                <a:schemeClr val="dk1"/>
              </a:buClr>
            </a:pPr>
            <a:r>
              <a:rPr lang="en">
                <a:solidFill>
                  <a:schemeClr val="dk1"/>
                </a:solidFill>
              </a:rPr>
              <a:t>Wall detection</a:t>
            </a:r>
          </a:p>
          <a:p>
            <a:pPr indent="-228600" lvl="1" marL="914400" rtl="0">
              <a:spcBef>
                <a:spcPts val="0"/>
              </a:spcBef>
              <a:buClr>
                <a:schemeClr val="dk1"/>
              </a:buClr>
            </a:pPr>
            <a:r>
              <a:rPr lang="en">
                <a:solidFill>
                  <a:schemeClr val="dk1"/>
                </a:solidFill>
              </a:rPr>
              <a:t>Deterministic motion</a:t>
            </a:r>
          </a:p>
          <a:p>
            <a:pPr indent="-228600" lvl="1" marL="914400" rtl="0">
              <a:spcBef>
                <a:spcPts val="0"/>
              </a:spcBef>
              <a:buClr>
                <a:schemeClr val="dk1"/>
              </a:buClr>
            </a:pPr>
            <a:r>
              <a:rPr lang="en">
                <a:solidFill>
                  <a:schemeClr val="dk1"/>
                </a:solidFill>
              </a:rPr>
              <a:t>Fish motion may not be predictable</a:t>
            </a:r>
          </a:p>
          <a:p>
            <a:pPr indent="-228600" lvl="1" marL="914400" rtl="0">
              <a:spcBef>
                <a:spcPts val="0"/>
              </a:spcBef>
              <a:buClr>
                <a:schemeClr val="dk1"/>
              </a:buClr>
            </a:pPr>
            <a:r>
              <a:rPr lang="en">
                <a:solidFill>
                  <a:schemeClr val="dk1"/>
                </a:solidFill>
              </a:rPr>
              <a:t>Trying to predict too far in the future</a:t>
            </a:r>
          </a:p>
          <a:p>
            <a:pPr indent="-228600" lvl="0" marL="457200" rtl="0">
              <a:spcBef>
                <a:spcPts val="0"/>
              </a:spcBef>
              <a:buClr>
                <a:schemeClr val="dk1"/>
              </a:buClr>
            </a:pPr>
            <a:r>
              <a:rPr lang="en">
                <a:solidFill>
                  <a:schemeClr val="dk1"/>
                </a:solidFill>
              </a:rPr>
              <a:t>Challenges with computers</a:t>
            </a:r>
          </a:p>
          <a:p>
            <a:pPr indent="-228600" lvl="1" marL="914400" rtl="0">
              <a:spcBef>
                <a:spcPts val="0"/>
              </a:spcBef>
              <a:buClr>
                <a:schemeClr val="dk1"/>
              </a:buClr>
            </a:pPr>
            <a:r>
              <a:rPr lang="en">
                <a:solidFill>
                  <a:schemeClr val="dk1"/>
                </a:solidFill>
              </a:rPr>
              <a:t>Model learns periodic motion</a:t>
            </a:r>
          </a:p>
          <a:p>
            <a:pPr indent="-228600" lvl="1" marL="914400" rtl="0">
              <a:spcBef>
                <a:spcPts val="0"/>
              </a:spcBef>
              <a:buClr>
                <a:schemeClr val="dk1"/>
              </a:buClr>
            </a:pPr>
            <a:r>
              <a:rPr lang="en">
                <a:solidFill>
                  <a:schemeClr val="dk1"/>
                </a:solidFill>
              </a:rPr>
              <a:t>Getting the GPU to work</a:t>
            </a:r>
          </a:p>
          <a:p>
            <a:pPr indent="-228600" lvl="1" marL="914400" rtl="0">
              <a:spcBef>
                <a:spcPts val="0"/>
              </a:spcBef>
              <a:buClr>
                <a:schemeClr val="dk1"/>
              </a:buClr>
            </a:pPr>
            <a:r>
              <a:rPr lang="en">
                <a:solidFill>
                  <a:schemeClr val="dk1"/>
                </a:solidFill>
              </a:rPr>
              <a:t>Neural networks train very slowly</a:t>
            </a:r>
          </a:p>
          <a:p>
            <a:pPr indent="-228600" lvl="1" marL="914400" rtl="0">
              <a:spcBef>
                <a:spcPts val="0"/>
              </a:spcBef>
              <a:buClr>
                <a:schemeClr val="dk1"/>
              </a:buClr>
            </a:pPr>
            <a:r>
              <a:rPr lang="en">
                <a:solidFill>
                  <a:schemeClr val="dk1"/>
                </a:solidFill>
              </a:rPr>
              <a:t>Having a big enough network</a:t>
            </a:r>
          </a:p>
        </p:txBody>
      </p:sp>
      <p:pic>
        <p:nvPicPr>
          <p:cNvPr id="125" name="Shape 125"/>
          <p:cNvPicPr preferRelativeResize="0"/>
          <p:nvPr/>
        </p:nvPicPr>
        <p:blipFill>
          <a:blip r:embed="rId3">
            <a:alphaModFix/>
          </a:blip>
          <a:stretch>
            <a:fillRect/>
          </a:stretch>
        </p:blipFill>
        <p:spPr>
          <a:xfrm>
            <a:off x="4613999" y="1445250"/>
            <a:ext cx="4281900" cy="2100350"/>
          </a:xfrm>
          <a:prstGeom prst="rect">
            <a:avLst/>
          </a:prstGeom>
          <a:noFill/>
          <a:ln>
            <a:noFill/>
          </a:ln>
        </p:spPr>
      </p:pic>
      <p:sp>
        <p:nvSpPr>
          <p:cNvPr id="126" name="Shape 126"/>
          <p:cNvSpPr txBox="1"/>
          <p:nvPr/>
        </p:nvSpPr>
        <p:spPr>
          <a:xfrm>
            <a:off x="5131450" y="1152475"/>
            <a:ext cx="1327800" cy="382800"/>
          </a:xfrm>
          <a:prstGeom prst="rect">
            <a:avLst/>
          </a:prstGeom>
          <a:noFill/>
          <a:ln>
            <a:noFill/>
          </a:ln>
        </p:spPr>
        <p:txBody>
          <a:bodyPr anchorCtr="0" anchor="t" bIns="91425" lIns="91425" rIns="91425" tIns="91425">
            <a:noAutofit/>
          </a:bodyPr>
          <a:lstStyle/>
          <a:p>
            <a:pPr lvl="0">
              <a:spcBef>
                <a:spcPts val="0"/>
              </a:spcBef>
              <a:buNone/>
            </a:pPr>
            <a:r>
              <a:rPr b="1" lang="en"/>
              <a:t>Embed</a:t>
            </a:r>
          </a:p>
        </p:txBody>
      </p:sp>
      <p:sp>
        <p:nvSpPr>
          <p:cNvPr id="127" name="Shape 127"/>
          <p:cNvSpPr txBox="1"/>
          <p:nvPr/>
        </p:nvSpPr>
        <p:spPr>
          <a:xfrm>
            <a:off x="6402150" y="1152475"/>
            <a:ext cx="705600" cy="382800"/>
          </a:xfrm>
          <a:prstGeom prst="rect">
            <a:avLst/>
          </a:prstGeom>
          <a:noFill/>
          <a:ln>
            <a:noFill/>
          </a:ln>
        </p:spPr>
        <p:txBody>
          <a:bodyPr anchorCtr="0" anchor="t" bIns="91425" lIns="91425" rIns="91425" tIns="91425">
            <a:noAutofit/>
          </a:bodyPr>
          <a:lstStyle/>
          <a:p>
            <a:pPr lvl="0">
              <a:spcBef>
                <a:spcPts val="0"/>
              </a:spcBef>
              <a:buNone/>
            </a:pPr>
            <a:r>
              <a:rPr b="1" lang="en"/>
              <a:t>ReLU</a:t>
            </a:r>
          </a:p>
        </p:txBody>
      </p:sp>
      <p:sp>
        <p:nvSpPr>
          <p:cNvPr id="128" name="Shape 128"/>
          <p:cNvSpPr txBox="1"/>
          <p:nvPr/>
        </p:nvSpPr>
        <p:spPr>
          <a:xfrm>
            <a:off x="4434450" y="3545600"/>
            <a:ext cx="4641000" cy="107700"/>
          </a:xfrm>
          <a:prstGeom prst="rect">
            <a:avLst/>
          </a:prstGeom>
          <a:noFill/>
          <a:ln>
            <a:noFill/>
          </a:ln>
        </p:spPr>
        <p:txBody>
          <a:bodyPr anchorCtr="0" anchor="t" bIns="91425" lIns="91425" rIns="91425" tIns="91425">
            <a:noAutofit/>
          </a:bodyPr>
          <a:lstStyle/>
          <a:p>
            <a:pPr lvl="0">
              <a:spcBef>
                <a:spcPts val="0"/>
              </a:spcBef>
              <a:buNone/>
            </a:pPr>
            <a:r>
              <a:rPr lang="en"/>
              <a:t>http://cs231n.github.io/assets/nn1/neural_net2.jpeg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Future directions</a:t>
            </a:r>
          </a:p>
        </p:txBody>
      </p:sp>
      <p:sp>
        <p:nvSpPr>
          <p:cNvPr id="134" name="Shape 134"/>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Train with more data</a:t>
            </a:r>
          </a:p>
          <a:p>
            <a:pPr indent="-228600" lvl="0" marL="457200" rtl="0">
              <a:spcBef>
                <a:spcPts val="0"/>
              </a:spcBef>
              <a:buClr>
                <a:schemeClr val="dk1"/>
              </a:buClr>
            </a:pPr>
            <a:r>
              <a:rPr lang="en">
                <a:solidFill>
                  <a:schemeClr val="dk1"/>
                </a:solidFill>
              </a:rPr>
              <a:t>Adjust network structure, tune hyperparameters</a:t>
            </a:r>
          </a:p>
          <a:p>
            <a:pPr indent="-228600" lvl="1" marL="914400" rtl="0">
              <a:spcBef>
                <a:spcPts val="0"/>
              </a:spcBef>
              <a:buClr>
                <a:schemeClr val="dk1"/>
              </a:buClr>
            </a:pPr>
            <a:r>
              <a:rPr lang="en">
                <a:solidFill>
                  <a:schemeClr val="dk1"/>
                </a:solidFill>
              </a:rPr>
              <a:t>More neurons per layer; more layers?</a:t>
            </a:r>
          </a:p>
          <a:p>
            <a:pPr indent="-228600" lvl="1" marL="914400" rtl="0">
              <a:spcBef>
                <a:spcPts val="0"/>
              </a:spcBef>
              <a:buClr>
                <a:schemeClr val="dk1"/>
              </a:buClr>
            </a:pPr>
            <a:r>
              <a:rPr lang="en">
                <a:solidFill>
                  <a:schemeClr val="dk1"/>
                </a:solidFill>
              </a:rPr>
              <a:t>Use </a:t>
            </a:r>
            <a:r>
              <a:rPr lang="en">
                <a:solidFill>
                  <a:schemeClr val="dk1"/>
                </a:solidFill>
              </a:rPr>
              <a:t>Social LSTM model—agent-centric approach</a:t>
            </a:r>
          </a:p>
          <a:p>
            <a:pPr indent="-228600" lvl="1" marL="914400" rtl="0">
              <a:spcBef>
                <a:spcPts val="0"/>
              </a:spcBef>
              <a:buClr>
                <a:schemeClr val="dk1"/>
              </a:buClr>
            </a:pPr>
            <a:r>
              <a:rPr lang="en">
                <a:solidFill>
                  <a:schemeClr val="dk1"/>
                </a:solidFill>
              </a:rPr>
              <a:t>Different input formats—e.g., ray-casting/visual information</a:t>
            </a:r>
          </a:p>
          <a:p>
            <a:pPr indent="-228600" lvl="1" marL="914400" rtl="0">
              <a:spcBef>
                <a:spcPts val="0"/>
              </a:spcBef>
              <a:buClr>
                <a:schemeClr val="dk1"/>
              </a:buClr>
            </a:pPr>
            <a:r>
              <a:rPr lang="en">
                <a:solidFill>
                  <a:schemeClr val="dk1"/>
                </a:solidFill>
              </a:rPr>
              <a:t>Different output formats—e.g., change in speed, turning angle</a:t>
            </a:r>
          </a:p>
          <a:p>
            <a:pPr indent="-228600" lvl="0" marL="457200" rtl="0">
              <a:spcBef>
                <a:spcPts val="0"/>
              </a:spcBef>
              <a:buClr>
                <a:schemeClr val="dk1"/>
              </a:buClr>
            </a:pPr>
            <a:r>
              <a:rPr lang="en">
                <a:solidFill>
                  <a:schemeClr val="dk1"/>
                </a:solidFill>
              </a:rPr>
              <a:t>Add randomness</a:t>
            </a:r>
          </a:p>
          <a:p>
            <a:pPr indent="-228600" lvl="1" marL="914400" rtl="0">
              <a:spcBef>
                <a:spcPts val="0"/>
              </a:spcBef>
              <a:buClr>
                <a:schemeClr val="dk1"/>
              </a:buClr>
            </a:pPr>
            <a:r>
              <a:rPr lang="en">
                <a:solidFill>
                  <a:schemeClr val="dk1"/>
                </a:solidFill>
              </a:rPr>
              <a:t>Draw turning changes from gaussian</a:t>
            </a:r>
          </a:p>
          <a:p>
            <a:pPr indent="-228600" lvl="1" marL="914400" rtl="0">
              <a:spcBef>
                <a:spcPts val="0"/>
              </a:spcBef>
              <a:buClr>
                <a:schemeClr val="dk1"/>
              </a:buClr>
            </a:pPr>
            <a:r>
              <a:rPr lang="en">
                <a:solidFill>
                  <a:schemeClr val="dk1"/>
                </a:solidFill>
              </a:rPr>
              <a:t>Predict probability density, draw from it</a:t>
            </a:r>
          </a:p>
          <a:p>
            <a:pPr indent="-228600" lvl="0" marL="457200" rtl="0">
              <a:spcBef>
                <a:spcPts val="0"/>
              </a:spcBef>
              <a:buClr>
                <a:schemeClr val="dk1"/>
              </a:buClr>
            </a:pPr>
            <a:r>
              <a:rPr lang="en">
                <a:solidFill>
                  <a:schemeClr val="dk1"/>
                </a:solidFill>
              </a:rPr>
              <a:t>Quantitative analysis of model quality</a:t>
            </a:r>
          </a:p>
        </p:txBody>
      </p:sp>
      <p:pic>
        <p:nvPicPr>
          <p:cNvPr id="135" name="Shape 135"/>
          <p:cNvPicPr preferRelativeResize="0"/>
          <p:nvPr/>
        </p:nvPicPr>
        <p:blipFill>
          <a:blip r:embed="rId3">
            <a:alphaModFix/>
          </a:blip>
          <a:stretch>
            <a:fillRect/>
          </a:stretch>
        </p:blipFill>
        <p:spPr>
          <a:xfrm>
            <a:off x="0" y="3962400"/>
            <a:ext cx="9144000" cy="1181100"/>
          </a:xfrm>
          <a:prstGeom prst="rect">
            <a:avLst/>
          </a:prstGeom>
          <a:noFill/>
          <a:ln>
            <a:noFill/>
          </a:ln>
        </p:spPr>
      </p:pic>
      <p:sp>
        <p:nvSpPr>
          <p:cNvPr id="136" name="Shape 136"/>
          <p:cNvSpPr txBox="1"/>
          <p:nvPr/>
        </p:nvSpPr>
        <p:spPr>
          <a:xfrm>
            <a:off x="3947325" y="5143500"/>
            <a:ext cx="5777400" cy="251100"/>
          </a:xfrm>
          <a:prstGeom prst="rect">
            <a:avLst/>
          </a:prstGeom>
          <a:noFill/>
          <a:ln>
            <a:noFill/>
          </a:ln>
        </p:spPr>
        <p:txBody>
          <a:bodyPr anchorCtr="0" anchor="t" bIns="91425" lIns="91425" rIns="91425" tIns="91425">
            <a:noAutofit/>
          </a:bodyPr>
          <a:lstStyle/>
          <a:p>
            <a:pPr lvl="0">
              <a:spcBef>
                <a:spcPts val="0"/>
              </a:spcBef>
              <a:buNone/>
            </a:pPr>
            <a:r>
              <a:rPr lang="en"/>
              <a:t>https://www.nature.com/nature/images/journal_header_v3.jpg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Acknowledgments</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50000"/>
              </a:lnSpc>
              <a:spcBef>
                <a:spcPts val="0"/>
              </a:spcBef>
              <a:spcAft>
                <a:spcPts val="0"/>
              </a:spcAft>
              <a:buNone/>
            </a:pPr>
            <a:r>
              <a:rPr lang="en">
                <a:solidFill>
                  <a:srgbClr val="000000"/>
                </a:solidFill>
              </a:rPr>
              <a:t>Jacob Davidson</a:t>
            </a:r>
          </a:p>
          <a:p>
            <a:pPr lvl="0" rtl="0">
              <a:lnSpc>
                <a:spcPct val="150000"/>
              </a:lnSpc>
              <a:spcBef>
                <a:spcPts val="0"/>
              </a:spcBef>
              <a:spcAft>
                <a:spcPts val="0"/>
              </a:spcAft>
              <a:buNone/>
            </a:pPr>
            <a:r>
              <a:rPr lang="en">
                <a:solidFill>
                  <a:srgbClr val="000000"/>
                </a:solidFill>
              </a:rPr>
              <a:t>Ben Koger</a:t>
            </a:r>
          </a:p>
          <a:p>
            <a:pPr lvl="0" rtl="0">
              <a:lnSpc>
                <a:spcPct val="150000"/>
              </a:lnSpc>
              <a:spcBef>
                <a:spcPts val="0"/>
              </a:spcBef>
              <a:spcAft>
                <a:spcPts val="0"/>
              </a:spcAft>
              <a:buClr>
                <a:schemeClr val="dk1"/>
              </a:buClr>
              <a:buSzPct val="61111"/>
              <a:buFont typeface="Arial"/>
              <a:buNone/>
            </a:pPr>
            <a:r>
              <a:rPr lang="en">
                <a:solidFill>
                  <a:schemeClr val="dk1"/>
                </a:solidFill>
              </a:rPr>
              <a:t>Jolle Jolles</a:t>
            </a:r>
          </a:p>
          <a:p>
            <a:pPr lvl="0">
              <a:lnSpc>
                <a:spcPct val="150000"/>
              </a:lnSpc>
              <a:spcBef>
                <a:spcPts val="0"/>
              </a:spcBef>
              <a:spcAft>
                <a:spcPts val="0"/>
              </a:spcAft>
              <a:buNone/>
            </a:pPr>
            <a:r>
              <a:rPr lang="en">
                <a:solidFill>
                  <a:srgbClr val="000000"/>
                </a:solidFill>
              </a:rPr>
              <a:t>Iain Couzin</a:t>
            </a:r>
          </a:p>
          <a:p>
            <a:pPr lvl="0">
              <a:lnSpc>
                <a:spcPct val="150000"/>
              </a:lnSpc>
              <a:spcBef>
                <a:spcPts val="0"/>
              </a:spcBef>
              <a:spcAft>
                <a:spcPts val="0"/>
              </a:spcAft>
              <a:buNone/>
            </a:pPr>
            <a:r>
              <a:rPr lang="en">
                <a:solidFill>
                  <a:srgbClr val="000000"/>
                </a:solidFill>
              </a:rPr>
              <a:t>Jake Graving and Vivek Hari Sridhar</a:t>
            </a:r>
          </a:p>
          <a:p>
            <a:pPr lvl="0">
              <a:lnSpc>
                <a:spcPct val="150000"/>
              </a:lnSpc>
              <a:spcBef>
                <a:spcPts val="0"/>
              </a:spcBef>
              <a:spcAft>
                <a:spcPts val="0"/>
              </a:spcAft>
              <a:buNone/>
            </a:pPr>
            <a:r>
              <a:rPr lang="en">
                <a:solidFill>
                  <a:srgbClr val="000000"/>
                </a:solidFill>
              </a:rPr>
              <a:t>Couzin Lab and Jordan Lab</a:t>
            </a:r>
          </a:p>
          <a:p>
            <a:pPr lvl="0">
              <a:lnSpc>
                <a:spcPct val="150000"/>
              </a:lnSpc>
              <a:spcBef>
                <a:spcPts val="0"/>
              </a:spcBef>
              <a:spcAft>
                <a:spcPts val="0"/>
              </a:spcAft>
              <a:buNone/>
            </a:pPr>
            <a:r>
              <a:rPr lang="en">
                <a:solidFill>
                  <a:srgbClr val="000000"/>
                </a:solidFill>
              </a:rPr>
              <a:t>Max-Planck-Institut Für Ornithologie and Univeristät Konstanz</a:t>
            </a:r>
          </a:p>
          <a:p>
            <a:pPr lvl="0">
              <a:lnSpc>
                <a:spcPct val="150000"/>
              </a:lnSpc>
              <a:spcBef>
                <a:spcPts val="0"/>
              </a:spcBef>
              <a:spcAft>
                <a:spcPts val="0"/>
              </a:spcAft>
              <a:buNone/>
            </a:pPr>
            <a:r>
              <a:rPr lang="en">
                <a:solidFill>
                  <a:srgbClr val="000000"/>
                </a:solidFill>
              </a:rPr>
              <a:t>Princeton IIP</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Our Problem</a:t>
            </a:r>
          </a:p>
        </p:txBody>
      </p:sp>
      <p:sp>
        <p:nvSpPr>
          <p:cNvPr id="62" name="Shape 62"/>
          <p:cNvSpPr txBox="1"/>
          <p:nvPr>
            <p:ph idx="1" type="body"/>
          </p:nvPr>
        </p:nvSpPr>
        <p:spPr>
          <a:xfrm>
            <a:off x="311700" y="1152487"/>
            <a:ext cx="4722900"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a:p>
            <a:pPr indent="-228600" lvl="0" marL="457200">
              <a:spcBef>
                <a:spcPts val="0"/>
              </a:spcBef>
              <a:buClr>
                <a:srgbClr val="000000"/>
              </a:buClr>
            </a:pPr>
            <a:r>
              <a:rPr lang="en">
                <a:solidFill>
                  <a:srgbClr val="000000"/>
                </a:solidFill>
              </a:rPr>
              <a:t>We want to use neural nets to learn and predict social interaction of fish</a:t>
            </a:r>
          </a:p>
        </p:txBody>
      </p:sp>
      <p:pic>
        <p:nvPicPr>
          <p:cNvPr id="63" name="Shape 63"/>
          <p:cNvPicPr preferRelativeResize="0"/>
          <p:nvPr/>
        </p:nvPicPr>
        <p:blipFill>
          <a:blip r:embed="rId3">
            <a:alphaModFix/>
          </a:blip>
          <a:stretch>
            <a:fillRect/>
          </a:stretch>
        </p:blipFill>
        <p:spPr>
          <a:xfrm>
            <a:off x="5444700" y="1141412"/>
            <a:ext cx="2857500" cy="3438525"/>
          </a:xfrm>
          <a:prstGeom prst="rect">
            <a:avLst/>
          </a:prstGeom>
          <a:noFill/>
          <a:ln>
            <a:noFill/>
          </a:ln>
        </p:spPr>
      </p:pic>
      <p:sp>
        <p:nvSpPr>
          <p:cNvPr id="64" name="Shape 64"/>
          <p:cNvSpPr txBox="1"/>
          <p:nvPr/>
        </p:nvSpPr>
        <p:spPr>
          <a:xfrm>
            <a:off x="4249950" y="4579950"/>
            <a:ext cx="5247000" cy="242700"/>
          </a:xfrm>
          <a:prstGeom prst="rect">
            <a:avLst/>
          </a:prstGeom>
          <a:noFill/>
          <a:ln>
            <a:noFill/>
          </a:ln>
        </p:spPr>
        <p:txBody>
          <a:bodyPr anchorCtr="0" anchor="t" bIns="91425" lIns="91425" rIns="91425" tIns="91425">
            <a:noAutofit/>
          </a:bodyPr>
          <a:lstStyle/>
          <a:p>
            <a:pPr lvl="0">
              <a:spcBef>
                <a:spcPts val="0"/>
              </a:spcBef>
              <a:buNone/>
            </a:pPr>
            <a:r>
              <a:rPr lang="en"/>
              <a:t>https://en.wikipedia.org/wiki/Artificial_neural_network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Outline</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Introduction</a:t>
            </a:r>
          </a:p>
          <a:p>
            <a:pPr indent="-228600" lvl="0" marL="457200" rtl="0">
              <a:spcBef>
                <a:spcPts val="0"/>
              </a:spcBef>
              <a:buClr>
                <a:srgbClr val="000000"/>
              </a:buClr>
            </a:pPr>
            <a:r>
              <a:rPr lang="en">
                <a:solidFill>
                  <a:srgbClr val="000000"/>
                </a:solidFill>
              </a:rPr>
              <a:t>What we did</a:t>
            </a:r>
          </a:p>
          <a:p>
            <a:pPr indent="-228600" lvl="0" marL="457200" rtl="0">
              <a:spcBef>
                <a:spcPts val="0"/>
              </a:spcBef>
              <a:buClr>
                <a:srgbClr val="000000"/>
              </a:buClr>
            </a:pPr>
            <a:r>
              <a:rPr lang="en">
                <a:solidFill>
                  <a:srgbClr val="000000"/>
                </a:solidFill>
              </a:rPr>
              <a:t>Challenges and future directions</a:t>
            </a:r>
          </a:p>
          <a:p>
            <a:pPr lvl="0">
              <a:spcBef>
                <a:spcPts val="0"/>
              </a:spcBef>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Processing Sequences</a:t>
            </a:r>
          </a:p>
        </p:txBody>
      </p:sp>
      <p:sp>
        <p:nvSpPr>
          <p:cNvPr id="76" name="Shape 76"/>
          <p:cNvSpPr txBox="1"/>
          <p:nvPr>
            <p:ph idx="1" type="body"/>
          </p:nvPr>
        </p:nvSpPr>
        <p:spPr>
          <a:xfrm>
            <a:off x="311700" y="1152475"/>
            <a:ext cx="4267800"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a:p>
            <a:pPr indent="-228600" lvl="0" marL="457200" rtl="0">
              <a:spcBef>
                <a:spcPts val="0"/>
              </a:spcBef>
              <a:buClr>
                <a:srgbClr val="000000"/>
              </a:buClr>
            </a:pPr>
            <a:r>
              <a:rPr lang="en">
                <a:solidFill>
                  <a:srgbClr val="000000"/>
                </a:solidFill>
              </a:rPr>
              <a:t>Recurrent neural nets (RNN) — neural networks with memory</a:t>
            </a:r>
          </a:p>
          <a:p>
            <a:pPr lvl="0" rtl="0">
              <a:spcBef>
                <a:spcPts val="0"/>
              </a:spcBef>
              <a:buNone/>
            </a:pPr>
            <a:r>
              <a:t/>
            </a:r>
            <a:endParaRPr>
              <a:solidFill>
                <a:srgbClr val="000000"/>
              </a:solidFill>
            </a:endParaRPr>
          </a:p>
          <a:p>
            <a:pPr lvl="0">
              <a:spcBef>
                <a:spcPts val="0"/>
              </a:spcBef>
              <a:buNone/>
            </a:pPr>
            <a:r>
              <a:t/>
            </a:r>
            <a:endParaRPr>
              <a:solidFill>
                <a:srgbClr val="000000"/>
              </a:solidFill>
            </a:endParaRPr>
          </a:p>
        </p:txBody>
      </p:sp>
      <p:pic>
        <p:nvPicPr>
          <p:cNvPr id="77" name="Shape 77"/>
          <p:cNvPicPr preferRelativeResize="0"/>
          <p:nvPr/>
        </p:nvPicPr>
        <p:blipFill>
          <a:blip r:embed="rId3">
            <a:alphaModFix/>
          </a:blip>
          <a:stretch>
            <a:fillRect/>
          </a:stretch>
        </p:blipFill>
        <p:spPr>
          <a:xfrm>
            <a:off x="5970025" y="250200"/>
            <a:ext cx="2699824" cy="4192900"/>
          </a:xfrm>
          <a:prstGeom prst="rect">
            <a:avLst/>
          </a:prstGeom>
          <a:noFill/>
          <a:ln>
            <a:noFill/>
          </a:ln>
        </p:spPr>
      </p:pic>
      <p:sp>
        <p:nvSpPr>
          <p:cNvPr id="78" name="Shape 78"/>
          <p:cNvSpPr txBox="1"/>
          <p:nvPr/>
        </p:nvSpPr>
        <p:spPr>
          <a:xfrm>
            <a:off x="3214500" y="4703625"/>
            <a:ext cx="5929500" cy="337800"/>
          </a:xfrm>
          <a:prstGeom prst="rect">
            <a:avLst/>
          </a:prstGeom>
          <a:noFill/>
          <a:ln>
            <a:noFill/>
          </a:ln>
        </p:spPr>
        <p:txBody>
          <a:bodyPr anchorCtr="0" anchor="t" bIns="91425" lIns="91425" rIns="91425" tIns="91425">
            <a:noAutofit/>
          </a:bodyPr>
          <a:lstStyle/>
          <a:p>
            <a:pPr lvl="0" algn="r">
              <a:spcBef>
                <a:spcPts val="0"/>
              </a:spcBef>
              <a:buNone/>
            </a:pPr>
            <a:r>
              <a:rPr lang="en"/>
              <a:t>http://colah.github.io/posts/2015-08-Understanding-LSTMs/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Long Short-Term Memory (LSTM) Cell</a:t>
            </a:r>
          </a:p>
        </p:txBody>
      </p:sp>
      <p:sp>
        <p:nvSpPr>
          <p:cNvPr id="84" name="Shape 84"/>
          <p:cNvSpPr txBox="1"/>
          <p:nvPr>
            <p:ph idx="1" type="body"/>
          </p:nvPr>
        </p:nvSpPr>
        <p:spPr>
          <a:xfrm>
            <a:off x="311700" y="1152475"/>
            <a:ext cx="3388500"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a:p>
            <a:pPr indent="-228600" lvl="0" marL="457200" rtl="0">
              <a:spcBef>
                <a:spcPts val="0"/>
              </a:spcBef>
              <a:buClr>
                <a:srgbClr val="000000"/>
              </a:buClr>
            </a:pPr>
            <a:r>
              <a:rPr lang="en">
                <a:solidFill>
                  <a:srgbClr val="000000"/>
                </a:solidFill>
              </a:rPr>
              <a:t>Used successfully for:</a:t>
            </a:r>
          </a:p>
          <a:p>
            <a:pPr indent="-228600" lvl="1" marL="914400" rtl="0">
              <a:spcBef>
                <a:spcPts val="0"/>
              </a:spcBef>
              <a:buClr>
                <a:srgbClr val="000000"/>
              </a:buClr>
            </a:pPr>
            <a:r>
              <a:rPr lang="en">
                <a:solidFill>
                  <a:srgbClr val="000000"/>
                </a:solidFill>
              </a:rPr>
              <a:t>Handwriting generation (Graves 2013)</a:t>
            </a:r>
          </a:p>
          <a:p>
            <a:pPr indent="-228600" lvl="1" marL="914400" rtl="0">
              <a:spcBef>
                <a:spcPts val="0"/>
              </a:spcBef>
              <a:buClr>
                <a:srgbClr val="000000"/>
              </a:buClr>
            </a:pPr>
            <a:r>
              <a:rPr lang="en">
                <a:solidFill>
                  <a:srgbClr val="000000"/>
                </a:solidFill>
              </a:rPr>
              <a:t>Text generation (Graves 2013)</a:t>
            </a:r>
          </a:p>
          <a:p>
            <a:pPr indent="-228600" lvl="1" marL="914400">
              <a:spcBef>
                <a:spcPts val="0"/>
              </a:spcBef>
              <a:buClr>
                <a:srgbClr val="000000"/>
              </a:buClr>
            </a:pPr>
            <a:r>
              <a:rPr lang="en">
                <a:solidFill>
                  <a:srgbClr val="000000"/>
                </a:solidFill>
              </a:rPr>
              <a:t>Speech recognition and natural language processing</a:t>
            </a:r>
          </a:p>
        </p:txBody>
      </p:sp>
      <p:pic>
        <p:nvPicPr>
          <p:cNvPr id="85" name="Shape 85"/>
          <p:cNvPicPr preferRelativeResize="0"/>
          <p:nvPr/>
        </p:nvPicPr>
        <p:blipFill>
          <a:blip r:embed="rId3">
            <a:alphaModFix/>
          </a:blip>
          <a:stretch>
            <a:fillRect/>
          </a:stretch>
        </p:blipFill>
        <p:spPr>
          <a:xfrm>
            <a:off x="4002875" y="1534187"/>
            <a:ext cx="4920399" cy="2804624"/>
          </a:xfrm>
          <a:prstGeom prst="rect">
            <a:avLst/>
          </a:prstGeom>
          <a:noFill/>
          <a:ln>
            <a:noFill/>
          </a:ln>
        </p:spPr>
      </p:pic>
      <p:sp>
        <p:nvSpPr>
          <p:cNvPr id="86" name="Shape 86"/>
          <p:cNvSpPr txBox="1"/>
          <p:nvPr/>
        </p:nvSpPr>
        <p:spPr>
          <a:xfrm>
            <a:off x="3275400" y="4703625"/>
            <a:ext cx="5868600" cy="303300"/>
          </a:xfrm>
          <a:prstGeom prst="rect">
            <a:avLst/>
          </a:prstGeom>
          <a:noFill/>
          <a:ln>
            <a:noFill/>
          </a:ln>
        </p:spPr>
        <p:txBody>
          <a:bodyPr anchorCtr="0" anchor="t" bIns="91425" lIns="91425" rIns="91425" tIns="91425">
            <a:noAutofit/>
          </a:bodyPr>
          <a:lstStyle/>
          <a:p>
            <a:pPr lvl="0" algn="r">
              <a:spcBef>
                <a:spcPts val="0"/>
              </a:spcBef>
              <a:buNone/>
            </a:pPr>
            <a:r>
              <a:rPr lang="en"/>
              <a:t>https://en.wikipedia.org/wiki/Long_short-term_memory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923750" y="2582250"/>
            <a:ext cx="2694650" cy="2183025"/>
          </a:xfrm>
          <a:prstGeom prst="rect">
            <a:avLst/>
          </a:prstGeom>
          <a:noFill/>
          <a:ln>
            <a:noFill/>
          </a:ln>
        </p:spPr>
      </p:pic>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Related work</a:t>
            </a:r>
          </a:p>
        </p:txBody>
      </p:sp>
      <p:sp>
        <p:nvSpPr>
          <p:cNvPr id="93" name="Shape 93"/>
          <p:cNvSpPr txBox="1"/>
          <p:nvPr>
            <p:ph idx="1" type="body"/>
          </p:nvPr>
        </p:nvSpPr>
        <p:spPr>
          <a:xfrm>
            <a:off x="311700" y="1152475"/>
            <a:ext cx="3813000" cy="15168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Alahi et. al., 2016</a:t>
            </a:r>
          </a:p>
          <a:p>
            <a:pPr indent="-228600" lvl="1" marL="914400" rtl="0">
              <a:spcBef>
                <a:spcPts val="0"/>
              </a:spcBef>
              <a:buClr>
                <a:srgbClr val="000000"/>
              </a:buClr>
            </a:pPr>
            <a:r>
              <a:rPr lang="en">
                <a:solidFill>
                  <a:srgbClr val="000000"/>
                </a:solidFill>
              </a:rPr>
              <a:t>Predict human walking trajectories</a:t>
            </a:r>
          </a:p>
          <a:p>
            <a:pPr indent="-228600" lvl="1" marL="914400" rtl="0">
              <a:spcBef>
                <a:spcPts val="0"/>
              </a:spcBef>
              <a:buClr>
                <a:srgbClr val="000000"/>
              </a:buClr>
            </a:pPr>
            <a:r>
              <a:rPr lang="en">
                <a:solidFill>
                  <a:srgbClr val="000000"/>
                </a:solidFill>
              </a:rPr>
              <a:t>Trained on real human data to model social interaction patterns—e.g., avoidance</a:t>
            </a:r>
          </a:p>
        </p:txBody>
      </p:sp>
      <p:sp>
        <p:nvSpPr>
          <p:cNvPr id="94" name="Shape 94"/>
          <p:cNvSpPr txBox="1"/>
          <p:nvPr/>
        </p:nvSpPr>
        <p:spPr>
          <a:xfrm>
            <a:off x="0" y="4701900"/>
            <a:ext cx="5747100" cy="441600"/>
          </a:xfrm>
          <a:prstGeom prst="rect">
            <a:avLst/>
          </a:prstGeom>
          <a:noFill/>
          <a:ln>
            <a:noFill/>
          </a:ln>
        </p:spPr>
        <p:txBody>
          <a:bodyPr anchorCtr="0" anchor="t" bIns="91425" lIns="91425" rIns="91425" tIns="91425">
            <a:noAutofit/>
          </a:bodyPr>
          <a:lstStyle/>
          <a:p>
            <a:pPr lvl="0">
              <a:spcBef>
                <a:spcPts val="0"/>
              </a:spcBef>
              <a:buNone/>
            </a:pPr>
            <a:r>
              <a:rPr lang="en"/>
              <a:t>Alahi et. al., 2016 </a:t>
            </a:r>
            <a:r>
              <a:rPr i="1" lang="en"/>
              <a:t>Social LSTM </a:t>
            </a:r>
          </a:p>
        </p:txBody>
      </p:sp>
      <p:pic>
        <p:nvPicPr>
          <p:cNvPr id="95" name="Shape 95"/>
          <p:cNvPicPr preferRelativeResize="0"/>
          <p:nvPr/>
        </p:nvPicPr>
        <p:blipFill>
          <a:blip r:embed="rId4">
            <a:alphaModFix/>
          </a:blip>
          <a:stretch>
            <a:fillRect/>
          </a:stretch>
        </p:blipFill>
        <p:spPr>
          <a:xfrm>
            <a:off x="5129600" y="2394050"/>
            <a:ext cx="2749968" cy="1516924"/>
          </a:xfrm>
          <a:prstGeom prst="rect">
            <a:avLst/>
          </a:prstGeom>
          <a:noFill/>
          <a:ln>
            <a:noFill/>
          </a:ln>
        </p:spPr>
      </p:pic>
      <p:sp>
        <p:nvSpPr>
          <p:cNvPr id="96" name="Shape 96"/>
          <p:cNvSpPr txBox="1"/>
          <p:nvPr/>
        </p:nvSpPr>
        <p:spPr>
          <a:xfrm>
            <a:off x="4766350" y="1219800"/>
            <a:ext cx="4516200" cy="5268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dk1"/>
              </a:buClr>
              <a:buSzPct val="100000"/>
            </a:pPr>
            <a:r>
              <a:rPr lang="en" sz="1800">
                <a:solidFill>
                  <a:schemeClr val="dk1"/>
                </a:solidFill>
              </a:rPr>
              <a:t>Eyjolfsdottir et. al., 2017</a:t>
            </a:r>
          </a:p>
          <a:p>
            <a:pPr indent="-228600" lvl="1" marL="914400" rtl="0">
              <a:lnSpc>
                <a:spcPct val="115000"/>
              </a:lnSpc>
              <a:spcBef>
                <a:spcPts val="0"/>
              </a:spcBef>
              <a:spcAft>
                <a:spcPts val="1600"/>
              </a:spcAft>
              <a:buClr>
                <a:schemeClr val="dk1"/>
              </a:buClr>
            </a:pPr>
            <a:r>
              <a:rPr lang="en">
                <a:solidFill>
                  <a:schemeClr val="dk1"/>
                </a:solidFill>
              </a:rPr>
              <a:t>Generate fly motion trajectories</a:t>
            </a:r>
          </a:p>
          <a:p>
            <a:pPr indent="-228600" lvl="1" marL="914400" rtl="0">
              <a:lnSpc>
                <a:spcPct val="115000"/>
              </a:lnSpc>
              <a:spcBef>
                <a:spcPts val="0"/>
              </a:spcBef>
              <a:spcAft>
                <a:spcPts val="1600"/>
              </a:spcAft>
              <a:buClr>
                <a:schemeClr val="dk1"/>
              </a:buClr>
            </a:pPr>
            <a:r>
              <a:rPr lang="en">
                <a:solidFill>
                  <a:schemeClr val="dk1"/>
                </a:solidFill>
              </a:rPr>
              <a:t>Used LSTM architecture</a:t>
            </a:r>
          </a:p>
        </p:txBody>
      </p:sp>
      <p:sp>
        <p:nvSpPr>
          <p:cNvPr id="97" name="Shape 97"/>
          <p:cNvSpPr txBox="1"/>
          <p:nvPr/>
        </p:nvSpPr>
        <p:spPr>
          <a:xfrm>
            <a:off x="5191350" y="4339800"/>
            <a:ext cx="6889800" cy="803700"/>
          </a:xfrm>
          <a:prstGeom prst="rect">
            <a:avLst/>
          </a:prstGeom>
          <a:noFill/>
          <a:ln>
            <a:noFill/>
          </a:ln>
        </p:spPr>
        <p:txBody>
          <a:bodyPr anchorCtr="0" anchor="b" bIns="91425" lIns="91425" rIns="91425" tIns="91425">
            <a:noAutofit/>
          </a:bodyPr>
          <a:lstStyle/>
          <a:p>
            <a:pPr lvl="0" rtl="0">
              <a:lnSpc>
                <a:spcPct val="115000"/>
              </a:lnSpc>
              <a:spcBef>
                <a:spcPts val="0"/>
              </a:spcBef>
              <a:spcAft>
                <a:spcPts val="1600"/>
              </a:spcAft>
              <a:buNone/>
            </a:pPr>
            <a:r>
              <a:rPr lang="en"/>
              <a:t>Eyjolfsdottir et. al., 2017</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Our model</a:t>
            </a:r>
          </a:p>
        </p:txBody>
      </p:sp>
      <p:sp>
        <p:nvSpPr>
          <p:cNvPr id="103" name="Shape 103"/>
          <p:cNvSpPr txBox="1"/>
          <p:nvPr>
            <p:ph idx="1" type="body"/>
          </p:nvPr>
        </p:nvSpPr>
        <p:spPr>
          <a:xfrm>
            <a:off x="311700" y="1152475"/>
            <a:ext cx="4149900" cy="3416400"/>
          </a:xfrm>
          <a:prstGeom prst="rect">
            <a:avLst/>
          </a:prstGeom>
        </p:spPr>
        <p:txBody>
          <a:bodyPr anchorCtr="0" anchor="t" bIns="91425" lIns="91425" rIns="91425" tIns="91425">
            <a:noAutofit/>
          </a:bodyPr>
          <a:lstStyle/>
          <a:p>
            <a:pPr indent="-228600" lvl="0" marL="457200" rtl="0">
              <a:spcBef>
                <a:spcPts val="0"/>
              </a:spcBef>
              <a:buClr>
                <a:schemeClr val="dk1"/>
              </a:buClr>
            </a:pPr>
            <a:r>
              <a:rPr lang="en">
                <a:solidFill>
                  <a:schemeClr val="dk1"/>
                </a:solidFill>
              </a:rPr>
              <a:t>Data: stickleback motion videos, preprocessed to extract position</a:t>
            </a:r>
          </a:p>
          <a:p>
            <a:pPr indent="-228600" lvl="0" marL="457200" rtl="0">
              <a:spcBef>
                <a:spcPts val="0"/>
              </a:spcBef>
              <a:buClr>
                <a:schemeClr val="dk1"/>
              </a:buClr>
            </a:pPr>
            <a:r>
              <a:rPr lang="en">
                <a:solidFill>
                  <a:schemeClr val="dk1"/>
                </a:solidFill>
              </a:rPr>
              <a:t>Input: x, y fish coordinates of last 50 frames and distance to boundaries</a:t>
            </a:r>
          </a:p>
          <a:p>
            <a:pPr indent="-228600" lvl="0" marL="457200" rtl="0">
              <a:spcBef>
                <a:spcPts val="0"/>
              </a:spcBef>
              <a:buClr>
                <a:schemeClr val="dk1"/>
              </a:buClr>
            </a:pPr>
            <a:r>
              <a:rPr lang="en">
                <a:solidFill>
                  <a:schemeClr val="dk1"/>
                </a:solidFill>
              </a:rPr>
              <a:t>Output: change in x, y for next frame</a:t>
            </a:r>
          </a:p>
          <a:p>
            <a:pPr indent="-228600" lvl="0" marL="457200" rtl="0">
              <a:spcBef>
                <a:spcPts val="0"/>
              </a:spcBef>
              <a:buClr>
                <a:schemeClr val="dk1"/>
              </a:buClr>
            </a:pPr>
            <a:r>
              <a:rPr lang="en">
                <a:solidFill>
                  <a:schemeClr val="dk1"/>
                </a:solidFill>
              </a:rPr>
              <a:t>Feed output back into prediction network to generate simulated trajectories</a:t>
            </a:r>
          </a:p>
        </p:txBody>
      </p:sp>
      <p:pic>
        <p:nvPicPr>
          <p:cNvPr id="104" name="Shape 104"/>
          <p:cNvPicPr preferRelativeResize="0"/>
          <p:nvPr/>
        </p:nvPicPr>
        <p:blipFill>
          <a:blip r:embed="rId3">
            <a:alphaModFix/>
          </a:blip>
          <a:stretch>
            <a:fillRect/>
          </a:stretch>
        </p:blipFill>
        <p:spPr>
          <a:xfrm>
            <a:off x="4461597" y="1275674"/>
            <a:ext cx="4324576" cy="2974949"/>
          </a:xfrm>
          <a:prstGeom prst="rect">
            <a:avLst/>
          </a:prstGeom>
          <a:noFill/>
          <a:ln>
            <a:noFill/>
          </a:ln>
        </p:spPr>
      </p:pic>
      <p:sp>
        <p:nvSpPr>
          <p:cNvPr id="105" name="Shape 105"/>
          <p:cNvSpPr/>
          <p:nvPr/>
        </p:nvSpPr>
        <p:spPr>
          <a:xfrm>
            <a:off x="4461600" y="1215275"/>
            <a:ext cx="3078300" cy="290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txBox="1"/>
          <p:nvPr/>
        </p:nvSpPr>
        <p:spPr>
          <a:xfrm>
            <a:off x="4547675" y="1152475"/>
            <a:ext cx="4516200" cy="526800"/>
          </a:xfrm>
          <a:prstGeom prst="rect">
            <a:avLst/>
          </a:prstGeom>
          <a:noFill/>
          <a:ln>
            <a:noFill/>
          </a:ln>
        </p:spPr>
        <p:txBody>
          <a:bodyPr anchorCtr="0" anchor="t" bIns="91425" lIns="91425" rIns="91425" tIns="91425">
            <a:noAutofit/>
          </a:bodyPr>
          <a:lstStyle/>
          <a:p>
            <a:pPr lvl="0">
              <a:spcBef>
                <a:spcPts val="0"/>
              </a:spcBef>
              <a:buNone/>
            </a:pPr>
            <a:r>
              <a:rPr lang="en"/>
              <a:t>Model predictions vs. ground truth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Results: single fish</a:t>
            </a:r>
          </a:p>
        </p:txBody>
      </p:sp>
      <p:sp>
        <p:nvSpPr>
          <p:cNvPr id="112" name="Shape 112"/>
          <p:cNvSpPr txBox="1"/>
          <p:nvPr>
            <p:ph idx="1" type="body"/>
          </p:nvPr>
        </p:nvSpPr>
        <p:spPr>
          <a:xfrm>
            <a:off x="311700" y="1164450"/>
            <a:ext cx="83655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lr>
                <a:schemeClr val="dk1"/>
              </a:buClr>
            </a:pPr>
            <a:r>
              <a:rPr lang="en">
                <a:solidFill>
                  <a:schemeClr val="dk1"/>
                </a:solidFill>
              </a:rPr>
              <a:t>Model learns: </a:t>
            </a:r>
          </a:p>
          <a:p>
            <a:pPr indent="-342900" lvl="1" marL="914400" rtl="0">
              <a:lnSpc>
                <a:spcPct val="100000"/>
              </a:lnSpc>
              <a:spcBef>
                <a:spcPts val="0"/>
              </a:spcBef>
              <a:spcAft>
                <a:spcPts val="0"/>
              </a:spcAft>
              <a:buClr>
                <a:schemeClr val="dk1"/>
              </a:buClr>
              <a:buSzPct val="100000"/>
            </a:pPr>
            <a:r>
              <a:rPr lang="en" sz="1800">
                <a:solidFill>
                  <a:schemeClr val="dk1"/>
                </a:solidFill>
              </a:rPr>
              <a:t>Location of boundaries</a:t>
            </a:r>
          </a:p>
          <a:p>
            <a:pPr indent="-342900" lvl="1" marL="914400" rtl="0">
              <a:lnSpc>
                <a:spcPct val="100000"/>
              </a:lnSpc>
              <a:spcBef>
                <a:spcPts val="0"/>
              </a:spcBef>
              <a:spcAft>
                <a:spcPts val="0"/>
              </a:spcAft>
              <a:buClr>
                <a:schemeClr val="dk1"/>
              </a:buClr>
              <a:buSzPct val="100000"/>
            </a:pPr>
            <a:r>
              <a:rPr lang="en" sz="1800">
                <a:solidFill>
                  <a:schemeClr val="dk1"/>
                </a:solidFill>
              </a:rPr>
              <a:t>Tendency of fish to stay near boundaries </a:t>
            </a:r>
          </a:p>
          <a:p>
            <a:pPr indent="-342900" lvl="1" marL="914400" rtl="0">
              <a:lnSpc>
                <a:spcPct val="100000"/>
              </a:lnSpc>
              <a:spcBef>
                <a:spcPts val="0"/>
              </a:spcBef>
              <a:spcAft>
                <a:spcPts val="0"/>
              </a:spcAft>
              <a:buClr>
                <a:schemeClr val="dk1"/>
              </a:buClr>
              <a:buSzPct val="100000"/>
            </a:pPr>
            <a:r>
              <a:rPr lang="en" sz="1800">
                <a:solidFill>
                  <a:schemeClr val="dk1"/>
                </a:solidFill>
              </a:rPr>
              <a:t>Pattern to swim in bursts and coast</a:t>
            </a:r>
          </a:p>
          <a:p>
            <a:pPr lvl="0" rtl="0">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Results: multiple fish</a:t>
            </a:r>
          </a:p>
        </p:txBody>
      </p:sp>
      <p:sp>
        <p:nvSpPr>
          <p:cNvPr id="118" name="Shape 118"/>
          <p:cNvSpPr txBox="1"/>
          <p:nvPr>
            <p:ph idx="1" type="body"/>
          </p:nvPr>
        </p:nvSpPr>
        <p:spPr>
          <a:xfrm>
            <a:off x="311700" y="1152475"/>
            <a:ext cx="4264500" cy="3416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Work in progress… BUT:</a:t>
            </a:r>
          </a:p>
          <a:p>
            <a:pPr indent="-228600" lvl="0" marL="457200" rtl="0">
              <a:lnSpc>
                <a:spcPct val="100000"/>
              </a:lnSpc>
              <a:spcBef>
                <a:spcPts val="0"/>
              </a:spcBef>
              <a:spcAft>
                <a:spcPts val="0"/>
              </a:spcAft>
              <a:buClr>
                <a:srgbClr val="000000"/>
              </a:buClr>
            </a:pPr>
            <a:r>
              <a:rPr lang="en">
                <a:solidFill>
                  <a:schemeClr val="dk1"/>
                </a:solidFill>
              </a:rPr>
              <a:t>Fish move collectively</a:t>
            </a:r>
          </a:p>
          <a:p>
            <a:pPr indent="-228600" lvl="0" marL="457200" rtl="0">
              <a:lnSpc>
                <a:spcPct val="100000"/>
              </a:lnSpc>
              <a:spcBef>
                <a:spcPts val="0"/>
              </a:spcBef>
              <a:spcAft>
                <a:spcPts val="0"/>
              </a:spcAft>
              <a:buClr>
                <a:srgbClr val="000000"/>
              </a:buClr>
            </a:pPr>
            <a:r>
              <a:rPr lang="en">
                <a:solidFill>
                  <a:schemeClr val="dk1"/>
                </a:solidFill>
              </a:rPr>
              <a:t>Avoidance of other fish (mostly)</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