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90" r:id="rId1"/>
  </p:sldMasterIdLst>
  <p:notesMasterIdLst>
    <p:notesMasterId r:id="rId12"/>
  </p:notesMasterIdLst>
  <p:handoutMasterIdLst>
    <p:handoutMasterId r:id="rId13"/>
  </p:handoutMasterIdLst>
  <p:sldIdLst>
    <p:sldId id="289" r:id="rId2"/>
    <p:sldId id="375" r:id="rId3"/>
    <p:sldId id="367" r:id="rId4"/>
    <p:sldId id="373" r:id="rId5"/>
    <p:sldId id="372" r:id="rId6"/>
    <p:sldId id="374" r:id="rId7"/>
    <p:sldId id="377" r:id="rId8"/>
    <p:sldId id="376" r:id="rId9"/>
    <p:sldId id="365" r:id="rId10"/>
    <p:sldId id="342" r:id="rId11"/>
  </p:sldIdLst>
  <p:sldSz cx="9144000" cy="6858000" type="screen4x3"/>
  <p:notesSz cx="7010400" cy="9236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2573"/>
    <a:srgbClr val="FF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88" autoAdjust="0"/>
    <p:restoredTop sz="89474" autoAdjust="0"/>
  </p:normalViewPr>
  <p:slideViewPr>
    <p:cSldViewPr>
      <p:cViewPr varScale="1">
        <p:scale>
          <a:sx n="68" d="100"/>
          <a:sy n="68" d="100"/>
        </p:scale>
        <p:origin x="124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1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560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4271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0" y="8774271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6DB4A30-4846-4863-ADDD-79A7968544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2897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692150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387136"/>
            <a:ext cx="5140960" cy="4156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271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774271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CC7DC1F-B418-4AD6-90B0-89CFD6C0FA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1879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C7DC1F-B418-4AD6-90B0-89CFD6C0FAC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342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C7DC1F-B418-4AD6-90B0-89CFD6C0FAC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187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C7DC1F-B418-4AD6-90B0-89CFD6C0FAC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370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C7DC1F-B418-4AD6-90B0-89CFD6C0FAC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304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C7DC1F-B418-4AD6-90B0-89CFD6C0FAC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250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Portfolio Chapter </a:t>
            </a:r>
            <a:r>
              <a:rPr lang="en-US" sz="1200" i="1" cap="none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–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David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Ruppert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and David S. Matteson. 2014.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Statistics and Data Analysis for Financial Engineering,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Springer.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C7DC1F-B418-4AD6-90B0-89CFD6C0FAC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57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Portfolio Chapter </a:t>
            </a:r>
            <a:r>
              <a:rPr lang="en-US" sz="1200" i="1" cap="none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–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David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Ruppert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and David S. Matteson. 2014.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Statistics and Data Analysis for Financial Engineering,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Springer.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C7DC1F-B418-4AD6-90B0-89CFD6C0FAC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952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C7DC1F-B418-4AD6-90B0-89CFD6C0FAC8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547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8-9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94D588-09A1-4130-8CD3-E06E38AA2A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517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8-9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445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8-9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745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8-9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772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8-9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76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8-9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1108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8-9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933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8-9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57DFC2-E6CF-47F5-BB52-FBEB471CE9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043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8-9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86C9D0-2456-4B82-A5AE-C9A4EBFD29D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367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8-9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986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8-9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4FF661-00F7-4298-A66B-2EA1BB7D2F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968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8-9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DA0179-D891-40AC-8ED5-1A9801C437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293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8-9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4A1E6A-0348-4D63-BE07-AB32629D6FB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659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8-9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CB25CC-4A05-40C3-B9C0-26893F62D89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54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8-9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4DC6CA-7A53-4C76-8A59-9989F7EF216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517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8-9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B7616-A058-409A-BDF5-4957CFEE63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299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8-9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D308A0-CC2E-484F-97EF-1783F348D90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928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Financial Analytics Week 8-9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99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 654:</a:t>
            </a:r>
            <a:br>
              <a:rPr lang="en-US" dirty="0"/>
            </a:br>
            <a:r>
              <a:rPr lang="en-US" dirty="0"/>
              <a:t>FINANCIAL Analytics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SUPPLEMENT </a:t>
            </a:r>
            <a:r>
              <a:rPr lang="en-US" dirty="0" err="1"/>
              <a:t>WeekS</a:t>
            </a:r>
            <a:r>
              <a:rPr lang="en-US" dirty="0"/>
              <a:t> 8-9</a:t>
            </a:r>
          </a:p>
          <a:p>
            <a:endParaRPr lang="en-US" dirty="0"/>
          </a:p>
          <a:p>
            <a:r>
              <a:rPr lang="en-US" sz="1400" b="1" cap="none" dirty="0"/>
              <a:t>Note: Code contained here is from a mix of sources as listed in References Slide(s)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cap="none" dirty="0"/>
              <a:t>http://www.cookbook-r.com/ </a:t>
            </a:r>
          </a:p>
          <a:p>
            <a:r>
              <a:rPr lang="en-US" cap="none" dirty="0"/>
              <a:t>https://books.google.com/books?id=fxL4tu5bzAAC&amp;printsec=frontcover</a:t>
            </a:r>
          </a:p>
          <a:p>
            <a:r>
              <a:rPr lang="en-US" cap="none" dirty="0"/>
              <a:t>https://www.datacamp.com/courses/free-introduction-to-r</a:t>
            </a:r>
          </a:p>
          <a:p>
            <a:r>
              <a:rPr lang="en-US" cap="none" dirty="0"/>
              <a:t>http://www.r-tutor.com/r-introduction/</a:t>
            </a:r>
          </a:p>
          <a:p>
            <a:r>
              <a:rPr lang="en-US" cap="none" dirty="0"/>
              <a:t>https://www.statmethods.net/</a:t>
            </a:r>
          </a:p>
          <a:p>
            <a:r>
              <a:rPr lang="en-US" cap="none" dirty="0"/>
              <a:t>https://livebook.manning.com/#!/book/r-in-action-second-edition/</a:t>
            </a:r>
          </a:p>
          <a:p>
            <a:r>
              <a:rPr lang="en-US" cap="none" dirty="0"/>
              <a:t>https://blog.rstudio.com/2015/06/24/leaflet-interactive-web-maps-with-r/</a:t>
            </a:r>
          </a:p>
          <a:p>
            <a:r>
              <a:rPr lang="en-US" cap="none" dirty="0"/>
              <a:t>https://www.analyticsvidhya.com/blog/2015/07/guide-data-visualization-r/</a:t>
            </a:r>
          </a:p>
          <a:p>
            <a:r>
              <a:rPr lang="en-US" cap="none" dirty="0"/>
              <a:t>https://jabranham.com/blog/2015/09/rmarkdown-vs-latex/</a:t>
            </a:r>
          </a:p>
          <a:p>
            <a:r>
              <a:rPr lang="en-US" cap="none" dirty="0"/>
              <a:t>https://www.revolvy.com/main/index.php?s=YAML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8-9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5FA5C7B-3A5E-46C2-A8C4-33CDC02E3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968FA-AF74-4D38-95D5-3A9716B91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556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Portfolio Theory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79EEF5E-1103-4AB2-8BF1-C9F39B98E98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cap="none" dirty="0">
                <a:latin typeface="Tw Cen MT" panose="020B0602020104020603" pitchFamily="34" charset="0"/>
              </a:rPr>
              <a:t>Two principles</a:t>
            </a:r>
          </a:p>
          <a:p>
            <a:r>
              <a:rPr lang="en-US" sz="1200" cap="none" dirty="0">
                <a:latin typeface="Tw Cen MT" panose="020B0602020104020603" pitchFamily="34" charset="0"/>
              </a:rPr>
              <a:t>maximize the expected return</a:t>
            </a:r>
          </a:p>
          <a:p>
            <a:pPr>
              <a:spcBef>
                <a:spcPts val="0"/>
              </a:spcBef>
            </a:pPr>
            <a:r>
              <a:rPr lang="en-US" sz="1200" cap="none" dirty="0">
                <a:latin typeface="Tw Cen MT" panose="020B0602020104020603" pitchFamily="34" charset="0"/>
              </a:rPr>
              <a:t>minimize the risk</a:t>
            </a:r>
          </a:p>
          <a:p>
            <a:pPr marL="0" indent="0">
              <a:buNone/>
            </a:pPr>
            <a:r>
              <a:rPr lang="en-US" sz="1400" i="1" cap="none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This requires optimal compromises.</a:t>
            </a:r>
          </a:p>
          <a:p>
            <a:pPr marL="0" indent="0">
              <a:buNone/>
            </a:pPr>
            <a:r>
              <a:rPr lang="en-US" sz="1400" b="1" cap="none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Measures of risk</a:t>
            </a:r>
          </a:p>
          <a:p>
            <a:r>
              <a:rPr lang="en-US" sz="1200" i="1" cap="none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Standard deviation</a:t>
            </a:r>
          </a:p>
          <a:p>
            <a:pPr>
              <a:spcBef>
                <a:spcPts val="0"/>
              </a:spcBef>
            </a:pPr>
            <a:r>
              <a:rPr lang="en-US" sz="1200" i="1" cap="none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Monetary loss (especially , large losses)</a:t>
            </a:r>
          </a:p>
          <a:p>
            <a:pPr marL="0" indent="0">
              <a:buNone/>
            </a:pPr>
            <a:r>
              <a:rPr lang="en-US" sz="1200" i="1" cap="none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Risk premium = difference  in expected return of a risky asset and the risk-free rate of return, or </a:t>
            </a:r>
            <a:r>
              <a:rPr lang="en-US" sz="1400" i="1" cap="none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</a:t>
            </a:r>
            <a:r>
              <a:rPr lang="en-US" sz="1400" i="1" cap="none" baseline="-25000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 </a:t>
            </a:r>
            <a:r>
              <a:rPr lang="en-US" sz="1400" i="1" cap="none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= </a:t>
            </a:r>
            <a:r>
              <a:rPr lang="en-US" sz="1400" i="1" cap="none" dirty="0" err="1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</a:t>
            </a:r>
            <a:r>
              <a:rPr lang="en-US" sz="1400" i="1" cap="none" baseline="-25000" dirty="0" err="1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US" sz="1400" i="1" cap="none" baseline="-25000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US" sz="1400" i="1" cap="none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–  </a:t>
            </a:r>
            <a:r>
              <a:rPr lang="en-US" sz="1400" i="1" cap="none" dirty="0" err="1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</a:t>
            </a:r>
            <a:r>
              <a:rPr lang="en-US" sz="1400" i="1" cap="none" baseline="-25000" dirty="0" err="1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f</a:t>
            </a:r>
            <a:endParaRPr lang="en-US" sz="1400" i="1" cap="none" dirty="0">
              <a:latin typeface="Tw Cen MT" panose="020B06020201040206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>
              <a:buNone/>
            </a:pPr>
            <a:r>
              <a:rPr lang="en-US" sz="1400" b="1" cap="none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Covariance and Correlation</a:t>
            </a:r>
            <a:endParaRPr lang="en-US" sz="1200" cap="none" baseline="-25000" dirty="0">
              <a:latin typeface="Tw Cen MT" panose="020B0602020104020603" pitchFamily="34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200" cap="none" dirty="0" err="1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Cov</a:t>
            </a:r>
            <a:r>
              <a:rPr lang="en-US" sz="1200" cap="none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sz="1200" cap="none" dirty="0">
                <a:latin typeface="Tw Cen MT" panose="020B0602020104020603" pitchFamily="34" charset="0"/>
              </a:rPr>
              <a:t>R</a:t>
            </a:r>
            <a:r>
              <a:rPr lang="en-US" sz="1200" cap="none" baseline="-25000" dirty="0">
                <a:latin typeface="Tw Cen MT" panose="020B0602020104020603" pitchFamily="34" charset="0"/>
              </a:rPr>
              <a:t>1</a:t>
            </a:r>
            <a:r>
              <a:rPr lang="en-US" sz="1200" cap="none" dirty="0">
                <a:latin typeface="Tw Cen MT" panose="020B0602020104020603" pitchFamily="34" charset="0"/>
              </a:rPr>
              <a:t>,R</a:t>
            </a:r>
            <a:r>
              <a:rPr lang="en-US" sz="1200" cap="none" baseline="-25000" dirty="0">
                <a:latin typeface="Tw Cen MT" panose="020B0602020104020603" pitchFamily="34" charset="0"/>
              </a:rPr>
              <a:t>2</a:t>
            </a:r>
            <a:r>
              <a:rPr lang="en-US" sz="1200" cap="none" dirty="0">
                <a:latin typeface="Tw Cen MT" panose="020B0602020104020603" pitchFamily="34" charset="0"/>
              </a:rPr>
              <a:t>)</a:t>
            </a:r>
            <a:r>
              <a:rPr lang="en-US" sz="1200" cap="none" baseline="-25000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200" cap="none" dirty="0">
                <a:latin typeface="Tw Cen MT" panose="020B0602020104020603" pitchFamily="34" charset="0"/>
              </a:rPr>
              <a:t>= </a:t>
            </a:r>
            <a:r>
              <a:rPr lang="el-GR" sz="1200" cap="none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ρ</a:t>
            </a:r>
            <a:r>
              <a:rPr lang="en-US" sz="1200" cap="none" baseline="-25000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12</a:t>
            </a:r>
            <a:r>
              <a:rPr lang="en-US" sz="1200" cap="none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σ</a:t>
            </a:r>
            <a:r>
              <a:rPr lang="en-US" sz="1200" cap="none" baseline="-25000" dirty="0">
                <a:latin typeface="Tw Cen MT" panose="020B0602020104020603" pitchFamily="34" charset="0"/>
              </a:rPr>
              <a:t>1</a:t>
            </a:r>
            <a:r>
              <a:rPr lang="en-US" sz="1200" cap="none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σ</a:t>
            </a:r>
            <a:r>
              <a:rPr lang="en-US" sz="1200" cap="none" baseline="-25000" dirty="0">
                <a:latin typeface="Tw Cen MT" panose="020B0602020104020603" pitchFamily="34" charset="0"/>
              </a:rPr>
              <a:t>2</a:t>
            </a:r>
            <a:endParaRPr lang="en-US" sz="1400" i="1" cap="none" dirty="0">
              <a:latin typeface="Tw Cen MT" panose="020B06020201040206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5408FE8-EEC0-4748-AFFC-A47F6FBF8A1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cap="none" dirty="0">
                <a:latin typeface="Tw Cen MT" panose="020B0602020104020603" pitchFamily="34" charset="0"/>
              </a:rPr>
              <a:t>Key concepts</a:t>
            </a:r>
          </a:p>
          <a:p>
            <a:r>
              <a:rPr lang="en-US" sz="1200" cap="none" dirty="0">
                <a:latin typeface="Tw Cen MT" panose="020B0602020104020603" pitchFamily="34" charset="0"/>
              </a:rPr>
              <a:t>Reduction of risk by diversifying portfolio</a:t>
            </a:r>
          </a:p>
          <a:p>
            <a:pPr>
              <a:spcBef>
                <a:spcPts val="0"/>
              </a:spcBef>
            </a:pPr>
            <a:r>
              <a:rPr lang="en-US" sz="1200" cap="none" dirty="0">
                <a:latin typeface="Tw Cen MT" panose="020B0602020104020603" pitchFamily="34" charset="0"/>
              </a:rPr>
              <a:t>Positive correlation increases risk, whereas negative correlation decreases risk</a:t>
            </a:r>
          </a:p>
          <a:p>
            <a:pPr marL="0" indent="0">
              <a:buNone/>
            </a:pPr>
            <a:r>
              <a:rPr lang="en-US" sz="1400" b="1" cap="none" dirty="0">
                <a:latin typeface="Tw Cen MT" panose="020B0602020104020603" pitchFamily="34" charset="0"/>
              </a:rPr>
              <a:t>Two assets</a:t>
            </a:r>
          </a:p>
          <a:p>
            <a:pPr marL="0" indent="0">
              <a:buNone/>
            </a:pPr>
            <a:r>
              <a:rPr lang="en-US" sz="1200" cap="none" dirty="0">
                <a:latin typeface="Tw Cen MT" panose="020B0602020104020603" pitchFamily="34" charset="0"/>
              </a:rPr>
              <a:t>If two risky assets have returns R</a:t>
            </a:r>
            <a:r>
              <a:rPr lang="en-US" sz="1200" cap="none" baseline="-25000" dirty="0">
                <a:latin typeface="Tw Cen MT" panose="020B0602020104020603" pitchFamily="34" charset="0"/>
              </a:rPr>
              <a:t>1</a:t>
            </a:r>
            <a:r>
              <a:rPr lang="en-US" sz="1200" cap="none" dirty="0">
                <a:latin typeface="Tw Cen MT" panose="020B0602020104020603" pitchFamily="34" charset="0"/>
              </a:rPr>
              <a:t> and R</a:t>
            </a:r>
            <a:r>
              <a:rPr lang="en-US" sz="1200" cap="none" baseline="-25000" dirty="0">
                <a:latin typeface="Tw Cen MT" panose="020B0602020104020603" pitchFamily="34" charset="0"/>
              </a:rPr>
              <a:t>2</a:t>
            </a:r>
            <a:r>
              <a:rPr lang="en-US" sz="1200" cap="none" dirty="0">
                <a:latin typeface="Tw Cen MT" panose="020B0602020104020603" pitchFamily="34" charset="0"/>
              </a:rPr>
              <a:t> and we mix them in proportions w</a:t>
            </a:r>
            <a:r>
              <a:rPr lang="en-US" sz="1200" cap="none" baseline="-25000" dirty="0">
                <a:latin typeface="Tw Cen MT" panose="020B0602020104020603" pitchFamily="34" charset="0"/>
              </a:rPr>
              <a:t>1</a:t>
            </a:r>
            <a:r>
              <a:rPr lang="en-US" sz="1200" cap="none" dirty="0">
                <a:latin typeface="Tw Cen MT" panose="020B0602020104020603" pitchFamily="34" charset="0"/>
              </a:rPr>
              <a:t> and w</a:t>
            </a:r>
            <a:r>
              <a:rPr lang="en-US" sz="1200" cap="none" baseline="-25000" dirty="0">
                <a:latin typeface="Tw Cen MT" panose="020B0602020104020603" pitchFamily="34" charset="0"/>
              </a:rPr>
              <a:t>2</a:t>
            </a:r>
            <a:r>
              <a:rPr lang="en-US" sz="1200" cap="none" dirty="0">
                <a:latin typeface="Tw Cen MT" panose="020B0602020104020603" pitchFamily="34" charset="0"/>
              </a:rPr>
              <a:t> where w</a:t>
            </a:r>
            <a:r>
              <a:rPr lang="en-US" sz="1200" cap="none" baseline="-25000" dirty="0">
                <a:latin typeface="Tw Cen MT" panose="020B0602020104020603" pitchFamily="34" charset="0"/>
              </a:rPr>
              <a:t>1</a:t>
            </a:r>
            <a:r>
              <a:rPr lang="en-US" sz="1200" cap="none" dirty="0">
                <a:latin typeface="Tw Cen MT" panose="020B0602020104020603" pitchFamily="34" charset="0"/>
              </a:rPr>
              <a:t>+w</a:t>
            </a:r>
            <a:r>
              <a:rPr lang="en-US" sz="1200" cap="none" baseline="-25000" dirty="0">
                <a:latin typeface="Tw Cen MT" panose="020B0602020104020603" pitchFamily="34" charset="0"/>
              </a:rPr>
              <a:t>2</a:t>
            </a:r>
            <a:r>
              <a:rPr lang="en-US" sz="1200" cap="none" dirty="0">
                <a:latin typeface="Tw Cen MT" panose="020B0602020104020603" pitchFamily="34" charset="0"/>
              </a:rPr>
              <a:t> = 1, then:</a:t>
            </a:r>
          </a:p>
          <a:p>
            <a:pPr>
              <a:spcBef>
                <a:spcPts val="0"/>
              </a:spcBef>
            </a:pPr>
            <a:r>
              <a:rPr lang="en-US" sz="1200" cap="none" dirty="0">
                <a:latin typeface="Tw Cen MT" panose="020B0602020104020603" pitchFamily="34" charset="0"/>
              </a:rPr>
              <a:t>Return on the portfolio is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200" cap="none" dirty="0" err="1">
                <a:latin typeface="Tw Cen MT" panose="020B0602020104020603" pitchFamily="34" charset="0"/>
              </a:rPr>
              <a:t>Rp</a:t>
            </a:r>
            <a:r>
              <a:rPr lang="en-US" sz="1200" cap="none" dirty="0">
                <a:latin typeface="Tw Cen MT" panose="020B0602020104020603" pitchFamily="34" charset="0"/>
              </a:rPr>
              <a:t> = w</a:t>
            </a:r>
            <a:r>
              <a:rPr lang="en-US" sz="1200" cap="none" baseline="-25000" dirty="0">
                <a:latin typeface="Tw Cen MT" panose="020B0602020104020603" pitchFamily="34" charset="0"/>
              </a:rPr>
              <a:t>1</a:t>
            </a:r>
            <a:r>
              <a:rPr lang="en-US" sz="1200" cap="none" dirty="0">
                <a:latin typeface="Tw Cen MT" panose="020B0602020104020603" pitchFamily="34" charset="0"/>
              </a:rPr>
              <a:t>R</a:t>
            </a:r>
            <a:r>
              <a:rPr lang="en-US" sz="1200" cap="none" baseline="-25000" dirty="0">
                <a:latin typeface="Tw Cen MT" panose="020B0602020104020603" pitchFamily="34" charset="0"/>
              </a:rPr>
              <a:t>1</a:t>
            </a:r>
            <a:r>
              <a:rPr lang="en-US" sz="1200" cap="none" dirty="0">
                <a:latin typeface="Tw Cen MT" panose="020B0602020104020603" pitchFamily="34" charset="0"/>
              </a:rPr>
              <a:t> +w</a:t>
            </a:r>
            <a:r>
              <a:rPr lang="en-US" sz="1200" cap="none" baseline="-25000" dirty="0">
                <a:latin typeface="Tw Cen MT" panose="020B0602020104020603" pitchFamily="34" charset="0"/>
              </a:rPr>
              <a:t>2</a:t>
            </a:r>
            <a:r>
              <a:rPr lang="en-US" sz="1200" cap="none" dirty="0">
                <a:latin typeface="Tw Cen MT" panose="020B0602020104020603" pitchFamily="34" charset="0"/>
              </a:rPr>
              <a:t>R</a:t>
            </a:r>
            <a:r>
              <a:rPr lang="en-US" sz="1200" cap="none" baseline="-25000" dirty="0">
                <a:latin typeface="Tw Cen MT" panose="020B0602020104020603" pitchFamily="34" charset="0"/>
              </a:rPr>
              <a:t>2</a:t>
            </a:r>
          </a:p>
          <a:p>
            <a:pPr>
              <a:spcBef>
                <a:spcPts val="0"/>
              </a:spcBef>
            </a:pPr>
            <a:r>
              <a:rPr lang="en-US" sz="1200" cap="none" dirty="0">
                <a:latin typeface="Tw Cen MT" panose="020B0602020104020603" pitchFamily="34" charset="0"/>
              </a:rPr>
              <a:t>Variance of the return is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200" cap="none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σ</a:t>
            </a:r>
            <a:r>
              <a:rPr lang="en-US" sz="1200" cap="none" baseline="-25000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</a:t>
            </a:r>
            <a:r>
              <a:rPr lang="en-US" sz="1200" cap="none" baseline="30000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r>
              <a:rPr lang="en-US" sz="1200" cap="none" baseline="-25000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200" cap="none" dirty="0">
                <a:latin typeface="Tw Cen MT" panose="020B0602020104020603" pitchFamily="34" charset="0"/>
              </a:rPr>
              <a:t>= w</a:t>
            </a:r>
            <a:r>
              <a:rPr lang="en-US" sz="1200" cap="none" baseline="-25000" dirty="0">
                <a:latin typeface="Tw Cen MT" panose="020B0602020104020603" pitchFamily="34" charset="0"/>
              </a:rPr>
              <a:t>1</a:t>
            </a:r>
            <a:r>
              <a:rPr lang="en-US" sz="1200" cap="none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σ</a:t>
            </a:r>
            <a:r>
              <a:rPr lang="en-US" sz="1200" cap="none" baseline="-25000" dirty="0">
                <a:latin typeface="Tw Cen MT" panose="020B0602020104020603" pitchFamily="34" charset="0"/>
              </a:rPr>
              <a:t>1</a:t>
            </a:r>
            <a:r>
              <a:rPr lang="en-US" sz="1200" cap="none" baseline="30000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r>
              <a:rPr lang="en-US" sz="1200" cap="none" dirty="0">
                <a:latin typeface="Tw Cen MT" panose="020B0602020104020603" pitchFamily="34" charset="0"/>
              </a:rPr>
              <a:t> + w</a:t>
            </a:r>
            <a:r>
              <a:rPr lang="en-US" sz="1200" cap="none" baseline="-25000" dirty="0">
                <a:latin typeface="Tw Cen MT" panose="020B0602020104020603" pitchFamily="34" charset="0"/>
              </a:rPr>
              <a:t>2</a:t>
            </a:r>
            <a:r>
              <a:rPr lang="en-US" sz="1200" cap="none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σ</a:t>
            </a:r>
            <a:r>
              <a:rPr lang="en-US" sz="1200" cap="none" baseline="-25000" dirty="0">
                <a:latin typeface="Tw Cen MT" panose="020B0602020104020603" pitchFamily="34" charset="0"/>
              </a:rPr>
              <a:t>2</a:t>
            </a:r>
            <a:r>
              <a:rPr lang="en-US" sz="1200" cap="none" baseline="30000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r>
              <a:rPr lang="en-US" sz="1200" cap="none" baseline="-25000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200" cap="none" dirty="0">
                <a:latin typeface="Tw Cen MT" panose="020B0602020104020603" pitchFamily="34" charset="0"/>
              </a:rPr>
              <a:t>+ 2</a:t>
            </a:r>
            <a:r>
              <a:rPr lang="en-US" sz="1200" cap="none" baseline="-25000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200" cap="none" dirty="0">
                <a:latin typeface="Tw Cen MT" panose="020B0602020104020603" pitchFamily="34" charset="0"/>
              </a:rPr>
              <a:t>w</a:t>
            </a:r>
            <a:r>
              <a:rPr lang="en-US" sz="1200" cap="none" baseline="-25000" dirty="0">
                <a:latin typeface="Tw Cen MT" panose="020B0602020104020603" pitchFamily="34" charset="0"/>
              </a:rPr>
              <a:t>1</a:t>
            </a:r>
            <a:r>
              <a:rPr lang="en-US" sz="1200" cap="none" dirty="0">
                <a:latin typeface="Tw Cen MT" panose="020B0602020104020603" pitchFamily="34" charset="0"/>
              </a:rPr>
              <a:t>w</a:t>
            </a:r>
            <a:r>
              <a:rPr lang="en-US" sz="1200" cap="none" baseline="-25000" dirty="0">
                <a:latin typeface="Tw Cen MT" panose="020B0602020104020603" pitchFamily="34" charset="0"/>
              </a:rPr>
              <a:t>2 </a:t>
            </a:r>
            <a:r>
              <a:rPr lang="el-GR" sz="1200" cap="none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ρ</a:t>
            </a:r>
            <a:r>
              <a:rPr lang="en-US" sz="1200" cap="none" baseline="-25000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12</a:t>
            </a:r>
            <a:r>
              <a:rPr lang="en-US" sz="1200" cap="none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σ</a:t>
            </a:r>
            <a:r>
              <a:rPr lang="en-US" sz="1200" cap="none" baseline="-25000" dirty="0">
                <a:latin typeface="Tw Cen MT" panose="020B0602020104020603" pitchFamily="34" charset="0"/>
              </a:rPr>
              <a:t>1</a:t>
            </a:r>
            <a:r>
              <a:rPr lang="en-US" sz="1200" cap="none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σ</a:t>
            </a:r>
            <a:r>
              <a:rPr lang="en-US" sz="1200" cap="none" baseline="-25000" dirty="0">
                <a:latin typeface="Tw Cen MT" panose="020B0602020104020603" pitchFamily="34" charset="0"/>
              </a:rPr>
              <a:t>2</a:t>
            </a:r>
          </a:p>
          <a:p>
            <a:pPr>
              <a:spcBef>
                <a:spcPts val="0"/>
              </a:spcBef>
            </a:pPr>
            <a:r>
              <a:rPr lang="en-US" sz="1200" cap="none" dirty="0">
                <a:latin typeface="Tw Cen MT" panose="020B0602020104020603" pitchFamily="34" charset="0"/>
              </a:rPr>
              <a:t>Variance in the special case when R</a:t>
            </a:r>
            <a:r>
              <a:rPr lang="en-US" sz="1200" cap="none" baseline="-25000" dirty="0">
                <a:latin typeface="Tw Cen MT" panose="020B0602020104020603" pitchFamily="34" charset="0"/>
              </a:rPr>
              <a:t>2</a:t>
            </a:r>
            <a:r>
              <a:rPr lang="en-US" sz="1200" cap="none" dirty="0">
                <a:latin typeface="Tw Cen MT" panose="020B0602020104020603" pitchFamily="34" charset="0"/>
              </a:rPr>
              <a:t> is risk-free asset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200" cap="none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σ</a:t>
            </a:r>
            <a:r>
              <a:rPr lang="en-US" sz="1200" cap="none" baseline="-25000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</a:t>
            </a:r>
            <a:r>
              <a:rPr lang="en-US" sz="1200" cap="none" baseline="30000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r>
              <a:rPr lang="en-US" sz="1200" cap="none" baseline="-25000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200" cap="none" dirty="0">
                <a:latin typeface="Tw Cen MT" panose="020B0602020104020603" pitchFamily="34" charset="0"/>
              </a:rPr>
              <a:t>= w</a:t>
            </a:r>
            <a:r>
              <a:rPr lang="en-US" sz="1200" cap="none" baseline="-25000" dirty="0">
                <a:latin typeface="Tw Cen MT" panose="020B0602020104020603" pitchFamily="34" charset="0"/>
              </a:rPr>
              <a:t>1</a:t>
            </a:r>
            <a:r>
              <a:rPr lang="en-US" sz="1200" cap="none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σ</a:t>
            </a:r>
            <a:r>
              <a:rPr lang="en-US" sz="1200" cap="none" baseline="-25000" dirty="0">
                <a:latin typeface="Tw Cen MT" panose="020B0602020104020603" pitchFamily="34" charset="0"/>
              </a:rPr>
              <a:t>1</a:t>
            </a:r>
            <a:r>
              <a:rPr lang="en-US" sz="1200" cap="none" baseline="30000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endParaRPr lang="en-US" sz="1200" cap="none" dirty="0">
              <a:latin typeface="Tw Cen MT" panose="020B0602020104020603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5FA5C7B-3A5E-46C2-A8C4-33CDC02E3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8-9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3E9B21-698E-4FE6-897E-1581EA39B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DA0179-D891-40AC-8ED5-1A9801C43779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382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Portfolio Formulas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5408FE8-EEC0-4748-AFFC-A47F6FBF8A1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cap="none" dirty="0">
                <a:latin typeface="Tw Cen MT" panose="020B0602020104020603" pitchFamily="34" charset="0"/>
              </a:rPr>
              <a:t>Three assets</a:t>
            </a:r>
          </a:p>
          <a:p>
            <a:pPr>
              <a:spcBef>
                <a:spcPts val="0"/>
              </a:spcBef>
            </a:pPr>
            <a:r>
              <a:rPr lang="en-US" sz="1200" cap="none" dirty="0">
                <a:latin typeface="Tw Cen MT" panose="020B0602020104020603" pitchFamily="34" charset="0"/>
              </a:rPr>
              <a:t>Portfolio Return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200" cap="none" dirty="0" err="1">
                <a:latin typeface="Tw Cen MT" panose="020B0602020104020603" pitchFamily="34" charset="0"/>
              </a:rPr>
              <a:t>Rp</a:t>
            </a:r>
            <a:r>
              <a:rPr lang="en-US" sz="1200" cap="none" dirty="0">
                <a:latin typeface="Tw Cen MT" panose="020B0602020104020603" pitchFamily="34" charset="0"/>
              </a:rPr>
              <a:t> = w</a:t>
            </a:r>
            <a:r>
              <a:rPr lang="en-US" sz="1200" cap="none" baseline="-25000" dirty="0">
                <a:latin typeface="Tw Cen MT" panose="020B0602020104020603" pitchFamily="34" charset="0"/>
              </a:rPr>
              <a:t>1</a:t>
            </a:r>
            <a:r>
              <a:rPr lang="en-US" sz="1200" cap="none" dirty="0">
                <a:latin typeface="Tw Cen MT" panose="020B0602020104020603" pitchFamily="34" charset="0"/>
              </a:rPr>
              <a:t>R</a:t>
            </a:r>
            <a:r>
              <a:rPr lang="en-US" sz="1200" cap="none" baseline="-25000" dirty="0">
                <a:latin typeface="Tw Cen MT" panose="020B0602020104020603" pitchFamily="34" charset="0"/>
              </a:rPr>
              <a:t>1</a:t>
            </a:r>
            <a:r>
              <a:rPr lang="en-US" sz="1200" cap="none" dirty="0">
                <a:latin typeface="Tw Cen MT" panose="020B0602020104020603" pitchFamily="34" charset="0"/>
              </a:rPr>
              <a:t> + w</a:t>
            </a:r>
            <a:r>
              <a:rPr lang="en-US" sz="1200" cap="none" baseline="-25000" dirty="0">
                <a:latin typeface="Tw Cen MT" panose="020B0602020104020603" pitchFamily="34" charset="0"/>
              </a:rPr>
              <a:t>2</a:t>
            </a:r>
            <a:r>
              <a:rPr lang="en-US" sz="1200" cap="none" dirty="0">
                <a:latin typeface="Tw Cen MT" panose="020B0602020104020603" pitchFamily="34" charset="0"/>
              </a:rPr>
              <a:t>R</a:t>
            </a:r>
            <a:r>
              <a:rPr lang="en-US" sz="1200" cap="none" baseline="-25000" dirty="0">
                <a:latin typeface="Tw Cen MT" panose="020B0602020104020603" pitchFamily="34" charset="0"/>
              </a:rPr>
              <a:t>2</a:t>
            </a:r>
            <a:r>
              <a:rPr lang="en-US" sz="1200" cap="none" dirty="0">
                <a:latin typeface="Tw Cen MT" panose="020B0602020104020603" pitchFamily="34" charset="0"/>
              </a:rPr>
              <a:t> + w</a:t>
            </a:r>
            <a:r>
              <a:rPr lang="en-US" sz="1200" cap="none" baseline="-25000" dirty="0">
                <a:latin typeface="Tw Cen MT" panose="020B0602020104020603" pitchFamily="34" charset="0"/>
              </a:rPr>
              <a:t>3</a:t>
            </a:r>
            <a:r>
              <a:rPr lang="en-US" sz="1200" cap="none" dirty="0">
                <a:latin typeface="Tw Cen MT" panose="020B0602020104020603" pitchFamily="34" charset="0"/>
              </a:rPr>
              <a:t>R</a:t>
            </a:r>
            <a:r>
              <a:rPr lang="en-US" sz="1200" cap="none" baseline="-25000" dirty="0">
                <a:latin typeface="Tw Cen MT" panose="020B0602020104020603" pitchFamily="34" charset="0"/>
              </a:rPr>
              <a:t>3</a:t>
            </a:r>
          </a:p>
          <a:p>
            <a:pPr>
              <a:spcBef>
                <a:spcPts val="0"/>
              </a:spcBef>
            </a:pPr>
            <a:r>
              <a:rPr lang="en-US" sz="1200" cap="none" dirty="0">
                <a:latin typeface="Tw Cen MT" panose="020B0602020104020603" pitchFamily="34" charset="0"/>
              </a:rPr>
              <a:t>Portfolio Variance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200" cap="none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σ</a:t>
            </a:r>
            <a:r>
              <a:rPr lang="en-US" sz="1200" cap="none" baseline="-25000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</a:t>
            </a:r>
            <a:r>
              <a:rPr lang="en-US" sz="1200" cap="none" baseline="30000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r>
              <a:rPr lang="en-US" sz="1200" cap="none" baseline="-25000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200" cap="none" dirty="0">
                <a:latin typeface="Tw Cen MT" panose="020B0602020104020603" pitchFamily="34" charset="0"/>
              </a:rPr>
              <a:t>= w</a:t>
            </a:r>
            <a:r>
              <a:rPr lang="en-US" sz="1200" cap="none" baseline="-25000" dirty="0">
                <a:latin typeface="Tw Cen MT" panose="020B0602020104020603" pitchFamily="34" charset="0"/>
              </a:rPr>
              <a:t>1</a:t>
            </a:r>
            <a:r>
              <a:rPr lang="en-US" sz="1200" cap="none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σ</a:t>
            </a:r>
            <a:r>
              <a:rPr lang="en-US" sz="1200" cap="none" baseline="-25000" dirty="0">
                <a:latin typeface="Tw Cen MT" panose="020B0602020104020603" pitchFamily="34" charset="0"/>
              </a:rPr>
              <a:t>1</a:t>
            </a:r>
            <a:r>
              <a:rPr lang="en-US" sz="1200" cap="none" baseline="30000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r>
              <a:rPr lang="en-US" sz="1200" cap="none" dirty="0">
                <a:latin typeface="Tw Cen MT" panose="020B0602020104020603" pitchFamily="34" charset="0"/>
              </a:rPr>
              <a:t> + w</a:t>
            </a:r>
            <a:r>
              <a:rPr lang="en-US" sz="1200" cap="none" baseline="-25000" dirty="0">
                <a:latin typeface="Tw Cen MT" panose="020B0602020104020603" pitchFamily="34" charset="0"/>
              </a:rPr>
              <a:t>2</a:t>
            </a:r>
            <a:r>
              <a:rPr lang="en-US" sz="1200" cap="none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σ</a:t>
            </a:r>
            <a:r>
              <a:rPr lang="en-US" sz="1200" cap="none" baseline="-25000" dirty="0">
                <a:latin typeface="Tw Cen MT" panose="020B0602020104020603" pitchFamily="34" charset="0"/>
              </a:rPr>
              <a:t>2</a:t>
            </a:r>
            <a:r>
              <a:rPr lang="en-US" sz="1200" cap="none" baseline="30000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r>
              <a:rPr lang="en-US" sz="1200" cap="none" baseline="-25000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200" cap="none" dirty="0">
                <a:latin typeface="Tw Cen MT" panose="020B0602020104020603" pitchFamily="34" charset="0"/>
              </a:rPr>
              <a:t>+ w</a:t>
            </a:r>
            <a:r>
              <a:rPr lang="en-US" sz="1200" cap="none" baseline="-25000" dirty="0">
                <a:latin typeface="Tw Cen MT" panose="020B0602020104020603" pitchFamily="34" charset="0"/>
              </a:rPr>
              <a:t>3</a:t>
            </a:r>
            <a:r>
              <a:rPr lang="en-US" sz="1200" cap="none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σ</a:t>
            </a:r>
            <a:r>
              <a:rPr lang="en-US" sz="1200" cap="none" baseline="-25000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3</a:t>
            </a:r>
            <a:r>
              <a:rPr lang="en-US" sz="1200" cap="none" baseline="30000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r>
              <a:rPr lang="en-US" sz="1200" cap="none" baseline="-25000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200" cap="none" dirty="0">
                <a:latin typeface="Tw Cen MT" panose="020B0602020104020603" pitchFamily="34" charset="0"/>
              </a:rPr>
              <a:t>+ 2</a:t>
            </a:r>
            <a:r>
              <a:rPr lang="en-US" sz="1200" cap="none" baseline="-25000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200" cap="none" dirty="0">
                <a:latin typeface="Tw Cen MT" panose="020B0602020104020603" pitchFamily="34" charset="0"/>
              </a:rPr>
              <a:t>w</a:t>
            </a:r>
            <a:r>
              <a:rPr lang="en-US" sz="1200" cap="none" baseline="-25000" dirty="0">
                <a:latin typeface="Tw Cen MT" panose="020B0602020104020603" pitchFamily="34" charset="0"/>
              </a:rPr>
              <a:t>1</a:t>
            </a:r>
            <a:r>
              <a:rPr lang="en-US" sz="1200" cap="none" dirty="0">
                <a:latin typeface="Tw Cen MT" panose="020B0602020104020603" pitchFamily="34" charset="0"/>
              </a:rPr>
              <a:t>w</a:t>
            </a:r>
            <a:r>
              <a:rPr lang="en-US" sz="1200" cap="none" baseline="-25000" dirty="0">
                <a:latin typeface="Tw Cen MT" panose="020B0602020104020603" pitchFamily="34" charset="0"/>
              </a:rPr>
              <a:t>2 </a:t>
            </a:r>
            <a:r>
              <a:rPr lang="el-GR" sz="1200" cap="none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ρ</a:t>
            </a:r>
            <a:r>
              <a:rPr lang="en-US" sz="1200" cap="none" baseline="-25000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12</a:t>
            </a:r>
            <a:r>
              <a:rPr lang="en-US" sz="1200" cap="none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σ</a:t>
            </a:r>
            <a:r>
              <a:rPr lang="en-US" sz="1200" cap="none" baseline="-25000" dirty="0">
                <a:latin typeface="Tw Cen MT" panose="020B0602020104020603" pitchFamily="34" charset="0"/>
              </a:rPr>
              <a:t>1</a:t>
            </a:r>
            <a:r>
              <a:rPr lang="en-US" sz="1200" cap="none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σ</a:t>
            </a:r>
            <a:r>
              <a:rPr lang="en-US" sz="1200" cap="none" baseline="-25000" dirty="0">
                <a:latin typeface="Tw Cen MT" panose="020B0602020104020603" pitchFamily="34" charset="0"/>
              </a:rPr>
              <a:t>2 </a:t>
            </a:r>
            <a:r>
              <a:rPr lang="en-US" sz="1200" cap="none" dirty="0">
                <a:latin typeface="Tw Cen MT" panose="020B0602020104020603" pitchFamily="34" charset="0"/>
              </a:rPr>
              <a:t>+ 2</a:t>
            </a:r>
            <a:r>
              <a:rPr lang="en-US" sz="1200" cap="none" baseline="-25000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200" cap="none" dirty="0">
                <a:latin typeface="Tw Cen MT" panose="020B0602020104020603" pitchFamily="34" charset="0"/>
              </a:rPr>
              <a:t>w</a:t>
            </a:r>
            <a:r>
              <a:rPr lang="en-US" sz="1200" cap="none" baseline="-25000" dirty="0">
                <a:latin typeface="Tw Cen MT" panose="020B0602020104020603" pitchFamily="34" charset="0"/>
              </a:rPr>
              <a:t>1</a:t>
            </a:r>
            <a:r>
              <a:rPr lang="en-US" sz="1200" cap="none" dirty="0">
                <a:latin typeface="Tw Cen MT" panose="020B0602020104020603" pitchFamily="34" charset="0"/>
              </a:rPr>
              <a:t>w</a:t>
            </a:r>
            <a:r>
              <a:rPr lang="en-US" sz="1200" cap="none" baseline="-25000" dirty="0">
                <a:latin typeface="Tw Cen MT" panose="020B0602020104020603" pitchFamily="34" charset="0"/>
              </a:rPr>
              <a:t>3 </a:t>
            </a:r>
            <a:r>
              <a:rPr lang="el-GR" sz="1200" cap="none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ρ</a:t>
            </a:r>
            <a:r>
              <a:rPr lang="en-US" sz="1200" cap="none" baseline="-25000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13</a:t>
            </a:r>
            <a:r>
              <a:rPr lang="en-US" sz="1200" cap="none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σ</a:t>
            </a:r>
            <a:r>
              <a:rPr lang="en-US" sz="1200" cap="none" baseline="-25000" dirty="0">
                <a:latin typeface="Tw Cen MT" panose="020B0602020104020603" pitchFamily="34" charset="0"/>
              </a:rPr>
              <a:t>1</a:t>
            </a:r>
            <a:r>
              <a:rPr lang="en-US" sz="1200" cap="none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σ</a:t>
            </a:r>
            <a:r>
              <a:rPr lang="en-US" sz="1200" cap="none" baseline="-25000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3 </a:t>
            </a:r>
            <a:r>
              <a:rPr lang="en-US" sz="1200" cap="none" dirty="0">
                <a:latin typeface="Tw Cen MT" panose="020B0602020104020603" pitchFamily="34" charset="0"/>
              </a:rPr>
              <a:t>+ 2</a:t>
            </a:r>
            <a:r>
              <a:rPr lang="en-US" sz="1200" cap="none" baseline="-25000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200" cap="none" dirty="0">
                <a:latin typeface="Tw Cen MT" panose="020B0602020104020603" pitchFamily="34" charset="0"/>
              </a:rPr>
              <a:t>w</a:t>
            </a:r>
            <a:r>
              <a:rPr lang="en-US" sz="1200" cap="none" baseline="-25000" dirty="0">
                <a:latin typeface="Tw Cen MT" panose="020B0602020104020603" pitchFamily="34" charset="0"/>
              </a:rPr>
              <a:t>2</a:t>
            </a:r>
            <a:r>
              <a:rPr lang="en-US" sz="1200" cap="none" dirty="0">
                <a:latin typeface="Tw Cen MT" panose="020B0602020104020603" pitchFamily="34" charset="0"/>
              </a:rPr>
              <a:t>w</a:t>
            </a:r>
            <a:r>
              <a:rPr lang="en-US" sz="1200" cap="none" baseline="-25000" dirty="0">
                <a:latin typeface="Tw Cen MT" panose="020B0602020104020603" pitchFamily="34" charset="0"/>
              </a:rPr>
              <a:t>3 </a:t>
            </a:r>
            <a:r>
              <a:rPr lang="el-GR" sz="1200" cap="none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ρ</a:t>
            </a:r>
            <a:r>
              <a:rPr lang="en-US" sz="1200" cap="none" baseline="-25000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23</a:t>
            </a:r>
            <a:r>
              <a:rPr lang="en-US" sz="1200" cap="none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σ</a:t>
            </a:r>
            <a:r>
              <a:rPr lang="en-US" sz="1200" cap="none" baseline="-25000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r>
              <a:rPr lang="en-US" sz="1200" cap="none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σ</a:t>
            </a:r>
            <a:r>
              <a:rPr lang="en-US" sz="1200" cap="none" baseline="-25000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3</a:t>
            </a:r>
            <a:endParaRPr lang="en-US" sz="1200" cap="none" baseline="-25000" dirty="0">
              <a:latin typeface="Tw Cen MT" panose="020B0602020104020603" pitchFamily="34" charset="0"/>
            </a:endParaRPr>
          </a:p>
          <a:p>
            <a:pPr marL="0" indent="0">
              <a:buNone/>
            </a:pPr>
            <a:r>
              <a:rPr lang="en-US" sz="1400" b="1" cap="none" dirty="0">
                <a:latin typeface="Tw Cen MT" panose="020B0602020104020603" pitchFamily="34" charset="0"/>
              </a:rPr>
              <a:t>‘n’ assets</a:t>
            </a:r>
          </a:p>
          <a:p>
            <a:pPr>
              <a:spcBef>
                <a:spcPts val="0"/>
              </a:spcBef>
            </a:pPr>
            <a:r>
              <a:rPr lang="en-US" sz="1200" cap="none" dirty="0">
                <a:latin typeface="Tw Cen MT" panose="020B0602020104020603" pitchFamily="34" charset="0"/>
              </a:rPr>
              <a:t>Portfolio Return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200" cap="none" dirty="0" err="1">
                <a:latin typeface="Tw Cen MT" panose="020B0602020104020603" pitchFamily="34" charset="0"/>
              </a:rPr>
              <a:t>Rp</a:t>
            </a:r>
            <a:r>
              <a:rPr lang="en-US" sz="1200" cap="none" dirty="0">
                <a:latin typeface="Tw Cen MT" panose="020B0602020104020603" pitchFamily="34" charset="0"/>
              </a:rPr>
              <a:t> = w</a:t>
            </a:r>
            <a:r>
              <a:rPr lang="en-US" sz="1200" cap="none" baseline="-25000" dirty="0">
                <a:latin typeface="Tw Cen MT" panose="020B0602020104020603" pitchFamily="34" charset="0"/>
              </a:rPr>
              <a:t>1</a:t>
            </a:r>
            <a:r>
              <a:rPr lang="en-US" sz="1200" cap="none" dirty="0">
                <a:latin typeface="Tw Cen MT" panose="020B0602020104020603" pitchFamily="34" charset="0"/>
              </a:rPr>
              <a:t>R</a:t>
            </a:r>
            <a:r>
              <a:rPr lang="en-US" sz="1200" cap="none" baseline="-25000" dirty="0">
                <a:latin typeface="Tw Cen MT" panose="020B0602020104020603" pitchFamily="34" charset="0"/>
              </a:rPr>
              <a:t>1</a:t>
            </a:r>
            <a:r>
              <a:rPr lang="en-US" sz="1200" cap="none" dirty="0">
                <a:latin typeface="Tw Cen MT" panose="020B0602020104020603" pitchFamily="34" charset="0"/>
              </a:rPr>
              <a:t> +w</a:t>
            </a:r>
            <a:r>
              <a:rPr lang="en-US" sz="1200" cap="none" baseline="-25000" dirty="0">
                <a:latin typeface="Tw Cen MT" panose="020B0602020104020603" pitchFamily="34" charset="0"/>
              </a:rPr>
              <a:t>2</a:t>
            </a:r>
            <a:r>
              <a:rPr lang="en-US" sz="1200" cap="none" dirty="0">
                <a:latin typeface="Tw Cen MT" panose="020B0602020104020603" pitchFamily="34" charset="0"/>
              </a:rPr>
              <a:t>R</a:t>
            </a:r>
            <a:r>
              <a:rPr lang="en-US" sz="1200" cap="none" baseline="-25000" dirty="0">
                <a:latin typeface="Tw Cen MT" panose="020B0602020104020603" pitchFamily="34" charset="0"/>
              </a:rPr>
              <a:t>2 </a:t>
            </a:r>
            <a:r>
              <a:rPr lang="en-US" sz="1200" cap="none" dirty="0">
                <a:latin typeface="Tw Cen MT" panose="020B0602020104020603" pitchFamily="34" charset="0"/>
              </a:rPr>
              <a:t>+ …</a:t>
            </a:r>
            <a:r>
              <a:rPr lang="en-US" sz="1200" cap="none" baseline="-25000" dirty="0">
                <a:latin typeface="Tw Cen MT" panose="020B0602020104020603" pitchFamily="34" charset="0"/>
              </a:rPr>
              <a:t> </a:t>
            </a:r>
            <a:r>
              <a:rPr lang="en-US" sz="1200" cap="none" dirty="0">
                <a:latin typeface="Tw Cen MT" panose="020B0602020104020603" pitchFamily="34" charset="0"/>
              </a:rPr>
              <a:t>+</a:t>
            </a:r>
            <a:r>
              <a:rPr lang="en-US" sz="1200" cap="none" dirty="0" err="1">
                <a:latin typeface="Tw Cen MT" panose="020B0602020104020603" pitchFamily="34" charset="0"/>
              </a:rPr>
              <a:t>w</a:t>
            </a:r>
            <a:r>
              <a:rPr lang="en-US" sz="1200" cap="none" baseline="-25000" dirty="0" err="1">
                <a:latin typeface="Tw Cen MT" panose="020B0602020104020603" pitchFamily="34" charset="0"/>
              </a:rPr>
              <a:t>n</a:t>
            </a:r>
            <a:r>
              <a:rPr lang="en-US" sz="1200" cap="none" dirty="0" err="1">
                <a:latin typeface="Tw Cen MT" panose="020B0602020104020603" pitchFamily="34" charset="0"/>
              </a:rPr>
              <a:t>R</a:t>
            </a:r>
            <a:r>
              <a:rPr lang="en-US" sz="1200" cap="none" baseline="-25000" dirty="0" err="1">
                <a:latin typeface="Tw Cen MT" panose="020B0602020104020603" pitchFamily="34" charset="0"/>
              </a:rPr>
              <a:t>n</a:t>
            </a:r>
            <a:r>
              <a:rPr lang="en-US" sz="1200" cap="none" baseline="-25000" dirty="0">
                <a:latin typeface="Tw Cen MT" panose="020B0602020104020603" pitchFamily="34" charset="0"/>
              </a:rPr>
              <a:t> </a:t>
            </a:r>
          </a:p>
          <a:p>
            <a:pPr>
              <a:spcBef>
                <a:spcPts val="0"/>
              </a:spcBef>
            </a:pPr>
            <a:r>
              <a:rPr lang="en-US" sz="1200" cap="none" dirty="0">
                <a:latin typeface="Tw Cen MT" panose="020B0602020104020603" pitchFamily="34" charset="0"/>
              </a:rPr>
              <a:t>Portfolio Variance</a:t>
            </a:r>
          </a:p>
          <a:p>
            <a:pPr marL="457200" lvl="1" indent="0">
              <a:spcBef>
                <a:spcPts val="0"/>
              </a:spcBef>
              <a:buNone/>
              <a:tabLst>
                <a:tab pos="2460625" algn="l"/>
                <a:tab pos="3657600" algn="l"/>
                <a:tab pos="4684713" algn="l"/>
              </a:tabLst>
            </a:pPr>
            <a:r>
              <a:rPr lang="en-US" sz="1200" cap="none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σ</a:t>
            </a:r>
            <a:r>
              <a:rPr lang="en-US" sz="1200" cap="none" baseline="-25000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</a:t>
            </a:r>
            <a:r>
              <a:rPr lang="en-US" sz="1200" cap="none" baseline="30000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r>
              <a:rPr lang="en-US" sz="1200" cap="none" baseline="-25000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200" cap="none" dirty="0">
                <a:latin typeface="Tw Cen MT" panose="020B0602020104020603" pitchFamily="34" charset="0"/>
              </a:rPr>
              <a:t>= w</a:t>
            </a:r>
            <a:r>
              <a:rPr lang="en-US" sz="1200" cap="none" baseline="-25000" dirty="0">
                <a:latin typeface="Tw Cen MT" panose="020B0602020104020603" pitchFamily="34" charset="0"/>
              </a:rPr>
              <a:t>1</a:t>
            </a:r>
            <a:r>
              <a:rPr lang="en-US" sz="1200" cap="none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σ</a:t>
            </a:r>
            <a:r>
              <a:rPr lang="en-US" sz="1200" cap="none" baseline="-25000" dirty="0">
                <a:latin typeface="Tw Cen MT" panose="020B0602020104020603" pitchFamily="34" charset="0"/>
              </a:rPr>
              <a:t>1</a:t>
            </a:r>
            <a:r>
              <a:rPr lang="en-US" sz="1200" cap="none" baseline="30000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r>
              <a:rPr lang="en-US" sz="1200" cap="none" dirty="0">
                <a:latin typeface="Tw Cen MT" panose="020B0602020104020603" pitchFamily="34" charset="0"/>
              </a:rPr>
              <a:t> + w</a:t>
            </a:r>
            <a:r>
              <a:rPr lang="en-US" sz="1200" cap="none" baseline="-25000" dirty="0">
                <a:latin typeface="Tw Cen MT" panose="020B0602020104020603" pitchFamily="34" charset="0"/>
              </a:rPr>
              <a:t>2</a:t>
            </a:r>
            <a:r>
              <a:rPr lang="en-US" sz="1200" cap="none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σ</a:t>
            </a:r>
            <a:r>
              <a:rPr lang="en-US" sz="1200" cap="none" baseline="-25000" dirty="0">
                <a:latin typeface="Tw Cen MT" panose="020B0602020104020603" pitchFamily="34" charset="0"/>
              </a:rPr>
              <a:t>2</a:t>
            </a:r>
            <a:r>
              <a:rPr lang="en-US" sz="1200" cap="none" baseline="30000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r>
              <a:rPr lang="en-US" sz="1200" cap="none" baseline="-25000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	</a:t>
            </a:r>
            <a:r>
              <a:rPr lang="en-US" sz="1200" cap="none" dirty="0">
                <a:latin typeface="Tw Cen MT" panose="020B0602020104020603" pitchFamily="34" charset="0"/>
              </a:rPr>
              <a:t>+ w</a:t>
            </a:r>
            <a:r>
              <a:rPr lang="en-US" sz="1200" cap="none" baseline="-25000" dirty="0">
                <a:latin typeface="Tw Cen MT" panose="020B0602020104020603" pitchFamily="34" charset="0"/>
              </a:rPr>
              <a:t>3</a:t>
            </a:r>
            <a:r>
              <a:rPr lang="en-US" sz="1200" cap="none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σ</a:t>
            </a:r>
            <a:r>
              <a:rPr lang="en-US" sz="1200" cap="none" baseline="-25000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3</a:t>
            </a:r>
            <a:r>
              <a:rPr lang="en-US" sz="1200" cap="none" baseline="30000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 </a:t>
            </a:r>
            <a:r>
              <a:rPr lang="en-US" sz="1200" cap="none" dirty="0">
                <a:latin typeface="Tw Cen MT" panose="020B0602020104020603" pitchFamily="34" charset="0"/>
              </a:rPr>
              <a:t>	+ …</a:t>
            </a:r>
            <a:r>
              <a:rPr lang="en-US" sz="1200" cap="none" baseline="-25000" dirty="0">
                <a:latin typeface="Tw Cen MT" panose="020B0602020104020603" pitchFamily="34" charset="0"/>
              </a:rPr>
              <a:t> 	</a:t>
            </a:r>
            <a:r>
              <a:rPr lang="en-US" sz="1200" cap="none" dirty="0">
                <a:latin typeface="Tw Cen MT" panose="020B0602020104020603" pitchFamily="34" charset="0"/>
              </a:rPr>
              <a:t>+ w</a:t>
            </a:r>
            <a:r>
              <a:rPr lang="en-US" sz="1200" cap="none" baseline="-25000" dirty="0">
                <a:latin typeface="Tw Cen MT" panose="020B0602020104020603" pitchFamily="34" charset="0"/>
              </a:rPr>
              <a:t>n</a:t>
            </a:r>
            <a:r>
              <a:rPr lang="en-US" sz="1200" cap="none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σ</a:t>
            </a:r>
            <a:r>
              <a:rPr lang="en-US" sz="1200" cap="none" baseline="-25000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</a:t>
            </a:r>
            <a:r>
              <a:rPr lang="en-US" sz="1200" cap="none" baseline="30000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r>
              <a:rPr lang="en-US" sz="1200" cap="none" baseline="-25000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</a:p>
          <a:p>
            <a:pPr marL="457200" lvl="1" indent="0">
              <a:spcBef>
                <a:spcPts val="0"/>
              </a:spcBef>
              <a:buNone/>
              <a:tabLst>
                <a:tab pos="2460625" algn="l"/>
                <a:tab pos="3657600" algn="l"/>
                <a:tab pos="4684713" algn="l"/>
              </a:tabLst>
            </a:pPr>
            <a:r>
              <a:rPr lang="en-US" sz="1200" cap="none" baseline="-25000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        </a:t>
            </a:r>
            <a:r>
              <a:rPr lang="en-US" sz="1200" cap="none" dirty="0">
                <a:latin typeface="Tw Cen MT" panose="020B0602020104020603" pitchFamily="34" charset="0"/>
              </a:rPr>
              <a:t>+ 2</a:t>
            </a:r>
            <a:r>
              <a:rPr lang="en-US" sz="1200" cap="none" baseline="-25000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200" cap="none" dirty="0">
                <a:latin typeface="Tw Cen MT" panose="020B0602020104020603" pitchFamily="34" charset="0"/>
              </a:rPr>
              <a:t>w</a:t>
            </a:r>
            <a:r>
              <a:rPr lang="en-US" sz="1200" cap="none" baseline="-25000" dirty="0">
                <a:latin typeface="Tw Cen MT" panose="020B0602020104020603" pitchFamily="34" charset="0"/>
              </a:rPr>
              <a:t>1</a:t>
            </a:r>
            <a:r>
              <a:rPr lang="en-US" sz="1200" cap="none" dirty="0">
                <a:latin typeface="Tw Cen MT" panose="020B0602020104020603" pitchFamily="34" charset="0"/>
              </a:rPr>
              <a:t>w</a:t>
            </a:r>
            <a:r>
              <a:rPr lang="en-US" sz="1200" cap="none" baseline="-25000" dirty="0">
                <a:latin typeface="Tw Cen MT" panose="020B0602020104020603" pitchFamily="34" charset="0"/>
              </a:rPr>
              <a:t>2 </a:t>
            </a:r>
            <a:r>
              <a:rPr lang="el-GR" sz="1200" cap="none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ρ</a:t>
            </a:r>
            <a:r>
              <a:rPr lang="en-US" sz="1200" cap="none" baseline="-25000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12</a:t>
            </a:r>
            <a:r>
              <a:rPr lang="en-US" sz="1200" cap="none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σ</a:t>
            </a:r>
            <a:r>
              <a:rPr lang="en-US" sz="1200" cap="none" baseline="-25000" dirty="0">
                <a:latin typeface="Tw Cen MT" panose="020B0602020104020603" pitchFamily="34" charset="0"/>
              </a:rPr>
              <a:t>1</a:t>
            </a:r>
            <a:r>
              <a:rPr lang="en-US" sz="1200" cap="none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σ</a:t>
            </a:r>
            <a:r>
              <a:rPr lang="en-US" sz="1200" cap="none" baseline="-25000" dirty="0">
                <a:latin typeface="Tw Cen MT" panose="020B0602020104020603" pitchFamily="34" charset="0"/>
              </a:rPr>
              <a:t>2 </a:t>
            </a:r>
            <a:r>
              <a:rPr lang="en-US" sz="1200" cap="none" dirty="0">
                <a:latin typeface="Tw Cen MT" panose="020B0602020104020603" pitchFamily="34" charset="0"/>
              </a:rPr>
              <a:t>	+ 2</a:t>
            </a:r>
            <a:r>
              <a:rPr lang="en-US" sz="1200" cap="none" baseline="-25000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200" cap="none" dirty="0">
                <a:latin typeface="Tw Cen MT" panose="020B0602020104020603" pitchFamily="34" charset="0"/>
              </a:rPr>
              <a:t>w</a:t>
            </a:r>
            <a:r>
              <a:rPr lang="en-US" sz="1200" cap="none" baseline="-25000" dirty="0">
                <a:latin typeface="Tw Cen MT" panose="020B0602020104020603" pitchFamily="34" charset="0"/>
              </a:rPr>
              <a:t>1</a:t>
            </a:r>
            <a:r>
              <a:rPr lang="en-US" sz="1200" cap="none" dirty="0">
                <a:latin typeface="Tw Cen MT" panose="020B0602020104020603" pitchFamily="34" charset="0"/>
              </a:rPr>
              <a:t>w</a:t>
            </a:r>
            <a:r>
              <a:rPr lang="en-US" sz="1200" cap="none" baseline="-25000" dirty="0">
                <a:latin typeface="Tw Cen MT" panose="020B0602020104020603" pitchFamily="34" charset="0"/>
              </a:rPr>
              <a:t>3 </a:t>
            </a:r>
            <a:r>
              <a:rPr lang="el-GR" sz="1200" cap="none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ρ</a:t>
            </a:r>
            <a:r>
              <a:rPr lang="en-US" sz="1200" cap="none" baseline="-25000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13</a:t>
            </a:r>
            <a:r>
              <a:rPr lang="en-US" sz="1200" cap="none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σ</a:t>
            </a:r>
            <a:r>
              <a:rPr lang="en-US" sz="1200" cap="none" baseline="-25000" dirty="0">
                <a:latin typeface="Tw Cen MT" panose="020B0602020104020603" pitchFamily="34" charset="0"/>
              </a:rPr>
              <a:t>1</a:t>
            </a:r>
            <a:r>
              <a:rPr lang="en-US" sz="1200" cap="none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σ</a:t>
            </a:r>
            <a:r>
              <a:rPr lang="en-US" sz="1200" cap="none" baseline="-25000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3 	</a:t>
            </a:r>
            <a:r>
              <a:rPr lang="en-US" sz="1200" cap="none" dirty="0">
                <a:latin typeface="Tw Cen MT" panose="020B0602020104020603" pitchFamily="34" charset="0"/>
              </a:rPr>
              <a:t>+ …</a:t>
            </a:r>
            <a:r>
              <a:rPr lang="en-US" sz="1200" cap="none" baseline="-25000" dirty="0">
                <a:latin typeface="Tw Cen MT" panose="020B0602020104020603" pitchFamily="34" charset="0"/>
              </a:rPr>
              <a:t> 	</a:t>
            </a:r>
            <a:r>
              <a:rPr lang="en-US" sz="1200" cap="none" dirty="0">
                <a:latin typeface="Tw Cen MT" panose="020B0602020104020603" pitchFamily="34" charset="0"/>
              </a:rPr>
              <a:t>+ 2</a:t>
            </a:r>
            <a:r>
              <a:rPr lang="en-US" sz="1200" cap="none" baseline="-25000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200" cap="none" dirty="0">
                <a:latin typeface="Tw Cen MT" panose="020B0602020104020603" pitchFamily="34" charset="0"/>
              </a:rPr>
              <a:t>w</a:t>
            </a:r>
            <a:r>
              <a:rPr lang="en-US" sz="1200" cap="none" baseline="-25000" dirty="0">
                <a:latin typeface="Tw Cen MT" panose="020B0602020104020603" pitchFamily="34" charset="0"/>
              </a:rPr>
              <a:t>1</a:t>
            </a:r>
            <a:r>
              <a:rPr lang="en-US" sz="1200" cap="none" dirty="0">
                <a:latin typeface="Tw Cen MT" panose="020B0602020104020603" pitchFamily="34" charset="0"/>
              </a:rPr>
              <a:t>w</a:t>
            </a:r>
            <a:r>
              <a:rPr lang="en-US" sz="1200" cap="none" baseline="-25000" dirty="0">
                <a:latin typeface="Tw Cen MT" panose="020B0602020104020603" pitchFamily="34" charset="0"/>
              </a:rPr>
              <a:t>n </a:t>
            </a:r>
            <a:r>
              <a:rPr lang="el-GR" sz="1200" cap="none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ρ</a:t>
            </a:r>
            <a:r>
              <a:rPr lang="en-US" sz="1200" cap="none" baseline="-25000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</a:t>
            </a:r>
            <a:r>
              <a:rPr lang="en-US" sz="1200" cap="none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σ</a:t>
            </a:r>
            <a:r>
              <a:rPr lang="en-US" sz="1200" cap="none" baseline="-25000" dirty="0">
                <a:latin typeface="Tw Cen MT" panose="020B0602020104020603" pitchFamily="34" charset="0"/>
              </a:rPr>
              <a:t>1</a:t>
            </a:r>
            <a:r>
              <a:rPr lang="en-US" sz="1200" cap="none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σ</a:t>
            </a:r>
            <a:r>
              <a:rPr lang="en-US" sz="1200" cap="none" baseline="-25000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 </a:t>
            </a:r>
          </a:p>
          <a:p>
            <a:pPr marL="457200" lvl="1" indent="0">
              <a:spcBef>
                <a:spcPts val="0"/>
              </a:spcBef>
              <a:buNone/>
              <a:tabLst>
                <a:tab pos="2460625" algn="l"/>
                <a:tab pos="3657600" algn="l"/>
                <a:tab pos="4684713" algn="l"/>
              </a:tabLst>
            </a:pPr>
            <a:r>
              <a:rPr lang="en-US" sz="1200" cap="none" dirty="0">
                <a:latin typeface="Tw Cen MT" panose="020B0602020104020603" pitchFamily="34" charset="0"/>
              </a:rPr>
              <a:t>	+ 2</a:t>
            </a:r>
            <a:r>
              <a:rPr lang="en-US" sz="1200" cap="none" baseline="-25000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200" cap="none" dirty="0">
                <a:latin typeface="Tw Cen MT" panose="020B0602020104020603" pitchFamily="34" charset="0"/>
              </a:rPr>
              <a:t>w</a:t>
            </a:r>
            <a:r>
              <a:rPr lang="en-US" sz="1200" cap="none" baseline="-25000" dirty="0">
                <a:latin typeface="Tw Cen MT" panose="020B0602020104020603" pitchFamily="34" charset="0"/>
              </a:rPr>
              <a:t>2</a:t>
            </a:r>
            <a:r>
              <a:rPr lang="en-US" sz="1200" cap="none" dirty="0">
                <a:latin typeface="Tw Cen MT" panose="020B0602020104020603" pitchFamily="34" charset="0"/>
              </a:rPr>
              <a:t>w</a:t>
            </a:r>
            <a:r>
              <a:rPr lang="en-US" sz="1200" cap="none" baseline="-25000" dirty="0">
                <a:latin typeface="Tw Cen MT" panose="020B0602020104020603" pitchFamily="34" charset="0"/>
              </a:rPr>
              <a:t>3 </a:t>
            </a:r>
            <a:r>
              <a:rPr lang="el-GR" sz="1200" cap="none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ρ</a:t>
            </a:r>
            <a:r>
              <a:rPr lang="en-US" sz="1200" cap="none" baseline="-25000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23</a:t>
            </a:r>
            <a:r>
              <a:rPr lang="en-US" sz="1200" cap="none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σ</a:t>
            </a:r>
            <a:r>
              <a:rPr lang="en-US" sz="1200" cap="none" baseline="-25000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r>
              <a:rPr lang="en-US" sz="1200" cap="none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σ</a:t>
            </a:r>
            <a:r>
              <a:rPr lang="en-US" sz="1200" cap="none" baseline="-25000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3 	</a:t>
            </a:r>
            <a:r>
              <a:rPr lang="en-US" sz="1200" cap="none" dirty="0">
                <a:latin typeface="Tw Cen MT" panose="020B0602020104020603" pitchFamily="34" charset="0"/>
              </a:rPr>
              <a:t>+ …</a:t>
            </a:r>
            <a:r>
              <a:rPr lang="en-US" sz="1200" cap="none" baseline="-25000" dirty="0">
                <a:latin typeface="Tw Cen MT" panose="020B0602020104020603" pitchFamily="34" charset="0"/>
              </a:rPr>
              <a:t> 	</a:t>
            </a:r>
            <a:r>
              <a:rPr lang="en-US" sz="1200" cap="none" dirty="0">
                <a:latin typeface="Tw Cen MT" panose="020B0602020104020603" pitchFamily="34" charset="0"/>
              </a:rPr>
              <a:t>+ 2</a:t>
            </a:r>
            <a:r>
              <a:rPr lang="en-US" sz="1200" cap="none" baseline="-25000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200" cap="none" dirty="0">
                <a:latin typeface="Tw Cen MT" panose="020B0602020104020603" pitchFamily="34" charset="0"/>
              </a:rPr>
              <a:t>w</a:t>
            </a:r>
            <a:r>
              <a:rPr lang="en-US" sz="1200" cap="none" baseline="-25000" dirty="0">
                <a:latin typeface="Tw Cen MT" panose="020B0602020104020603" pitchFamily="34" charset="0"/>
              </a:rPr>
              <a:t>2</a:t>
            </a:r>
            <a:r>
              <a:rPr lang="en-US" sz="1200" cap="none" dirty="0">
                <a:latin typeface="Tw Cen MT" panose="020B0602020104020603" pitchFamily="34" charset="0"/>
              </a:rPr>
              <a:t>w</a:t>
            </a:r>
            <a:r>
              <a:rPr lang="en-US" sz="1200" cap="none" baseline="-25000" dirty="0">
                <a:latin typeface="Tw Cen MT" panose="020B0602020104020603" pitchFamily="34" charset="0"/>
              </a:rPr>
              <a:t>n </a:t>
            </a:r>
            <a:r>
              <a:rPr lang="el-GR" sz="1200" cap="none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ρ</a:t>
            </a:r>
            <a:r>
              <a:rPr lang="en-US" sz="1200" cap="none" baseline="-25000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</a:t>
            </a:r>
            <a:r>
              <a:rPr lang="en-US" sz="1200" cap="none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σ</a:t>
            </a:r>
            <a:r>
              <a:rPr lang="en-US" sz="1200" cap="none" baseline="-25000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r>
              <a:rPr lang="en-US" sz="1200" cap="none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σ</a:t>
            </a:r>
            <a:r>
              <a:rPr lang="en-US" sz="1200" cap="none" baseline="-25000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 </a:t>
            </a:r>
          </a:p>
          <a:p>
            <a:pPr marL="457200" lvl="1" indent="0">
              <a:spcBef>
                <a:spcPts val="0"/>
              </a:spcBef>
              <a:buNone/>
              <a:tabLst>
                <a:tab pos="2460625" algn="l"/>
                <a:tab pos="3657600" algn="l"/>
                <a:tab pos="4684713" algn="l"/>
              </a:tabLst>
            </a:pPr>
            <a:r>
              <a:rPr lang="en-US" sz="1200" cap="none" dirty="0">
                <a:latin typeface="Tw Cen MT" panose="020B0602020104020603" pitchFamily="34" charset="0"/>
              </a:rPr>
              <a:t>	</a:t>
            </a:r>
            <a:r>
              <a:rPr lang="en-US" sz="1200" cap="none" baseline="-25000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	</a:t>
            </a:r>
            <a:r>
              <a:rPr lang="en-US" sz="1200" cap="none" dirty="0">
                <a:latin typeface="Tw Cen MT" panose="020B0602020104020603" pitchFamily="34" charset="0"/>
              </a:rPr>
              <a:t>+ …</a:t>
            </a:r>
            <a:r>
              <a:rPr lang="en-US" sz="1200" cap="none" baseline="-25000" dirty="0">
                <a:latin typeface="Tw Cen MT" panose="020B0602020104020603" pitchFamily="34" charset="0"/>
              </a:rPr>
              <a:t> 	</a:t>
            </a:r>
            <a:r>
              <a:rPr lang="en-US" sz="1200" cap="none" dirty="0">
                <a:latin typeface="Tw Cen MT" panose="020B0602020104020603" pitchFamily="34" charset="0"/>
              </a:rPr>
              <a:t>+ …</a:t>
            </a:r>
            <a:endParaRPr lang="en-US" sz="1200" cap="none" baseline="-25000" dirty="0">
              <a:latin typeface="Tw Cen MT" panose="020B06020201040206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lvl="1" indent="0">
              <a:spcBef>
                <a:spcPts val="0"/>
              </a:spcBef>
              <a:buNone/>
              <a:tabLst>
                <a:tab pos="2460625" algn="l"/>
                <a:tab pos="3657600" algn="l"/>
                <a:tab pos="4684713" algn="l"/>
              </a:tabLst>
            </a:pPr>
            <a:r>
              <a:rPr lang="en-US" sz="1200" cap="none" dirty="0">
                <a:latin typeface="Tw Cen MT" panose="020B0602020104020603" pitchFamily="34" charset="0"/>
              </a:rPr>
              <a:t>	</a:t>
            </a:r>
            <a:r>
              <a:rPr lang="en-US" sz="1200" cap="none" baseline="-25000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	</a:t>
            </a:r>
            <a:r>
              <a:rPr lang="en-US" sz="1200" cap="none" baseline="-25000" dirty="0">
                <a:latin typeface="Tw Cen MT" panose="020B0602020104020603" pitchFamily="34" charset="0"/>
              </a:rPr>
              <a:t> 	</a:t>
            </a:r>
            <a:r>
              <a:rPr lang="en-US" sz="1200" cap="none" dirty="0">
                <a:latin typeface="Tw Cen MT" panose="020B0602020104020603" pitchFamily="34" charset="0"/>
              </a:rPr>
              <a:t>+ 2</a:t>
            </a:r>
            <a:r>
              <a:rPr lang="en-US" sz="1200" cap="none" baseline="-25000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200" cap="none" dirty="0">
                <a:latin typeface="Tw Cen MT" panose="020B0602020104020603" pitchFamily="34" charset="0"/>
              </a:rPr>
              <a:t>w</a:t>
            </a:r>
            <a:r>
              <a:rPr lang="en-US" sz="1200" cap="none" baseline="-25000" dirty="0">
                <a:latin typeface="Tw Cen MT" panose="020B0602020104020603" pitchFamily="34" charset="0"/>
              </a:rPr>
              <a:t>n-1</a:t>
            </a:r>
            <a:r>
              <a:rPr lang="en-US" sz="1200" cap="none" dirty="0">
                <a:latin typeface="Tw Cen MT" panose="020B0602020104020603" pitchFamily="34" charset="0"/>
              </a:rPr>
              <a:t>w</a:t>
            </a:r>
            <a:r>
              <a:rPr lang="en-US" sz="1200" cap="none" baseline="-25000" dirty="0">
                <a:latin typeface="Tw Cen MT" panose="020B0602020104020603" pitchFamily="34" charset="0"/>
              </a:rPr>
              <a:t>n </a:t>
            </a:r>
            <a:r>
              <a:rPr lang="el-GR" sz="1200" cap="none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ρ</a:t>
            </a:r>
            <a:r>
              <a:rPr lang="en-US" sz="1200" cap="none" baseline="-25000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</a:t>
            </a:r>
            <a:r>
              <a:rPr lang="en-US" sz="1200" cap="none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σ</a:t>
            </a:r>
            <a:r>
              <a:rPr lang="en-US" sz="1200" cap="none" baseline="-25000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n-1</a:t>
            </a:r>
            <a:r>
              <a:rPr lang="en-US" sz="1200" cap="none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σ</a:t>
            </a:r>
            <a:r>
              <a:rPr lang="en-US" sz="1200" cap="none" baseline="-25000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 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5FA5C7B-3A5E-46C2-A8C4-33CDC02E3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8-9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3E9B21-698E-4FE6-897E-1581EA39B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DA0179-D891-40AC-8ED5-1A9801C43779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123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Portfolio Combinations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79EEF5E-1103-4AB2-8BF1-C9F39B98E98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330" y="2380129"/>
            <a:ext cx="3829520" cy="3411071"/>
          </a:xfrm>
        </p:spPr>
        <p:txBody>
          <a:bodyPr>
            <a:noAutofit/>
          </a:bodyPr>
          <a:lstStyle/>
          <a:p>
            <a:endParaRPr lang="en-US" sz="1000" cap="none" dirty="0">
              <a:latin typeface="Tw Cen MT" panose="020B0602020104020603" pitchFamily="34" charset="0"/>
            </a:endParaRPr>
          </a:p>
          <a:p>
            <a:endParaRPr lang="en-US" sz="1000" cap="none" dirty="0">
              <a:latin typeface="Tw Cen MT" panose="020B0602020104020603" pitchFamily="34" charset="0"/>
            </a:endParaRPr>
          </a:p>
          <a:p>
            <a:endParaRPr lang="en-US" sz="1000" cap="none" dirty="0">
              <a:latin typeface="Tw Cen MT" panose="020B0602020104020603" pitchFamily="34" charset="0"/>
            </a:endParaRPr>
          </a:p>
          <a:p>
            <a:endParaRPr lang="en-US" sz="1000" cap="none" dirty="0">
              <a:latin typeface="Tw Cen MT" panose="020B0602020104020603" pitchFamily="34" charset="0"/>
            </a:endParaRPr>
          </a:p>
          <a:p>
            <a:r>
              <a:rPr lang="en-US" sz="1100" b="1" cap="none" dirty="0">
                <a:latin typeface="Tw Cen MT" panose="020B0602020104020603" pitchFamily="34" charset="0"/>
              </a:rPr>
              <a:t>Combination line</a:t>
            </a:r>
            <a:r>
              <a:rPr lang="en-US" sz="1100" cap="none" dirty="0">
                <a:latin typeface="Tw Cen MT" panose="020B0602020104020603" pitchFamily="34" charset="0"/>
              </a:rPr>
              <a:t>: Plot of E(r) and </a:t>
            </a:r>
            <a:r>
              <a:rPr lang="en-US" sz="1100" cap="none" dirty="0" err="1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σ</a:t>
            </a:r>
            <a:r>
              <a:rPr lang="en-US" sz="1100" cap="none" baseline="-25000" dirty="0" err="1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</a:t>
            </a:r>
            <a:r>
              <a:rPr lang="en-US" sz="1100" cap="none" dirty="0">
                <a:latin typeface="Tw Cen MT" panose="020B0602020104020603" pitchFamily="34" charset="0"/>
              </a:rPr>
              <a:t> of various portfolios (combinations) of two risky returns on securities (assets).</a:t>
            </a:r>
          </a:p>
          <a:p>
            <a:r>
              <a:rPr lang="en-US" sz="1100" cap="none" dirty="0">
                <a:latin typeface="Tw Cen MT" panose="020B0602020104020603" pitchFamily="34" charset="0"/>
              </a:rPr>
              <a:t>The parabola (if plotted on the x-axis) is called the expected return-standard deviation frontier, and more commonly referred to as </a:t>
            </a:r>
            <a:r>
              <a:rPr lang="en-US" sz="1100" b="1" cap="none" dirty="0">
                <a:latin typeface="Tw Cen MT" panose="020B0602020104020603" pitchFamily="34" charset="0"/>
              </a:rPr>
              <a:t>mean-variance frontier</a:t>
            </a:r>
            <a:r>
              <a:rPr lang="en-US" sz="1100" cap="none" dirty="0">
                <a:latin typeface="Tw Cen MT" panose="020B0602020104020603" pitchFamily="34" charset="0"/>
              </a:rPr>
              <a:t>.</a:t>
            </a:r>
          </a:p>
          <a:p>
            <a:r>
              <a:rPr lang="en-US" sz="1100" cap="none" dirty="0">
                <a:latin typeface="Tw Cen MT" panose="020B0602020104020603" pitchFamily="34" charset="0"/>
              </a:rPr>
              <a:t>The upper half of the mean-variance frontier is known as the </a:t>
            </a:r>
            <a:r>
              <a:rPr lang="en-US" sz="1100" b="1" cap="none" dirty="0">
                <a:latin typeface="Tw Cen MT" panose="020B0602020104020603" pitchFamily="34" charset="0"/>
              </a:rPr>
              <a:t>efficient frontier</a:t>
            </a:r>
            <a:r>
              <a:rPr lang="en-US" sz="1100" cap="none" dirty="0">
                <a:latin typeface="Tw Cen MT" panose="020B0602020104020603" pitchFamily="34" charset="0"/>
              </a:rPr>
              <a:t>, since it consists of efficient portfolios – ones with highest expected return for the specified level of risk.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5408FE8-EEC0-4748-AFFC-A47F6FBF8A1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cap="none" dirty="0">
                <a:latin typeface="Tw Cen MT" panose="020B0602020104020603" pitchFamily="34" charset="0"/>
              </a:rPr>
              <a:t>Two assets: </a:t>
            </a:r>
          </a:p>
          <a:p>
            <a:r>
              <a:rPr lang="en-US" sz="1200" cap="none" dirty="0">
                <a:latin typeface="Tw Cen MT" panose="020B0602020104020603" pitchFamily="34" charset="0"/>
              </a:rPr>
              <a:t>The portfolio combinations fall on the parabola.</a:t>
            </a:r>
          </a:p>
          <a:p>
            <a:pPr marL="0" indent="0">
              <a:buNone/>
            </a:pPr>
            <a:r>
              <a:rPr lang="en-US" sz="1400" b="1" cap="none" dirty="0">
                <a:latin typeface="Tw Cen MT" panose="020B0602020104020603" pitchFamily="34" charset="0"/>
              </a:rPr>
              <a:t>Three or more assets:</a:t>
            </a:r>
          </a:p>
          <a:p>
            <a:r>
              <a:rPr lang="en-US" sz="1200" cap="none" dirty="0">
                <a:latin typeface="Tw Cen MT" panose="020B0602020104020603" pitchFamily="34" charset="0"/>
              </a:rPr>
              <a:t>The portfolio combinations fall within or on the parabola.</a:t>
            </a:r>
          </a:p>
          <a:p>
            <a:r>
              <a:rPr lang="en-US" sz="1200" cap="none" dirty="0">
                <a:latin typeface="Tw Cen MT" panose="020B0602020104020603" pitchFamily="34" charset="0"/>
              </a:rPr>
              <a:t>Portfolios that fall on the parabola offer either the highest or the lowest expected return for a given level of standard deviation.</a:t>
            </a:r>
          </a:p>
          <a:p>
            <a:r>
              <a:rPr lang="en-US" sz="1200" cap="none" dirty="0">
                <a:latin typeface="Tw Cen MT" panose="020B0602020104020603" pitchFamily="34" charset="0"/>
              </a:rPr>
              <a:t>We prefer the portfolios that offer the higher expected returns for a given level of risk (by standard deviation of returns)</a:t>
            </a:r>
          </a:p>
          <a:p>
            <a:pPr marL="0" indent="0">
              <a:buNone/>
            </a:pPr>
            <a:endParaRPr lang="en-US" sz="1400" b="1" cap="none" dirty="0"/>
          </a:p>
          <a:p>
            <a:pPr marL="0" indent="0">
              <a:buNone/>
            </a:pPr>
            <a:endParaRPr lang="en-US" sz="1400" b="1" cap="non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5FA5C7B-3A5E-46C2-A8C4-33CDC02E3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8-9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3E9B21-698E-4FE6-897E-1581EA39B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DA0179-D891-40AC-8ED5-1A9801C43779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E3A81F-EBDB-4BEF-B46F-8136E9919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514600"/>
            <a:ext cx="1524470" cy="1135450"/>
          </a:xfrm>
          <a:prstGeom prst="rect">
            <a:avLst/>
          </a:prstGeom>
        </p:spPr>
      </p:pic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B610BD99-C431-4433-870B-C3868D5695AC}"/>
              </a:ext>
            </a:extLst>
          </p:cNvPr>
          <p:cNvSpPr txBox="1">
            <a:spLocks/>
          </p:cNvSpPr>
          <p:nvPr/>
        </p:nvSpPr>
        <p:spPr>
          <a:xfrm>
            <a:off x="2642348" y="2667000"/>
            <a:ext cx="1396252" cy="83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000" cap="none" dirty="0">
                <a:latin typeface="Tw Cen MT" panose="020B0602020104020603" pitchFamily="34" charset="0"/>
              </a:rPr>
              <a:t>R1 = risky asset 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cap="none" dirty="0">
                <a:latin typeface="Tw Cen MT" panose="020B0602020104020603" pitchFamily="34" charset="0"/>
              </a:rPr>
              <a:t>R2 = risky asset 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cap="none" dirty="0">
                <a:latin typeface="Tw Cen MT" panose="020B0602020104020603" pitchFamily="34" charset="0"/>
              </a:rPr>
              <a:t>F = risk-free asset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cap="none" dirty="0">
                <a:latin typeface="Tw Cen MT" panose="020B0602020104020603" pitchFamily="34" charset="0"/>
              </a:rPr>
              <a:t>T = tangency portfolio</a:t>
            </a:r>
          </a:p>
        </p:txBody>
      </p:sp>
    </p:spTree>
    <p:extLst>
      <p:ext uri="{BB962C8B-B14F-4D97-AF65-F5344CB8AC3E}">
        <p14:creationId xmlns:p14="http://schemas.microsoft.com/office/powerpoint/2010/main" val="1547260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Portfolio Selection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79EEF5E-1103-4AB2-8BF1-C9F39B98E98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cap="none" dirty="0">
                <a:latin typeface="Tw Cen MT" panose="020B0602020104020603" pitchFamily="34" charset="0"/>
              </a:rPr>
              <a:t>Markowitz optimal portfolio selection process</a:t>
            </a:r>
          </a:p>
          <a:p>
            <a:pPr marL="0" indent="0">
              <a:buNone/>
            </a:pPr>
            <a:r>
              <a:rPr lang="en-US" sz="1400" i="1" cap="none" dirty="0">
                <a:latin typeface="Tw Cen MT" panose="020B0602020104020603" pitchFamily="34" charset="0"/>
              </a:rPr>
              <a:t>Choose weights to minimize the portfolio risk given risk-adjusted return targets</a:t>
            </a:r>
          </a:p>
          <a:p>
            <a:pPr marL="0" indent="0">
              <a:buNone/>
            </a:pPr>
            <a:r>
              <a:rPr lang="en-US" sz="1400" cap="none" dirty="0">
                <a:latin typeface="Tw Cen MT" panose="020B0602020104020603" pitchFamily="34" charset="0"/>
              </a:rPr>
              <a:t>Return matrix</a:t>
            </a:r>
          </a:p>
          <a:p>
            <a:pPr marL="0" indent="0">
              <a:buNone/>
            </a:pPr>
            <a:endParaRPr lang="en-US" sz="1400" i="1" cap="none" dirty="0">
              <a:latin typeface="Tw Cen MT" panose="020B06020201040206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>
              <a:buNone/>
            </a:pPr>
            <a:r>
              <a:rPr lang="en-US" sz="1400" i="1" cap="none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Mean return vector </a:t>
            </a:r>
          </a:p>
          <a:p>
            <a:pPr marL="0" indent="0">
              <a:buNone/>
            </a:pPr>
            <a:r>
              <a:rPr lang="en-US" sz="1400" i="1" cap="none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Measure of portfolio risk is a quadratic form that looks like</a:t>
            </a:r>
          </a:p>
          <a:p>
            <a:pPr marL="0" indent="0">
              <a:buNone/>
            </a:pPr>
            <a:endParaRPr lang="en-US" sz="1400" i="1" cap="none" dirty="0">
              <a:latin typeface="Tw Cen MT" panose="020B06020201040206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5408FE8-EEC0-4748-AFFC-A47F6FBF8A1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cap="none" dirty="0"/>
              <a:t>Function </a:t>
            </a:r>
            <a:r>
              <a:rPr lang="en-US" sz="1400" b="1" cap="none" dirty="0" err="1"/>
              <a:t>solve.QP</a:t>
            </a:r>
            <a:r>
              <a:rPr lang="en-US" sz="1400" b="1" cap="none" dirty="0"/>
              <a:t>() in package ‘</a:t>
            </a:r>
            <a:r>
              <a:rPr lang="en-US" sz="1400" b="1" cap="none" dirty="0" err="1"/>
              <a:t>quadprog</a:t>
            </a:r>
            <a:r>
              <a:rPr lang="en-US" sz="1400" b="1" cap="none" dirty="0"/>
              <a:t>’ in R</a:t>
            </a:r>
          </a:p>
          <a:p>
            <a:pPr marL="0" indent="0">
              <a:buNone/>
            </a:pPr>
            <a:r>
              <a:rPr lang="en-US" sz="1200" cap="none" dirty="0"/>
              <a:t>Solves quadratic programming problem: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cap="none" dirty="0"/>
              <a:t>min(−</a:t>
            </a:r>
            <a:r>
              <a:rPr lang="en-US" sz="1200" cap="none" dirty="0" err="1"/>
              <a:t>d</a:t>
            </a:r>
            <a:r>
              <a:rPr lang="en-US" sz="1200" cap="none" baseline="30000" dirty="0" err="1"/>
              <a:t>T</a:t>
            </a:r>
            <a:r>
              <a:rPr lang="en-US" sz="1200" cap="none" dirty="0" err="1"/>
              <a:t>x</a:t>
            </a:r>
            <a:r>
              <a:rPr lang="en-US" sz="1200" cap="none" dirty="0"/>
              <a:t> + ½ </a:t>
            </a:r>
            <a:r>
              <a:rPr lang="en-US" sz="1200" cap="none" dirty="0" err="1"/>
              <a:t>x</a:t>
            </a:r>
            <a:r>
              <a:rPr lang="en-US" sz="1200" cap="none" baseline="30000" dirty="0" err="1"/>
              <a:t>T</a:t>
            </a:r>
            <a:r>
              <a:rPr lang="en-US" sz="1200" cap="none" dirty="0"/>
              <a:t> </a:t>
            </a:r>
            <a:r>
              <a:rPr lang="en-US" sz="1200" cap="none" dirty="0" err="1"/>
              <a:t>Dx</a:t>
            </a:r>
            <a:r>
              <a:rPr lang="en-US" sz="1200" cap="none" dirty="0"/>
              <a:t>) with constraints </a:t>
            </a:r>
            <a:r>
              <a:rPr lang="en-US" sz="1200" cap="none" dirty="0" err="1"/>
              <a:t>A</a:t>
            </a:r>
            <a:r>
              <a:rPr lang="en-US" sz="1200" cap="none" baseline="30000" dirty="0" err="1"/>
              <a:t>T</a:t>
            </a:r>
            <a:r>
              <a:rPr lang="en-US" sz="1200" cap="none" dirty="0" err="1"/>
              <a:t>x</a:t>
            </a:r>
            <a:r>
              <a:rPr lang="en-US" sz="1200" cap="none" dirty="0"/>
              <a:t> &gt;= b</a:t>
            </a:r>
            <a:r>
              <a:rPr lang="en-US" sz="1200" cap="none" baseline="-25000" dirty="0"/>
              <a:t>0</a:t>
            </a:r>
          </a:p>
          <a:p>
            <a:pPr marL="0" indent="0">
              <a:buNone/>
            </a:pPr>
            <a:r>
              <a:rPr lang="en-US" sz="1200" cap="none" dirty="0"/>
              <a:t>Usage: result &lt;- </a:t>
            </a:r>
            <a:r>
              <a:rPr lang="en-US" sz="1200" cap="none" dirty="0" err="1"/>
              <a:t>solve.QP</a:t>
            </a:r>
            <a:r>
              <a:rPr lang="en-US" sz="1200" cap="none" dirty="0"/>
              <a:t> (</a:t>
            </a:r>
            <a:r>
              <a:rPr lang="en-US" sz="1200" cap="none" dirty="0" err="1"/>
              <a:t>Dmat</a:t>
            </a:r>
            <a:r>
              <a:rPr lang="en-US" sz="1200" cap="none" dirty="0"/>
              <a:t>, </a:t>
            </a:r>
            <a:r>
              <a:rPr lang="en-US" sz="1200" cap="none" dirty="0" err="1"/>
              <a:t>dvec</a:t>
            </a:r>
            <a:r>
              <a:rPr lang="en-US" sz="1200" cap="none" dirty="0"/>
              <a:t>, </a:t>
            </a:r>
            <a:r>
              <a:rPr lang="en-US" sz="1200" cap="none" dirty="0" err="1"/>
              <a:t>Amat</a:t>
            </a:r>
            <a:r>
              <a:rPr lang="en-US" sz="1200" cap="none" dirty="0"/>
              <a:t>, </a:t>
            </a:r>
            <a:r>
              <a:rPr lang="en-US" sz="1200" cap="none" dirty="0" err="1"/>
              <a:t>bvec</a:t>
            </a:r>
            <a:r>
              <a:rPr lang="en-US" sz="1200" cap="none" dirty="0"/>
              <a:t>, </a:t>
            </a:r>
            <a:r>
              <a:rPr lang="en-US" sz="1200" cap="none" dirty="0" err="1"/>
              <a:t>meq</a:t>
            </a:r>
            <a:r>
              <a:rPr lang="en-US" sz="1200" cap="none" dirty="0"/>
              <a:t>)</a:t>
            </a:r>
          </a:p>
          <a:p>
            <a:pPr marL="0" indent="0">
              <a:buNone/>
            </a:pPr>
            <a:r>
              <a:rPr lang="en-US" sz="1400" b="1" cap="none" dirty="0"/>
              <a:t>Using </a:t>
            </a:r>
            <a:r>
              <a:rPr lang="en-US" sz="1400" b="1" cap="none" dirty="0" err="1"/>
              <a:t>solve.QP</a:t>
            </a:r>
            <a:r>
              <a:rPr lang="en-US" sz="1400" b="1" cap="none" dirty="0"/>
              <a:t>() for portfolio optimization</a:t>
            </a:r>
          </a:p>
          <a:p>
            <a:pPr marL="0" indent="0">
              <a:buNone/>
            </a:pPr>
            <a:r>
              <a:rPr lang="en-US" sz="1200" cap="none" dirty="0">
                <a:latin typeface="Tw Cen MT" panose="020B0602020104020603" pitchFamily="34" charset="0"/>
              </a:rPr>
              <a:t>d</a:t>
            </a:r>
            <a:r>
              <a:rPr lang="en-US" sz="1200" cap="none" baseline="30000" dirty="0">
                <a:latin typeface="Tw Cen MT" panose="020B0602020104020603" pitchFamily="34" charset="0"/>
              </a:rPr>
              <a:t>T</a:t>
            </a:r>
            <a:r>
              <a:rPr lang="en-US" sz="1200" cap="none" dirty="0">
                <a:latin typeface="Tw Cen MT" panose="020B0602020104020603" pitchFamily="34" charset="0"/>
              </a:rPr>
              <a:t> is set to [0…. 0]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cap="none" dirty="0" err="1">
                <a:latin typeface="Tw Cen MT" panose="020B0602020104020603" pitchFamily="34" charset="0"/>
              </a:rPr>
              <a:t>x</a:t>
            </a:r>
            <a:r>
              <a:rPr lang="en-US" sz="1200" cap="none" baseline="30000" dirty="0" err="1">
                <a:latin typeface="Tw Cen MT" panose="020B0602020104020603" pitchFamily="34" charset="0"/>
              </a:rPr>
              <a:t>T</a:t>
            </a:r>
            <a:r>
              <a:rPr lang="en-US" sz="1200" cap="none" dirty="0">
                <a:latin typeface="Tw Cen MT" panose="020B0602020104020603" pitchFamily="34" charset="0"/>
              </a:rPr>
              <a:t> is the weights matrix </a:t>
            </a:r>
            <a:r>
              <a:rPr lang="en-US" sz="1200" cap="none" dirty="0" err="1">
                <a:latin typeface="Tw Cen MT" panose="020B0602020104020603" pitchFamily="34" charset="0"/>
              </a:rPr>
              <a:t>w</a:t>
            </a:r>
            <a:r>
              <a:rPr lang="en-US" sz="1200" cap="none" baseline="30000" dirty="0" err="1">
                <a:latin typeface="Tw Cen MT" panose="020B0602020104020603" pitchFamily="34" charset="0"/>
              </a:rPr>
              <a:t>T</a:t>
            </a:r>
            <a:endParaRPr lang="en-US" sz="1200" cap="none" dirty="0">
              <a:latin typeface="Tw Cen MT" panose="020B06020201040206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cap="none" dirty="0">
                <a:latin typeface="Tw Cen MT" panose="020B0602020104020603" pitchFamily="34" charset="0"/>
              </a:rPr>
              <a:t>D is set to 2 * </a:t>
            </a:r>
            <a:r>
              <a:rPr lang="en-US" sz="1200" cap="none" dirty="0" err="1">
                <a:latin typeface="Tw Cen MT" panose="020B0602020104020603" pitchFamily="34" charset="0"/>
              </a:rPr>
              <a:t>Cov</a:t>
            </a:r>
            <a:r>
              <a:rPr lang="en-US" sz="1200" cap="none" dirty="0">
                <a:latin typeface="Tw Cen MT" panose="020B0602020104020603" pitchFamily="34" charset="0"/>
              </a:rPr>
              <a:t> matrix	(D/2 = </a:t>
            </a:r>
            <a:r>
              <a:rPr lang="en-US" sz="1200" cap="none" dirty="0" err="1">
                <a:latin typeface="Tw Cen MT" panose="020B0602020104020603" pitchFamily="34" charset="0"/>
              </a:rPr>
              <a:t>Cov</a:t>
            </a:r>
            <a:r>
              <a:rPr lang="en-US" sz="1200" cap="none" dirty="0">
                <a:latin typeface="Tw Cen MT" panose="020B0602020104020603" pitchFamily="34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cap="none" dirty="0" err="1">
                <a:latin typeface="Tw Cen MT" panose="020B0602020104020603" pitchFamily="34" charset="0"/>
              </a:rPr>
              <a:t>meq</a:t>
            </a:r>
            <a:r>
              <a:rPr lang="en-US" sz="1200" cap="none" dirty="0">
                <a:latin typeface="Tw Cen MT" panose="020B0602020104020603" pitchFamily="34" charset="0"/>
              </a:rPr>
              <a:t> is set to 2 (beyond that are the inequality constraints)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cap="none" dirty="0">
                <a:latin typeface="Tw Cen MT" panose="020B0602020104020603" pitchFamily="34" charset="0"/>
              </a:rPr>
              <a:t>equality constraints are: [sum of weights], [expected return]</a:t>
            </a:r>
          </a:p>
          <a:p>
            <a:pPr marL="0" indent="0">
              <a:buNone/>
            </a:pPr>
            <a:r>
              <a:rPr lang="en-US" sz="1200" cap="none" dirty="0">
                <a:latin typeface="Tw Cen MT" panose="020B0602020104020603" pitchFamily="34" charset="0"/>
              </a:rPr>
              <a:t>Outputs: </a:t>
            </a:r>
            <a:r>
              <a:rPr lang="en-US" sz="1200" cap="none" dirty="0" err="1">
                <a:latin typeface="Tw Cen MT" panose="020B0602020104020603" pitchFamily="34" charset="0"/>
              </a:rPr>
              <a:t>result$value</a:t>
            </a:r>
            <a:r>
              <a:rPr lang="en-US" sz="1200" cap="none" dirty="0">
                <a:latin typeface="Tw Cen MT" panose="020B0602020104020603" pitchFamily="34" charset="0"/>
              </a:rPr>
              <a:t> is the computed variance and </a:t>
            </a:r>
            <a:r>
              <a:rPr lang="en-US" sz="1200" cap="none" dirty="0" err="1">
                <a:latin typeface="Tw Cen MT" panose="020B0602020104020603" pitchFamily="34" charset="0"/>
              </a:rPr>
              <a:t>result$solution</a:t>
            </a:r>
            <a:r>
              <a:rPr lang="en-US" sz="1200" cap="none" dirty="0">
                <a:latin typeface="Tw Cen MT" panose="020B0602020104020603" pitchFamily="34" charset="0"/>
              </a:rPr>
              <a:t> contains the computed weights.</a:t>
            </a:r>
          </a:p>
          <a:p>
            <a:pPr marL="0" indent="0">
              <a:buNone/>
            </a:pPr>
            <a:endParaRPr lang="en-US" sz="1400" b="1" cap="non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5FA5C7B-3A5E-46C2-A8C4-33CDC02E3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8-9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3E9B21-698E-4FE6-897E-1581EA39B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DA0179-D891-40AC-8ED5-1A9801C43779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86A1B9-9852-4D9B-B3AC-C9848D515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831" y="3412846"/>
            <a:ext cx="838199" cy="4454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31015E6-17FC-4A56-8C98-82C899CC62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5532" y="4068622"/>
            <a:ext cx="343043" cy="4454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9F85D0E-CF8C-4DCE-950F-DC17EE460A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5515" y="4904042"/>
            <a:ext cx="1743075" cy="52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593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Portfolios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79EEF5E-1103-4AB2-8BF1-C9F39B98E98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cap="none" dirty="0">
                <a:latin typeface="Tw Cen MT" panose="020B0602020104020603" pitchFamily="34" charset="0"/>
              </a:rPr>
              <a:t>Sharpe’s Ratio</a:t>
            </a:r>
          </a:p>
          <a:p>
            <a:r>
              <a:rPr lang="en-US" sz="1200" cap="none" dirty="0">
                <a:latin typeface="Tw Cen MT" panose="020B0602020104020603" pitchFamily="34" charset="0"/>
              </a:rPr>
              <a:t>It is a measure of the performance of the overall portfolio</a:t>
            </a:r>
          </a:p>
          <a:p>
            <a:r>
              <a:rPr lang="en-US" sz="1200" cap="none" dirty="0">
                <a:latin typeface="Tw Cen MT" panose="020B0602020104020603" pitchFamily="34" charset="0"/>
              </a:rPr>
              <a:t>It is the amount of portfolio premium per unit of risk (the “price” of risk) across all combinations of portfolio assets on the efficient frontier</a:t>
            </a:r>
          </a:p>
          <a:p>
            <a:r>
              <a:rPr lang="en-US" sz="1200" cap="none" dirty="0">
                <a:latin typeface="Tw Cen MT" panose="020B0602020104020603" pitchFamily="34" charset="0"/>
              </a:rPr>
              <a:t>It is a “reward-to-risk" ratio, computed as (</a:t>
            </a:r>
            <a:r>
              <a:rPr lang="en-US" sz="1200" cap="none" dirty="0" err="1">
                <a:latin typeface="Tw Cen MT" panose="020B0602020104020603" pitchFamily="34" charset="0"/>
              </a:rPr>
              <a:t>r</a:t>
            </a:r>
            <a:r>
              <a:rPr lang="en-US" sz="1200" cap="none" baseline="-25000" dirty="0" err="1">
                <a:latin typeface="Tw Cen MT" panose="020B0602020104020603" pitchFamily="34" charset="0"/>
              </a:rPr>
              <a:t>P</a:t>
            </a:r>
            <a:r>
              <a:rPr lang="en-US" sz="1200" cap="none" dirty="0">
                <a:latin typeface="Tw Cen MT" panose="020B0602020104020603" pitchFamily="34" charset="0"/>
              </a:rPr>
              <a:t> - </a:t>
            </a:r>
            <a:r>
              <a:rPr lang="en-US" sz="1200" cap="none" dirty="0" err="1">
                <a:latin typeface="Tw Cen MT" panose="020B0602020104020603" pitchFamily="34" charset="0"/>
              </a:rPr>
              <a:t>r</a:t>
            </a:r>
            <a:r>
              <a:rPr lang="en-US" sz="1200" cap="none" baseline="-25000" dirty="0" err="1">
                <a:latin typeface="Tw Cen MT" panose="020B0602020104020603" pitchFamily="34" charset="0"/>
              </a:rPr>
              <a:t>i</a:t>
            </a:r>
            <a:r>
              <a:rPr lang="en-US" sz="1200" cap="none" dirty="0">
                <a:latin typeface="Tw Cen MT" panose="020B0602020104020603" pitchFamily="34" charset="0"/>
              </a:rPr>
              <a:t>) / </a:t>
            </a:r>
            <a:r>
              <a:rPr lang="en-US" sz="1200" cap="none" dirty="0" err="1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σ</a:t>
            </a:r>
            <a:r>
              <a:rPr lang="en-US" sz="1200" cap="none" baseline="-25000" dirty="0" err="1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</a:t>
            </a:r>
            <a:endParaRPr lang="en-US" sz="1200" cap="none" dirty="0">
              <a:latin typeface="Tw Cen MT" panose="020B0602020104020603" pitchFamily="34" charset="0"/>
            </a:endParaRPr>
          </a:p>
          <a:p>
            <a:r>
              <a:rPr lang="en-US" sz="1200" cap="none" dirty="0">
                <a:latin typeface="Tw Cen MT" panose="020B0602020104020603" pitchFamily="34" charset="0"/>
              </a:rPr>
              <a:t>A maximized Sharpe ratio represents the best combination for the risk in terms of returns</a:t>
            </a:r>
          </a:p>
          <a:p>
            <a:r>
              <a:rPr lang="en-US" sz="1200" cap="none" dirty="0">
                <a:latin typeface="Tw Cen MT" panose="020B0602020104020603" pitchFamily="34" charset="0"/>
              </a:rPr>
              <a:t>This portfolio is called the tangency portfolio since its line is tangent to the efficient frontier</a:t>
            </a:r>
            <a:endParaRPr lang="en-US" sz="1000" cap="none" dirty="0">
              <a:latin typeface="Tw Cen MT" panose="020B0602020104020603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5408FE8-EEC0-4748-AFFC-A47F6FBF8A1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cap="none" dirty="0">
                <a:latin typeface="Tw Cen MT" panose="020B0602020104020603" pitchFamily="34" charset="0"/>
              </a:rPr>
              <a:t>Combining risky assets with a risk-free asset</a:t>
            </a:r>
          </a:p>
          <a:p>
            <a:pPr marL="0" indent="0">
              <a:buNone/>
            </a:pPr>
            <a:r>
              <a:rPr lang="en-US" sz="1200" i="1" cap="none" dirty="0"/>
              <a:t>When a risk-free asset is available, then the efficient portfolios are no longer those on the efficient frontier.</a:t>
            </a:r>
          </a:p>
          <a:p>
            <a:pPr marL="0" indent="0">
              <a:buNone/>
            </a:pPr>
            <a:r>
              <a:rPr lang="en-US" sz="1200" b="1" cap="none" dirty="0"/>
              <a:t>The optimal or efficient portfolios mix the tangency portfolio with the risk-free asset.</a:t>
            </a:r>
          </a:p>
          <a:p>
            <a:pPr marL="0" indent="0">
              <a:buNone/>
            </a:pPr>
            <a:r>
              <a:rPr lang="en-US" sz="1200" cap="none" dirty="0"/>
              <a:t>Each efficient portfolio has two properties:</a:t>
            </a:r>
          </a:p>
          <a:p>
            <a:pPr>
              <a:spcBef>
                <a:spcPts val="0"/>
              </a:spcBef>
            </a:pPr>
            <a:r>
              <a:rPr lang="en-US" sz="1200" cap="none" dirty="0"/>
              <a:t>higher expected return than any other portfolio with the same or smaller risk</a:t>
            </a:r>
          </a:p>
          <a:p>
            <a:pPr>
              <a:spcBef>
                <a:spcPts val="0"/>
              </a:spcBef>
            </a:pPr>
            <a:r>
              <a:rPr lang="en-US" sz="1200" cap="none" dirty="0"/>
              <a:t>smaller risk than any other portfolio with the same or higher expected return</a:t>
            </a:r>
          </a:p>
          <a:p>
            <a:pPr marL="0" indent="0">
              <a:buNone/>
            </a:pPr>
            <a:r>
              <a:rPr lang="en-US" sz="1200" cap="none" dirty="0"/>
              <a:t>Note that all efficient portfolios use the same mix of the risky assets, namely, the tangency portfolio.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5FA5C7B-3A5E-46C2-A8C4-33CDC02E3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8-9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3E9B21-698E-4FE6-897E-1581EA39B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DA0179-D891-40AC-8ED5-1A9801C43779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311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F79EEF5E-1103-4AB2-8BF1-C9F39B98E98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400" b="1" cap="none" dirty="0">
                    <a:latin typeface="Tw Cen MT" panose="020B0602020104020603" pitchFamily="34" charset="0"/>
                  </a:rPr>
                  <a:t>Tangency Portfolio (T) with two risky returns</a:t>
                </a:r>
              </a:p>
              <a:p>
                <a:pPr marL="0" indent="0">
                  <a:buNone/>
                </a:pPr>
                <a:r>
                  <a:rPr lang="en-US" sz="1200" i="1" cap="none" dirty="0">
                    <a:latin typeface="Tw Cen MT" panose="020B06020201040206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Excess expected returns:</a:t>
                </a:r>
              </a:p>
              <a:p>
                <a:pPr marL="457200" indent="0">
                  <a:buNone/>
                </a:pPr>
                <a:r>
                  <a:rPr lang="en-US" sz="1200" i="1" cap="none" dirty="0">
                    <a:latin typeface="Tw Cen MT" panose="020B06020201040206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R</a:t>
                </a:r>
                <a:r>
                  <a:rPr lang="en-US" sz="1200" i="1" cap="none" baseline="-25000" dirty="0">
                    <a:latin typeface="Tw Cen MT" panose="020B06020201040206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1 </a:t>
                </a:r>
                <a:r>
                  <a:rPr lang="en-US" sz="1200" i="1" cap="none" dirty="0">
                    <a:latin typeface="Tw Cen MT" panose="020B06020201040206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= r</a:t>
                </a:r>
                <a:r>
                  <a:rPr lang="en-US" sz="1200" i="1" cap="none" baseline="-25000" dirty="0">
                    <a:latin typeface="Tw Cen MT" panose="020B06020201040206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1  </a:t>
                </a:r>
                <a:r>
                  <a:rPr lang="en-US" sz="1200" i="1" cap="none" dirty="0">
                    <a:latin typeface="Tw Cen MT" panose="020B06020201040206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–  </a:t>
                </a:r>
                <a:r>
                  <a:rPr lang="en-US" sz="1200" i="1" cap="none" dirty="0" err="1">
                    <a:latin typeface="Tw Cen MT" panose="020B06020201040206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r</a:t>
                </a:r>
                <a:r>
                  <a:rPr lang="en-US" sz="1200" i="1" cap="none" baseline="-25000" dirty="0" err="1">
                    <a:latin typeface="Tw Cen MT" panose="020B06020201040206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f</a:t>
                </a:r>
                <a:r>
                  <a:rPr lang="en-US" sz="1200" i="1" cap="none" dirty="0">
                    <a:latin typeface="Tw Cen MT" panose="020B06020201040206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and R</a:t>
                </a:r>
                <a:r>
                  <a:rPr lang="en-US" sz="1200" i="1" cap="none" baseline="-25000" dirty="0">
                    <a:latin typeface="Tw Cen MT" panose="020B06020201040206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2 </a:t>
                </a:r>
                <a:r>
                  <a:rPr lang="en-US" sz="1200" i="1" cap="none" dirty="0">
                    <a:latin typeface="Tw Cen MT" panose="020B06020201040206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= r</a:t>
                </a:r>
                <a:r>
                  <a:rPr lang="en-US" sz="1200" i="1" cap="none" baseline="-25000" dirty="0">
                    <a:latin typeface="Tw Cen MT" panose="020B06020201040206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2  </a:t>
                </a:r>
                <a:r>
                  <a:rPr lang="en-US" sz="1200" i="1" cap="none" dirty="0">
                    <a:latin typeface="Tw Cen MT" panose="020B06020201040206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–  </a:t>
                </a:r>
                <a:r>
                  <a:rPr lang="en-US" sz="1200" i="1" cap="none" dirty="0" err="1">
                    <a:latin typeface="Tw Cen MT" panose="020B06020201040206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r</a:t>
                </a:r>
                <a:r>
                  <a:rPr lang="en-US" sz="1200" i="1" cap="none" baseline="-25000" dirty="0" err="1">
                    <a:latin typeface="Tw Cen MT" panose="020B06020201040206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f</a:t>
                </a:r>
                <a:r>
                  <a:rPr lang="en-US" sz="1200" i="1" cap="none" dirty="0">
                    <a:latin typeface="Tw Cen MT" panose="020B06020201040206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</a:t>
                </a:r>
              </a:p>
              <a:p>
                <a:pPr marL="0" indent="0">
                  <a:buNone/>
                  <a:tabLst>
                    <a:tab pos="231775" algn="l"/>
                  </a:tabLst>
                </a:pPr>
                <a:r>
                  <a:rPr lang="en-US" sz="1200" i="1" cap="none" dirty="0">
                    <a:latin typeface="Tw Cen MT" panose="020B06020201040206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Weight for the tangency portfolio:</a:t>
                </a:r>
              </a:p>
              <a:p>
                <a:pPr marL="457200" lvl="1" indent="0">
                  <a:buNone/>
                </a:pPr>
                <a:r>
                  <a:rPr lang="en-US" sz="1000" cap="none" dirty="0" err="1">
                    <a:latin typeface="Tw Cen MT" panose="020B06020201040206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w</a:t>
                </a:r>
                <a:r>
                  <a:rPr lang="en-US" sz="1000" cap="none" baseline="-25000" dirty="0" err="1">
                    <a:latin typeface="Tw Cen MT" panose="020B06020201040206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T</a:t>
                </a:r>
                <a:r>
                  <a:rPr lang="en-US" sz="1000" cap="none" baseline="-25000" dirty="0">
                    <a:latin typeface="Tw Cen MT" panose="020B06020201040206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</a:t>
                </a:r>
                <a:r>
                  <a:rPr lang="en-US" sz="1000" cap="none" dirty="0">
                    <a:latin typeface="Tw Cen MT" panose="020B0602020104020603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000" i="1" cap="none" smtClean="0"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000" cap="none" dirty="0">
                            <a:latin typeface="Tw Cen MT" panose="020B0602020104020603" pitchFamily="34" charset="0"/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sz="1000" cap="none" baseline="-25000" dirty="0">
                            <a:latin typeface="Tw Cen MT" panose="020B0602020104020603" pitchFamily="34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sz="1000" cap="none" dirty="0">
                            <a:latin typeface="Tw Cen MT" panose="020B0602020104020603" pitchFamily="34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σ</m:t>
                        </m:r>
                        <m:r>
                          <m:rPr>
                            <m:nor/>
                          </m:rPr>
                          <a:rPr lang="en-US" sz="1000" cap="none" baseline="-25000" dirty="0">
                            <a:latin typeface="Tw Cen MT" panose="020B0602020104020603" pitchFamily="34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1000" cap="none" baseline="30000" dirty="0">
                            <a:latin typeface="Tw Cen MT" panose="020B0602020104020603" pitchFamily="34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1000" cap="none" dirty="0">
                            <a:latin typeface="Tw Cen MT" panose="020B0602020104020603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000" i="1" cap="none" dirty="0">
                            <a:latin typeface="Tw Cen MT" panose="020B0602020104020603" pitchFamily="34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–</m:t>
                        </m:r>
                        <m:r>
                          <m:rPr>
                            <m:nor/>
                          </m:rPr>
                          <a:rPr lang="en-US" sz="1000" cap="none" dirty="0">
                            <a:latin typeface="Tw Cen MT" panose="020B0602020104020603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000" cap="none" dirty="0">
                            <a:latin typeface="Tw Cen MT" panose="020B0602020104020603" pitchFamily="34" charset="0"/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sz="1000" cap="none" baseline="-25000" dirty="0">
                            <a:latin typeface="Tw Cen MT" panose="020B0602020104020603" pitchFamily="34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l-GR" sz="1000" cap="none" dirty="0">
                            <a:latin typeface="Arial Unicode MS" panose="020B0604020202020204" pitchFamily="34" charset="-128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ρ</m:t>
                        </m:r>
                        <m:r>
                          <m:rPr>
                            <m:nor/>
                          </m:rPr>
                          <a:rPr lang="en-US" sz="1000" cap="none" baseline="-25000" dirty="0">
                            <a:latin typeface="Tw Cen MT" panose="020B0602020104020603" pitchFamily="34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12</m:t>
                        </m:r>
                        <m:r>
                          <m:rPr>
                            <m:nor/>
                          </m:rPr>
                          <a:rPr lang="en-US" sz="1000" cap="none" dirty="0">
                            <a:latin typeface="Tw Cen MT" panose="020B0602020104020603" pitchFamily="34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σ</m:t>
                        </m:r>
                        <m:r>
                          <m:rPr>
                            <m:nor/>
                          </m:rPr>
                          <a:rPr lang="en-US" sz="1000" cap="none" baseline="-25000" dirty="0">
                            <a:latin typeface="Tw Cen MT" panose="020B0602020104020603" pitchFamily="34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sz="1000" cap="none" dirty="0">
                            <a:latin typeface="Tw Cen MT" panose="020B0602020104020603" pitchFamily="34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σ</m:t>
                        </m:r>
                        <m:r>
                          <m:rPr>
                            <m:nor/>
                          </m:rPr>
                          <a:rPr lang="en-US" sz="1000" cap="none" baseline="-25000" dirty="0">
                            <a:latin typeface="Tw Cen MT" panose="020B0602020104020603" pitchFamily="34" charset="0"/>
                          </a:rPr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000" cap="none" dirty="0">
                            <a:latin typeface="Tw Cen MT" panose="020B0602020104020603" pitchFamily="34" charset="0"/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sz="1000" cap="none" baseline="-25000" dirty="0">
                            <a:latin typeface="Tw Cen MT" panose="020B0602020104020603" pitchFamily="34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sz="1000" cap="none" dirty="0">
                            <a:latin typeface="Tw Cen MT" panose="020B0602020104020603" pitchFamily="34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σ</m:t>
                        </m:r>
                        <m:r>
                          <m:rPr>
                            <m:nor/>
                          </m:rPr>
                          <a:rPr lang="en-US" sz="1000" cap="none" baseline="-25000" dirty="0">
                            <a:latin typeface="Tw Cen MT" panose="020B0602020104020603" pitchFamily="34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1000" cap="none" baseline="30000" dirty="0">
                            <a:latin typeface="Tw Cen MT" panose="020B0602020104020603" pitchFamily="34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1000" cap="none" baseline="-25000" dirty="0">
                            <a:latin typeface="Tw Cen MT" panose="020B0602020104020603" pitchFamily="34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000" cap="none" dirty="0">
                            <a:latin typeface="Tw Cen MT" panose="020B0602020104020603" pitchFamily="34" charset="0"/>
                          </a:rPr>
                          <m:t>+ </m:t>
                        </m:r>
                        <m:r>
                          <m:rPr>
                            <m:nor/>
                          </m:rPr>
                          <a:rPr lang="en-US" sz="1000" cap="none" dirty="0">
                            <a:latin typeface="Tw Cen MT" panose="020B0602020104020603" pitchFamily="34" charset="0"/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sz="1000" cap="none" baseline="-25000" dirty="0">
                            <a:latin typeface="Tw Cen MT" panose="020B0602020104020603" pitchFamily="34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1000" cap="none" dirty="0">
                            <a:latin typeface="Tw Cen MT" panose="020B0602020104020603" pitchFamily="34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σ</m:t>
                        </m:r>
                        <m:r>
                          <m:rPr>
                            <m:nor/>
                          </m:rPr>
                          <a:rPr lang="en-US" sz="1000" cap="none" baseline="-25000" dirty="0">
                            <a:latin typeface="Tw Cen MT" panose="020B0602020104020603" pitchFamily="34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sz="1000" cap="none" baseline="30000" dirty="0">
                            <a:latin typeface="Tw Cen MT" panose="020B0602020104020603" pitchFamily="34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1000" cap="none" baseline="-25000" dirty="0">
                            <a:latin typeface="Tw Cen MT" panose="020B0602020104020603" pitchFamily="34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000" i="1" cap="none" dirty="0">
                            <a:latin typeface="Tw Cen MT" panose="020B0602020104020603" pitchFamily="34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–</m:t>
                        </m:r>
                        <m:r>
                          <m:rPr>
                            <m:nor/>
                          </m:rPr>
                          <a:rPr lang="en-US" sz="1000" cap="none" dirty="0">
                            <a:latin typeface="Tw Cen MT" panose="020B0602020104020603" pitchFamily="34" charset="0"/>
                          </a:rPr>
                          <m:t> (</m:t>
                        </m:r>
                        <m:r>
                          <m:rPr>
                            <m:nor/>
                          </m:rPr>
                          <a:rPr lang="en-US" sz="1000" cap="none" dirty="0">
                            <a:latin typeface="Tw Cen MT" panose="020B0602020104020603" pitchFamily="34" charset="0"/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sz="1000" cap="none" baseline="-25000" dirty="0">
                            <a:latin typeface="Tw Cen MT" panose="020B0602020104020603" pitchFamily="34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sz="1000" cap="none" dirty="0">
                            <a:latin typeface="Tw Cen MT" panose="020B0602020104020603" pitchFamily="34" charset="0"/>
                          </a:rPr>
                          <m:t>+ </m:t>
                        </m:r>
                        <m:r>
                          <m:rPr>
                            <m:nor/>
                          </m:rPr>
                          <a:rPr lang="en-US" sz="1000" cap="none" dirty="0">
                            <a:latin typeface="Tw Cen MT" panose="020B0602020104020603" pitchFamily="34" charset="0"/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sz="1000" cap="none" baseline="-25000" dirty="0">
                            <a:latin typeface="Tw Cen MT" panose="020B0602020104020603" pitchFamily="34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1000" cap="none" dirty="0">
                            <a:latin typeface="Tw Cen MT" panose="020B0602020104020603" pitchFamily="34" charset="0"/>
                          </a:rPr>
                          <m:t>) </m:t>
                        </m:r>
                        <m:r>
                          <m:rPr>
                            <m:nor/>
                          </m:rPr>
                          <a:rPr lang="el-GR" sz="1000" cap="none" dirty="0">
                            <a:latin typeface="Arial Unicode MS" panose="020B0604020202020204" pitchFamily="34" charset="-128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ρ</m:t>
                        </m:r>
                        <m:r>
                          <m:rPr>
                            <m:nor/>
                          </m:rPr>
                          <a:rPr lang="en-US" sz="1000" cap="none" baseline="-25000" dirty="0">
                            <a:latin typeface="Tw Cen MT" panose="020B0602020104020603" pitchFamily="34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12</m:t>
                        </m:r>
                        <m:r>
                          <m:rPr>
                            <m:nor/>
                          </m:rPr>
                          <a:rPr lang="en-US" sz="1000" cap="none" dirty="0">
                            <a:latin typeface="Tw Cen MT" panose="020B0602020104020603" pitchFamily="34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σ</m:t>
                        </m:r>
                        <m:r>
                          <m:rPr>
                            <m:nor/>
                          </m:rPr>
                          <a:rPr lang="en-US" sz="1000" cap="none" baseline="-25000" dirty="0">
                            <a:latin typeface="Tw Cen MT" panose="020B0602020104020603" pitchFamily="34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sz="1000" cap="none" dirty="0">
                            <a:latin typeface="Tw Cen MT" panose="020B0602020104020603" pitchFamily="34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σ</m:t>
                        </m:r>
                        <m:r>
                          <m:rPr>
                            <m:nor/>
                          </m:rPr>
                          <a:rPr lang="en-US" sz="1000" cap="none" baseline="-25000" dirty="0">
                            <a:latin typeface="Tw Cen MT" panose="020B0602020104020603" pitchFamily="34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1000" cap="none" baseline="-25000" dirty="0">
                  <a:latin typeface="Tw Cen MT" panose="020B0602020104020603" pitchFamily="34" charset="0"/>
                </a:endParaRPr>
              </a:p>
              <a:p>
                <a:pPr marL="0" indent="0">
                  <a:buNone/>
                </a:pPr>
                <a:r>
                  <a:rPr lang="en-US" sz="1200" i="1" cap="none" dirty="0">
                    <a:latin typeface="Tw Cen MT" panose="020B06020201040206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Example: (assume </a:t>
                </a:r>
                <a:r>
                  <a:rPr lang="en-US" sz="1200" i="1" cap="none" dirty="0" err="1">
                    <a:latin typeface="Tw Cen MT" panose="020B06020201040206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r</a:t>
                </a:r>
                <a:r>
                  <a:rPr lang="en-US" sz="1200" i="1" cap="none" baseline="-25000" dirty="0" err="1">
                    <a:latin typeface="Tw Cen MT" panose="020B06020201040206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f</a:t>
                </a:r>
                <a:r>
                  <a:rPr lang="en-US" sz="1200" i="1" cap="none" baseline="-25000" dirty="0">
                    <a:latin typeface="Tw Cen MT" panose="020B06020201040206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 </a:t>
                </a:r>
                <a:r>
                  <a:rPr lang="en-US" sz="1200" i="1" cap="none" dirty="0">
                    <a:latin typeface="Tw Cen MT" panose="020B06020201040206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= 0.06)</a:t>
                </a:r>
              </a:p>
              <a:p>
                <a:pPr marL="0" indent="0">
                  <a:buNone/>
                </a:pPr>
                <a:r>
                  <a:rPr lang="en-US" sz="1200" i="1" cap="none" dirty="0">
                    <a:latin typeface="Tw Cen MT" panose="020B06020201040206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If r</a:t>
                </a:r>
                <a:r>
                  <a:rPr lang="en-US" sz="1200" i="1" cap="none" baseline="-25000" dirty="0">
                    <a:latin typeface="Tw Cen MT" panose="020B06020201040206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1  </a:t>
                </a:r>
                <a:r>
                  <a:rPr lang="en-US" sz="1200" i="1" cap="none" dirty="0">
                    <a:latin typeface="Tw Cen MT" panose="020B06020201040206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= 0.14, r</a:t>
                </a:r>
                <a:r>
                  <a:rPr lang="en-US" sz="1200" i="1" cap="none" baseline="-25000" dirty="0">
                    <a:latin typeface="Tw Cen MT" panose="020B06020201040206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2  </a:t>
                </a:r>
                <a:r>
                  <a:rPr lang="en-US" sz="1200" i="1" cap="none" dirty="0">
                    <a:latin typeface="Tw Cen MT" panose="020B06020201040206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= 0.08,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200" cap="none" dirty="0">
                        <a:latin typeface="Tw Cen MT" panose="020B0602020104020603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σ</m:t>
                    </m:r>
                    <m:r>
                      <m:rPr>
                        <m:nor/>
                      </m:rPr>
                      <a:rPr lang="en-US" sz="1200" cap="none" baseline="-25000" dirty="0">
                        <a:latin typeface="Tw Cen MT" panose="020B0602020104020603" pitchFamily="34" charset="0"/>
                      </a:rPr>
                      <m:t>1</m:t>
                    </m:r>
                  </m:oMath>
                </a14:m>
                <a:r>
                  <a:rPr lang="en-US" sz="1200" i="1" cap="none" dirty="0">
                    <a:latin typeface="Tw Cen MT" panose="020B06020201040206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= 0.2,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200" cap="none" dirty="0">
                        <a:latin typeface="Tw Cen MT" panose="020B0602020104020603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σ</m:t>
                    </m:r>
                    <m:r>
                      <m:rPr>
                        <m:nor/>
                      </m:rPr>
                      <a:rPr lang="en-US" sz="1200" cap="none" baseline="-25000" dirty="0">
                        <a:latin typeface="Tw Cen MT" panose="020B0602020104020603" pitchFamily="34" charset="0"/>
                      </a:rPr>
                      <m:t>2</m:t>
                    </m:r>
                  </m:oMath>
                </a14:m>
                <a:r>
                  <a:rPr lang="en-US" sz="1200" i="1" cap="none" dirty="0">
                    <a:latin typeface="Tw Cen MT" panose="020B06020201040206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= 0.15,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1200" cap="none" dirty="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ρ</m:t>
                    </m:r>
                    <m:r>
                      <m:rPr>
                        <m:nor/>
                      </m:rPr>
                      <a:rPr lang="en-US" sz="1200" cap="none" baseline="-25000" dirty="0">
                        <a:latin typeface="Tw Cen MT" panose="020B0602020104020603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12</m:t>
                    </m:r>
                  </m:oMath>
                </a14:m>
                <a:r>
                  <a:rPr lang="en-US" sz="1200" i="1" cap="none" baseline="-25000" dirty="0">
                    <a:latin typeface="Tw Cen MT" panose="020B06020201040206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</a:t>
                </a:r>
                <a:r>
                  <a:rPr lang="en-US" sz="1200" i="1" cap="none" dirty="0">
                    <a:latin typeface="Tw Cen MT" panose="020B06020201040206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= 0</a:t>
                </a:r>
              </a:p>
              <a:p>
                <a:pPr marL="0" indent="0">
                  <a:buNone/>
                </a:pPr>
                <a:r>
                  <a:rPr lang="en-US" sz="1200" i="1" cap="none" dirty="0">
                    <a:latin typeface="Tw Cen MT" panose="020B06020201040206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then </a:t>
                </a:r>
                <a:r>
                  <a:rPr lang="en-US" sz="1200" cap="none" dirty="0" err="1">
                    <a:latin typeface="Tw Cen MT" panose="020B06020201040206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w</a:t>
                </a:r>
                <a:r>
                  <a:rPr lang="en-US" sz="1200" cap="none" baseline="-25000" dirty="0" err="1">
                    <a:latin typeface="Tw Cen MT" panose="020B06020201040206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T</a:t>
                </a:r>
                <a:r>
                  <a:rPr lang="en-US" sz="1200" cap="none" baseline="-25000" dirty="0">
                    <a:latin typeface="Tw Cen MT" panose="020B06020201040206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</a:t>
                </a:r>
                <a:r>
                  <a:rPr lang="en-US" sz="1200" cap="none" dirty="0">
                    <a:latin typeface="Tw Cen MT" panose="020B0602020104020603" pitchFamily="34" charset="0"/>
                  </a:rPr>
                  <a:t>= 0.6923 and (1</a:t>
                </a:r>
                <a:r>
                  <a:rPr lang="en-US" sz="1200" i="1" cap="none" dirty="0">
                    <a:latin typeface="Tw Cen MT" panose="020B06020201040206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– </a:t>
                </a:r>
                <a:r>
                  <a:rPr lang="en-US" sz="1200" cap="none" dirty="0" err="1">
                    <a:latin typeface="Tw Cen MT" panose="020B06020201040206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w</a:t>
                </a:r>
                <a:r>
                  <a:rPr lang="en-US" sz="1200" cap="none" baseline="-25000" dirty="0" err="1">
                    <a:latin typeface="Tw Cen MT" panose="020B06020201040206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T</a:t>
                </a:r>
                <a:r>
                  <a:rPr lang="en-US" sz="1200" cap="none" dirty="0">
                    <a:latin typeface="Tw Cen MT" panose="020B0602020104020603" pitchFamily="34" charset="0"/>
                  </a:rPr>
                  <a:t>) = 0.3077</a:t>
                </a:r>
              </a:p>
              <a:p>
                <a:pPr marL="284163" indent="0">
                  <a:buNone/>
                </a:pPr>
                <a:r>
                  <a:rPr lang="en-US" sz="1200" cap="none" dirty="0" err="1">
                    <a:latin typeface="Tw Cen MT" panose="020B06020201040206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r</a:t>
                </a:r>
                <a:r>
                  <a:rPr lang="en-US" sz="1200" cap="none" baseline="-25000" dirty="0" err="1">
                    <a:latin typeface="Tw Cen MT" panose="020B06020201040206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T</a:t>
                </a:r>
                <a:r>
                  <a:rPr lang="en-US" sz="1200" cap="none" dirty="0">
                    <a:latin typeface="Tw Cen MT" panose="020B0602020104020603" pitchFamily="34" charset="0"/>
                  </a:rPr>
                  <a:t> = 0.122 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200" cap="none" dirty="0">
                        <a:latin typeface="Tw Cen MT" panose="020B0602020104020603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σ</m:t>
                    </m:r>
                    <m:r>
                      <m:rPr>
                        <m:nor/>
                      </m:rPr>
                      <a:rPr lang="en-US" sz="1200" cap="none" baseline="-25000" dirty="0">
                        <a:latin typeface="Tw Cen MT" panose="020B0602020104020603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T</m:t>
                    </m:r>
                  </m:oMath>
                </a14:m>
                <a:r>
                  <a:rPr lang="en-US" sz="1200" cap="none" dirty="0">
                    <a:latin typeface="Tw Cen MT" panose="020B0602020104020603" pitchFamily="34" charset="0"/>
                  </a:rPr>
                  <a:t>= 0.146</a:t>
                </a:r>
                <a:endParaRPr lang="en-US" sz="1200" i="1" cap="none" dirty="0">
                  <a:latin typeface="Tw Cen MT" panose="020B0602020104020603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F79EEF5E-1103-4AB2-8BF1-C9F39B98E9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l="-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5408FE8-EEC0-4748-AFFC-A47F6FBF8A18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400" b="1" cap="none" dirty="0">
                    <a:latin typeface="Tw Cen MT" panose="020B0602020104020603" pitchFamily="34" charset="0"/>
                  </a:rPr>
                  <a:t>Combining T with a risk-free asset</a:t>
                </a:r>
              </a:p>
              <a:p>
                <a:pPr marL="0" indent="0">
                  <a:buNone/>
                </a:pPr>
                <a:r>
                  <a:rPr lang="en-US" sz="1200" i="1" cap="none" dirty="0">
                    <a:latin typeface="Tw Cen MT" panose="020B0602020104020603" pitchFamily="34" charset="0"/>
                  </a:rPr>
                  <a:t>What is the optimal investment with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200" cap="none" dirty="0">
                        <a:latin typeface="Tw Cen MT" panose="020B0602020104020603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σ</m:t>
                    </m:r>
                  </m:oMath>
                </a14:m>
                <a:r>
                  <a:rPr lang="en-US" sz="1200" i="1" cap="none" baseline="-25000" dirty="0">
                    <a:latin typeface="Tw Cen MT" panose="020B0602020104020603" pitchFamily="34" charset="0"/>
                  </a:rPr>
                  <a:t>P</a:t>
                </a:r>
                <a:r>
                  <a:rPr lang="en-US" sz="1200" i="1" cap="none" dirty="0">
                    <a:latin typeface="Tw Cen MT" panose="020B0602020104020603" pitchFamily="34" charset="0"/>
                  </a:rPr>
                  <a:t> = 0.05?</a:t>
                </a:r>
              </a:p>
              <a:p>
                <a:pPr marL="0" indent="0">
                  <a:buNone/>
                </a:pPr>
                <a:r>
                  <a:rPr lang="en-US" sz="1200" cap="none" dirty="0" err="1">
                    <a:latin typeface="Tw Cen MT" panose="020B0602020104020603" pitchFamily="34" charset="0"/>
                  </a:rPr>
                  <a:t>r</a:t>
                </a:r>
                <a:r>
                  <a:rPr lang="en-US" sz="1200" cap="none" baseline="-25000" dirty="0" err="1">
                    <a:latin typeface="Tw Cen MT" panose="020B06020201040206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P</a:t>
                </a:r>
                <a:r>
                  <a:rPr lang="en-US" sz="1200" cap="none" dirty="0">
                    <a:latin typeface="Tw Cen MT" panose="020B0602020104020603" pitchFamily="34" charset="0"/>
                  </a:rPr>
                  <a:t> = </a:t>
                </a:r>
                <a:r>
                  <a:rPr lang="en-US" sz="1200" cap="none" dirty="0" err="1">
                    <a:latin typeface="Tw Cen MT" panose="020B0602020104020603" pitchFamily="34" charset="0"/>
                  </a:rPr>
                  <a:t>wr</a:t>
                </a:r>
                <a:r>
                  <a:rPr lang="en-US" sz="1200" cap="none" baseline="-25000" dirty="0" err="1">
                    <a:latin typeface="Tw Cen MT" panose="020B0602020104020603" pitchFamily="34" charset="0"/>
                  </a:rPr>
                  <a:t>T</a:t>
                </a:r>
                <a:r>
                  <a:rPr lang="en-US" sz="1200" cap="none" dirty="0">
                    <a:latin typeface="Tw Cen MT" panose="020B0602020104020603" pitchFamily="34" charset="0"/>
                  </a:rPr>
                  <a:t> + (1</a:t>
                </a:r>
                <a:r>
                  <a:rPr lang="en-US" sz="1200" cap="none" dirty="0">
                    <a:latin typeface="Tw Cen MT" panose="020B06020201040206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– </a:t>
                </a:r>
                <a:r>
                  <a:rPr lang="en-US" sz="1200" cap="none" dirty="0">
                    <a:latin typeface="Tw Cen MT" panose="020B0602020104020603" pitchFamily="34" charset="0"/>
                  </a:rPr>
                  <a:t>w)</a:t>
                </a:r>
                <a:r>
                  <a:rPr lang="en-US" sz="1200" cap="none" dirty="0" err="1">
                    <a:latin typeface="Tw Cen MT" panose="020B0602020104020603" pitchFamily="34" charset="0"/>
                  </a:rPr>
                  <a:t>r</a:t>
                </a:r>
                <a:r>
                  <a:rPr lang="en-US" sz="1200" cap="none" baseline="-25000" dirty="0" err="1">
                    <a:latin typeface="Tw Cen MT" panose="020B0602020104020603" pitchFamily="34" charset="0"/>
                  </a:rPr>
                  <a:t>f</a:t>
                </a:r>
                <a:r>
                  <a:rPr lang="en-US" sz="1200" cap="none" dirty="0">
                    <a:latin typeface="Tw Cen MT" panose="020B06020201040206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</a:t>
                </a:r>
                <a:r>
                  <a:rPr lang="en-US" sz="1200" cap="none" dirty="0">
                    <a:latin typeface="Tw Cen MT" panose="020B0602020104020603" pitchFamily="34" charset="0"/>
                  </a:rPr>
                  <a:t>= </a:t>
                </a:r>
                <a:r>
                  <a:rPr lang="en-US" sz="1200" cap="none" dirty="0" err="1">
                    <a:latin typeface="Tw Cen MT" panose="020B0602020104020603" pitchFamily="34" charset="0"/>
                  </a:rPr>
                  <a:t>r</a:t>
                </a:r>
                <a:r>
                  <a:rPr lang="en-US" sz="1200" cap="none" baseline="-25000" dirty="0" err="1">
                    <a:latin typeface="Tw Cen MT" panose="020B0602020104020603" pitchFamily="34" charset="0"/>
                  </a:rPr>
                  <a:t>f</a:t>
                </a:r>
                <a:r>
                  <a:rPr lang="en-US" sz="1200" cap="none" dirty="0">
                    <a:latin typeface="Tw Cen MT" panose="020B0602020104020603" pitchFamily="34" charset="0"/>
                  </a:rPr>
                  <a:t> + w(</a:t>
                </a:r>
                <a:r>
                  <a:rPr lang="en-US" sz="1200" cap="none" dirty="0" err="1">
                    <a:latin typeface="Tw Cen MT" panose="020B0602020104020603" pitchFamily="34" charset="0"/>
                  </a:rPr>
                  <a:t>r</a:t>
                </a:r>
                <a:r>
                  <a:rPr lang="en-US" sz="1200" cap="none" baseline="-25000" dirty="0" err="1">
                    <a:latin typeface="Tw Cen MT" panose="020B0602020104020603" pitchFamily="34" charset="0"/>
                  </a:rPr>
                  <a:t>T</a:t>
                </a:r>
                <a:r>
                  <a:rPr lang="en-US" sz="1200" cap="none" dirty="0">
                    <a:latin typeface="Tw Cen MT" panose="020B06020201040206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– </a:t>
                </a:r>
                <a:r>
                  <a:rPr lang="en-US" sz="1200" cap="none" dirty="0" err="1">
                    <a:latin typeface="Tw Cen MT" panose="020B0602020104020603" pitchFamily="34" charset="0"/>
                  </a:rPr>
                  <a:t>r</a:t>
                </a:r>
                <a:r>
                  <a:rPr lang="en-US" sz="1200" cap="none" baseline="-25000" dirty="0" err="1">
                    <a:latin typeface="Tw Cen MT" panose="020B0602020104020603" pitchFamily="34" charset="0"/>
                  </a:rPr>
                  <a:t>f</a:t>
                </a:r>
                <a:r>
                  <a:rPr lang="en-US" sz="1200" cap="none" dirty="0">
                    <a:latin typeface="Tw Cen MT" panose="020B0602020104020603" pitchFamily="34" charset="0"/>
                  </a:rPr>
                  <a:t>)</a:t>
                </a:r>
                <a:r>
                  <a:rPr lang="en-US" sz="1200" cap="none" dirty="0">
                    <a:latin typeface="Tw Cen MT" panose="020B06020201040206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and σ</a:t>
                </a:r>
                <a:r>
                  <a:rPr lang="en-US" sz="1200" cap="none" baseline="-25000" dirty="0">
                    <a:latin typeface="Tw Cen MT" panose="020B06020201040206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P</a:t>
                </a:r>
                <a:r>
                  <a:rPr lang="en-US" sz="1200" cap="none" baseline="30000" dirty="0">
                    <a:latin typeface="Tw Cen MT" panose="020B06020201040206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2</a:t>
                </a:r>
                <a:r>
                  <a:rPr lang="en-US" sz="1200" cap="none" baseline="-25000" dirty="0">
                    <a:latin typeface="Tw Cen MT" panose="020B06020201040206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</a:t>
                </a:r>
                <a:r>
                  <a:rPr lang="en-US" sz="1200" cap="none" dirty="0">
                    <a:latin typeface="Tw Cen MT" panose="020B0602020104020603" pitchFamily="34" charset="0"/>
                  </a:rPr>
                  <a:t>= w</a:t>
                </a:r>
                <a:r>
                  <a:rPr lang="en-US" sz="1200" cap="none" dirty="0">
                    <a:latin typeface="Tw Cen MT" panose="020B06020201040206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σ</a:t>
                </a:r>
                <a:r>
                  <a:rPr lang="en-US" sz="1200" cap="none" baseline="-25000" dirty="0">
                    <a:latin typeface="Tw Cen MT" panose="020B0602020104020603" pitchFamily="34" charset="0"/>
                  </a:rPr>
                  <a:t>T</a:t>
                </a:r>
                <a:r>
                  <a:rPr lang="en-US" sz="1200" cap="none" baseline="30000" dirty="0">
                    <a:latin typeface="Tw Cen MT" panose="020B06020201040206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2</a:t>
                </a:r>
                <a:endParaRPr lang="en-US" sz="1200" cap="none" dirty="0">
                  <a:latin typeface="Tw Cen MT" panose="020B0602020104020603" pitchFamily="34" charset="0"/>
                </a:endParaRPr>
              </a:p>
              <a:p>
                <a:pPr marL="0" indent="0">
                  <a:buNone/>
                </a:pPr>
                <a:r>
                  <a:rPr lang="pl-PL" sz="1200" cap="none" dirty="0">
                    <a:latin typeface="Tw Cen MT" panose="020B0602020104020603" pitchFamily="34" charset="0"/>
                  </a:rPr>
                  <a:t>w = 0.05/0.146 = 0.34</a:t>
                </a:r>
                <a:r>
                  <a:rPr lang="en-US" sz="1200" cap="none" dirty="0">
                    <a:latin typeface="Tw Cen MT" panose="020B0602020104020603" pitchFamily="34" charset="0"/>
                  </a:rPr>
                  <a:t>26</a:t>
                </a:r>
                <a:r>
                  <a:rPr lang="pl-PL" sz="1200" cap="none" dirty="0">
                    <a:latin typeface="Tw Cen MT" panose="020B0602020104020603" pitchFamily="34" charset="0"/>
                  </a:rPr>
                  <a:t> and (1 – w)= 0.657</a:t>
                </a:r>
                <a:r>
                  <a:rPr lang="en-US" sz="1200" cap="none" dirty="0">
                    <a:latin typeface="Tw Cen MT" panose="020B0602020104020603" pitchFamily="34" charset="0"/>
                  </a:rPr>
                  <a:t>4</a:t>
                </a:r>
                <a:endParaRPr lang="pl-PL" sz="1200" cap="none" dirty="0">
                  <a:latin typeface="Tw Cen MT" panose="020B0602020104020603" pitchFamily="34" charset="0"/>
                </a:endParaRPr>
              </a:p>
              <a:p>
                <a:pPr marL="0" indent="0">
                  <a:buNone/>
                </a:pPr>
                <a:r>
                  <a:rPr lang="en-US" sz="1200" cap="none" dirty="0">
                    <a:latin typeface="Tw Cen MT" panose="020B0602020104020603" pitchFamily="34" charset="0"/>
                  </a:rPr>
                  <a:t>So 65.74% of the portfolio should be in the risk-free asset, and 34.26% should be in the tangency portfolio. </a:t>
                </a:r>
              </a:p>
              <a:p>
                <a:pPr marL="0" indent="0">
                  <a:buNone/>
                </a:pPr>
                <a:r>
                  <a:rPr lang="en-US" sz="1200" cap="none" dirty="0">
                    <a:latin typeface="Tw Cen MT" panose="020B0602020104020603" pitchFamily="34" charset="0"/>
                  </a:rPr>
                  <a:t>Thus (0.3426)(69.23%) = 23.72% should be in the first risky asset and (0.3426)(30.77%) = 10.54% should be in the second risky asset. </a:t>
                </a:r>
              </a:p>
              <a:p>
                <a:pPr marL="0" indent="0">
                  <a:buNone/>
                </a:pPr>
                <a:r>
                  <a:rPr lang="en-US" sz="1200" cap="none" dirty="0">
                    <a:latin typeface="Tw Cen MT" panose="020B0602020104020603" pitchFamily="34" charset="0"/>
                  </a:rPr>
                  <a:t>The total is 100% minus rounding errors.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5408FE8-EEC0-4748-AFFC-A47F6FBF8A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4"/>
                <a:stretch>
                  <a:fillRect l="-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5FA5C7B-3A5E-46C2-A8C4-33CDC02E3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8-9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3E9B21-698E-4FE6-897E-1581EA39B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DA0179-D891-40AC-8ED5-1A9801C43779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608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Selling Short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79EEF5E-1103-4AB2-8BF1-C9F39B98E98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cap="none" dirty="0"/>
              <a:t>“</a:t>
            </a:r>
          </a:p>
          <a:p>
            <a:pPr marL="0" indent="0">
              <a:buNone/>
            </a:pPr>
            <a:r>
              <a:rPr lang="en-US" sz="1200" cap="none" dirty="0"/>
              <a:t>The weights in an efficient portfolio could be negative. A negative weight on an asset means that the asset is sold short. Selling short is a way to profit if the price goes down. </a:t>
            </a:r>
          </a:p>
          <a:p>
            <a:pPr marL="0" indent="0">
              <a:buNone/>
            </a:pPr>
            <a:r>
              <a:rPr lang="en-US" sz="1200" cap="none" dirty="0"/>
              <a:t>To sell a stock short, one sells the stock without owning it. The stock must be borrowed from a broker or customer of the broker. At a later point in time, one buys the stock and gives it back to the lender. This closes the short position.</a:t>
            </a:r>
          </a:p>
          <a:p>
            <a:pPr marL="0" indent="0">
              <a:buNone/>
            </a:pPr>
            <a:r>
              <a:rPr lang="en-US" sz="1200" cap="none" dirty="0"/>
              <a:t>If one sells a stock short, one is said to have a short position in that stock, and owning the stock is called a long position.</a:t>
            </a:r>
          </a:p>
          <a:p>
            <a:pPr marL="0" indent="0">
              <a:buNone/>
            </a:pPr>
            <a:r>
              <a:rPr lang="en-US" sz="1200" b="1" cap="none" dirty="0">
                <a:latin typeface="Tw Cen MT" panose="020B0602020104020603" pitchFamily="34" charset="0"/>
              </a:rPr>
              <a:t>“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5408FE8-EEC0-4748-AFFC-A47F6FBF8A1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cap="none" dirty="0"/>
              <a:t>Varying constraints in </a:t>
            </a:r>
            <a:r>
              <a:rPr lang="en-US" sz="1400" b="1" cap="none" dirty="0" err="1"/>
              <a:t>solve.QP</a:t>
            </a:r>
            <a:r>
              <a:rPr lang="en-US" sz="1400" b="1" cap="none" dirty="0"/>
              <a:t>()</a:t>
            </a:r>
          </a:p>
          <a:p>
            <a:pPr marL="0" indent="0">
              <a:buNone/>
            </a:pPr>
            <a:r>
              <a:rPr lang="en-US" sz="1200" cap="none" dirty="0"/>
              <a:t>The linear inequality constraints are</a:t>
            </a:r>
          </a:p>
          <a:p>
            <a:pPr>
              <a:spcBef>
                <a:spcPts val="0"/>
              </a:spcBef>
            </a:pPr>
            <a:r>
              <a:rPr lang="en-US" sz="1200" cap="none" dirty="0" err="1"/>
              <a:t>A</a:t>
            </a:r>
            <a:r>
              <a:rPr lang="en-US" sz="1200" cap="none" baseline="30000" dirty="0" err="1"/>
              <a:t>T</a:t>
            </a:r>
            <a:r>
              <a:rPr lang="en-US" sz="1200" cap="none" baseline="-25000" dirty="0" err="1"/>
              <a:t>neq</a:t>
            </a:r>
            <a:r>
              <a:rPr lang="en-US" sz="1200" cap="none" dirty="0" err="1"/>
              <a:t>x</a:t>
            </a:r>
            <a:r>
              <a:rPr lang="en-US" sz="1200" cap="none" dirty="0"/>
              <a:t> &gt;= </a:t>
            </a:r>
            <a:r>
              <a:rPr lang="en-US" sz="1200" cap="none" dirty="0" err="1"/>
              <a:t>b</a:t>
            </a:r>
            <a:r>
              <a:rPr lang="en-US" sz="1200" cap="none" baseline="-25000" dirty="0" err="1"/>
              <a:t>neq</a:t>
            </a:r>
            <a:endParaRPr lang="en-US" sz="1200" cap="none" dirty="0"/>
          </a:p>
          <a:p>
            <a:pPr marL="0" indent="0">
              <a:buNone/>
            </a:pPr>
            <a:r>
              <a:rPr lang="en-US" sz="1200" cap="none" dirty="0"/>
              <a:t>The linear equality constraints are</a:t>
            </a:r>
          </a:p>
          <a:p>
            <a:pPr>
              <a:spcBef>
                <a:spcPts val="0"/>
              </a:spcBef>
            </a:pPr>
            <a:r>
              <a:rPr lang="en-US" sz="1200" cap="none" dirty="0" err="1"/>
              <a:t>A</a:t>
            </a:r>
            <a:r>
              <a:rPr lang="en-US" sz="1200" cap="none" baseline="30000" dirty="0" err="1"/>
              <a:t>T</a:t>
            </a:r>
            <a:r>
              <a:rPr lang="en-US" sz="1200" cap="none" baseline="-25000" dirty="0" err="1"/>
              <a:t>eq</a:t>
            </a:r>
            <a:r>
              <a:rPr lang="en-US" sz="1200" cap="none" dirty="0" err="1"/>
              <a:t>x</a:t>
            </a:r>
            <a:r>
              <a:rPr lang="en-US" sz="1200" cap="none" dirty="0"/>
              <a:t> = </a:t>
            </a:r>
            <a:r>
              <a:rPr lang="en-US" sz="1200" cap="none" dirty="0" err="1"/>
              <a:t>b</a:t>
            </a:r>
            <a:r>
              <a:rPr lang="en-US" sz="1200" cap="none" baseline="-25000" dirty="0" err="1"/>
              <a:t>eq</a:t>
            </a:r>
            <a:endParaRPr lang="en-US" sz="1200" cap="none" baseline="-25000" dirty="0"/>
          </a:p>
          <a:p>
            <a:endParaRPr lang="en-US" sz="1200" cap="none" baseline="-25000" dirty="0"/>
          </a:p>
          <a:p>
            <a:pPr marL="0" indent="0">
              <a:buNone/>
            </a:pPr>
            <a:r>
              <a:rPr lang="en-US" sz="1200" cap="none" dirty="0"/>
              <a:t>Function </a:t>
            </a:r>
            <a:r>
              <a:rPr lang="en-US" sz="1200" cap="none" dirty="0" err="1"/>
              <a:t>solve.QP</a:t>
            </a:r>
            <a:r>
              <a:rPr lang="en-US" sz="1200" cap="none" dirty="0"/>
              <a:t> combines </a:t>
            </a:r>
            <a:r>
              <a:rPr lang="en-US" sz="1200" cap="none" dirty="0" err="1"/>
              <a:t>A</a:t>
            </a:r>
            <a:r>
              <a:rPr lang="en-US" sz="1200" cap="none" baseline="30000" dirty="0" err="1"/>
              <a:t>T</a:t>
            </a:r>
            <a:r>
              <a:rPr lang="en-US" sz="1200" cap="none" baseline="-25000" dirty="0" err="1"/>
              <a:t>eq</a:t>
            </a:r>
            <a:r>
              <a:rPr lang="en-US" sz="1200" cap="none" dirty="0"/>
              <a:t> and </a:t>
            </a:r>
            <a:r>
              <a:rPr lang="en-US" sz="1200" cap="none" dirty="0" err="1"/>
              <a:t>A</a:t>
            </a:r>
            <a:r>
              <a:rPr lang="en-US" sz="1200" cap="none" baseline="30000" dirty="0" err="1"/>
              <a:t>T</a:t>
            </a:r>
            <a:r>
              <a:rPr lang="en-US" sz="1200" cap="none" baseline="-25000" dirty="0" err="1"/>
              <a:t>neq</a:t>
            </a:r>
            <a:r>
              <a:rPr lang="en-US" sz="1200" cap="none" dirty="0"/>
              <a:t> into a single matrix </a:t>
            </a:r>
            <a:r>
              <a:rPr lang="en-US" sz="1200" cap="none" dirty="0" err="1"/>
              <a:t>Amat</a:t>
            </a:r>
            <a:r>
              <a:rPr lang="en-US" sz="1200" cap="none" dirty="0"/>
              <a:t> by stacking </a:t>
            </a:r>
            <a:r>
              <a:rPr lang="en-US" sz="1200" cap="none" dirty="0" err="1"/>
              <a:t>A</a:t>
            </a:r>
            <a:r>
              <a:rPr lang="en-US" sz="1200" cap="none" baseline="30000" dirty="0" err="1"/>
              <a:t>T</a:t>
            </a:r>
            <a:r>
              <a:rPr lang="en-US" sz="1200" cap="none" baseline="-25000" dirty="0" err="1"/>
              <a:t>eq</a:t>
            </a:r>
            <a:r>
              <a:rPr lang="en-US" sz="1200" cap="none" dirty="0"/>
              <a:t> on top of </a:t>
            </a:r>
            <a:r>
              <a:rPr lang="en-US" sz="1200" cap="none" dirty="0" err="1"/>
              <a:t>A</a:t>
            </a:r>
            <a:r>
              <a:rPr lang="en-US" sz="1200" cap="none" baseline="30000" dirty="0" err="1"/>
              <a:t>T</a:t>
            </a:r>
            <a:r>
              <a:rPr lang="en-US" sz="1200" cap="none" baseline="-25000" dirty="0" err="1"/>
              <a:t>neq</a:t>
            </a:r>
            <a:endParaRPr lang="en-US" sz="1200" cap="none" dirty="0"/>
          </a:p>
          <a:p>
            <a:r>
              <a:rPr lang="en-US" sz="1200" cap="none" dirty="0"/>
              <a:t>The parameter </a:t>
            </a:r>
            <a:r>
              <a:rPr lang="en-US" sz="1200" cap="none" dirty="0" err="1"/>
              <a:t>meq</a:t>
            </a:r>
            <a:r>
              <a:rPr lang="en-US" sz="1200" cap="none" dirty="0"/>
              <a:t> is the number of rows of </a:t>
            </a:r>
            <a:r>
              <a:rPr lang="en-US" sz="1200" cap="none" dirty="0" err="1"/>
              <a:t>A</a:t>
            </a:r>
            <a:r>
              <a:rPr lang="en-US" sz="1200" cap="none" baseline="30000" dirty="0" err="1"/>
              <a:t>T</a:t>
            </a:r>
            <a:r>
              <a:rPr lang="en-US" sz="1200" cap="none" baseline="-25000" dirty="0" err="1"/>
              <a:t>eq</a:t>
            </a:r>
            <a:endParaRPr lang="en-US" sz="1200" cap="none" dirty="0"/>
          </a:p>
          <a:p>
            <a:pPr marL="0" indent="0">
              <a:buNone/>
            </a:pPr>
            <a:endParaRPr lang="en-US" sz="1200" cap="none" baseline="-250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5FA5C7B-3A5E-46C2-A8C4-33CDC02E3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8-9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3E9B21-698E-4FE6-897E-1581EA39B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DA0179-D891-40AC-8ED5-1A9801C43779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964776-BCF4-4969-892F-A13C55948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3810149"/>
            <a:ext cx="1143000" cy="47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040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800" cap="none" dirty="0"/>
              <a:t>David </a:t>
            </a:r>
            <a:r>
              <a:rPr lang="en-US" sz="1800" cap="none" dirty="0" err="1"/>
              <a:t>Ruppert</a:t>
            </a:r>
            <a:r>
              <a:rPr lang="en-US" sz="1800" cap="none" dirty="0"/>
              <a:t> and David S. Matteson. 2014. Statistics and Data Analysis for Financial Engineering, Second Edition, Springer.</a:t>
            </a:r>
          </a:p>
          <a:p>
            <a:r>
              <a:rPr lang="en-US" sz="1800" cap="none" dirty="0"/>
              <a:t>Alexander McNeil, </a:t>
            </a:r>
            <a:r>
              <a:rPr lang="en-US" sz="1800" cap="none" dirty="0" err="1"/>
              <a:t>Rudiger</a:t>
            </a:r>
            <a:r>
              <a:rPr lang="en-US" sz="1800" cap="none" dirty="0"/>
              <a:t> Frey, and Paul </a:t>
            </a:r>
            <a:r>
              <a:rPr lang="en-US" sz="1800" cap="none" dirty="0" err="1"/>
              <a:t>Embrechts</a:t>
            </a:r>
            <a:r>
              <a:rPr lang="en-US" sz="1800" cap="none" dirty="0"/>
              <a:t>, 2015. Quantitative Risk Management: Concepts, Techniques, and Tools Princeton, 2014. </a:t>
            </a:r>
          </a:p>
          <a:p>
            <a:r>
              <a:rPr lang="en-US" sz="1800" cap="none" dirty="0"/>
              <a:t>Bennet and </a:t>
            </a:r>
            <a:r>
              <a:rPr lang="en-US" sz="1800" cap="none" dirty="0" err="1"/>
              <a:t>Hugen</a:t>
            </a:r>
            <a:r>
              <a:rPr lang="en-US" sz="1800" cap="none" dirty="0"/>
              <a:t>. 2016. Financial Analytics with R: Cambridge </a:t>
            </a:r>
            <a:r>
              <a:rPr lang="en-US" sz="1800" cap="none" dirty="0" err="1"/>
              <a:t>Univ</a:t>
            </a:r>
            <a:r>
              <a:rPr lang="en-US" sz="1800" cap="none" dirty="0"/>
              <a:t> Press.</a:t>
            </a:r>
          </a:p>
          <a:p>
            <a:r>
              <a:rPr lang="en-US" sz="1800" cap="none" dirty="0"/>
              <a:t>Paul </a:t>
            </a:r>
            <a:r>
              <a:rPr lang="en-US" sz="1800" cap="none" dirty="0" err="1"/>
              <a:t>Teetor</a:t>
            </a:r>
            <a:r>
              <a:rPr lang="en-US" sz="1800" cap="none" dirty="0"/>
              <a:t>. 2011. R Cookbook. O’Reilly: Sebastopol, CA.</a:t>
            </a:r>
          </a:p>
          <a:p>
            <a:r>
              <a:rPr lang="en-US" sz="1800" cap="none" dirty="0"/>
              <a:t>Phil Spector. Data Manipulation with R.</a:t>
            </a:r>
          </a:p>
          <a:p>
            <a:r>
              <a:rPr lang="en-US" sz="1800" cap="none" dirty="0"/>
              <a:t>Norman </a:t>
            </a:r>
            <a:r>
              <a:rPr lang="en-US" sz="1800" cap="none" dirty="0" err="1"/>
              <a:t>Matloff</a:t>
            </a:r>
            <a:r>
              <a:rPr lang="en-US" sz="1800" cap="none" dirty="0"/>
              <a:t>. The Art of R Programming: A Tour of Statistical Software Design.</a:t>
            </a:r>
          </a:p>
          <a:p>
            <a:r>
              <a:rPr lang="en-US" sz="1800" cap="none" dirty="0"/>
              <a:t>John Taveras. R for Excel Users at https://www.rforexcelusers.com/book/.</a:t>
            </a:r>
          </a:p>
          <a:p>
            <a:r>
              <a:rPr lang="en-US" sz="1800" cap="none" dirty="0"/>
              <a:t>Winston Chang. 2014. R Graphics Cookbook. O’Reilly: Sebastopol, CA.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8-9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5FA5C7B-3A5E-46C2-A8C4-33CDC02E3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448038-7B41-4F14-AA23-45654BDBD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89809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10204</TotalTime>
  <Words>1466</Words>
  <Application>Microsoft Office PowerPoint</Application>
  <PresentationFormat>On-screen Show (4:3)</PresentationFormat>
  <Paragraphs>179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Unicode MS</vt:lpstr>
      <vt:lpstr>Calibri</vt:lpstr>
      <vt:lpstr>Cambria Math</vt:lpstr>
      <vt:lpstr>Times New Roman</vt:lpstr>
      <vt:lpstr>Tw Cen MT</vt:lpstr>
      <vt:lpstr>Droplet</vt:lpstr>
      <vt:lpstr>FIN 654: FINANCIAL Analytics</vt:lpstr>
      <vt:lpstr>Portfolio Theory</vt:lpstr>
      <vt:lpstr>Portfolio Formulas</vt:lpstr>
      <vt:lpstr>Portfolio Combinations</vt:lpstr>
      <vt:lpstr> Portfolio Selection</vt:lpstr>
      <vt:lpstr>Optimal Portfolios</vt:lpstr>
      <vt:lpstr>Simple Example</vt:lpstr>
      <vt:lpstr>Selling Short</vt:lpstr>
      <vt:lpstr>Reference books</vt:lpstr>
      <vt:lpstr>Reference links</vt:lpstr>
    </vt:vector>
  </TitlesOfParts>
  <Company>Syracuse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Supplement</dc:title>
  <dc:creator>Humayun H Khan</dc:creator>
  <cp:lastModifiedBy>Jacob Dineen</cp:lastModifiedBy>
  <cp:revision>202</cp:revision>
  <cp:lastPrinted>2012-09-07T16:23:41Z</cp:lastPrinted>
  <dcterms:created xsi:type="dcterms:W3CDTF">1999-01-01T06:09:50Z</dcterms:created>
  <dcterms:modified xsi:type="dcterms:W3CDTF">2018-03-19T00:37:09Z</dcterms:modified>
</cp:coreProperties>
</file>