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90" r:id="rId1"/>
  </p:sldMasterIdLst>
  <p:notesMasterIdLst>
    <p:notesMasterId r:id="rId14"/>
  </p:notesMasterIdLst>
  <p:handoutMasterIdLst>
    <p:handoutMasterId r:id="rId15"/>
  </p:handoutMasterIdLst>
  <p:sldIdLst>
    <p:sldId id="289" r:id="rId2"/>
    <p:sldId id="340" r:id="rId3"/>
    <p:sldId id="343" r:id="rId4"/>
    <p:sldId id="344" r:id="rId5"/>
    <p:sldId id="345" r:id="rId6"/>
    <p:sldId id="350" r:id="rId7"/>
    <p:sldId id="346" r:id="rId8"/>
    <p:sldId id="347" r:id="rId9"/>
    <p:sldId id="348" r:id="rId10"/>
    <p:sldId id="349" r:id="rId11"/>
    <p:sldId id="341" r:id="rId12"/>
    <p:sldId id="342" r:id="rId13"/>
  </p:sldIdLst>
  <p:sldSz cx="9144000" cy="6858000" type="screen4x3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573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88" autoAdjust="0"/>
    <p:restoredTop sz="90929"/>
  </p:normalViewPr>
  <p:slideViewPr>
    <p:cSldViewPr>
      <p:cViewPr varScale="1">
        <p:scale>
          <a:sx n="84" d="100"/>
          <a:sy n="84" d="100"/>
        </p:scale>
        <p:origin x="33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1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6DB4A30-4846-4863-ADDD-79A7968544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89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387136"/>
            <a:ext cx="5140960" cy="41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CC7DC1F-B418-4AD6-90B0-89CFD6C0FA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87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4D588-09A1-4130-8CD3-E06E38AA2A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51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4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745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772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6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110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3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57DFC2-E6CF-47F5-BB52-FBEB471CE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43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86C9D0-2456-4B82-A5AE-C9A4EBFD29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6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8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FF661-00F7-4298-A66B-2EA1BB7D2F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96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29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A1E6A-0348-4D63-BE07-AB32629D6F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5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CB25CC-4A05-40C3-B9C0-26893F62D8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4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DC6CA-7A53-4C76-8A59-9989F7EF21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1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B7616-A058-409A-BDF5-4957CFEE63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29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D308A0-CC2E-484F-97EF-1783F348D90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2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Financial Analytics Week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9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 654:</a:t>
            </a:r>
            <a:br>
              <a:rPr lang="en-US" dirty="0"/>
            </a:br>
            <a:r>
              <a:rPr lang="en-US" dirty="0"/>
              <a:t>FINANCIAL Analytics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SUPPLEMENT Week 1</a:t>
            </a:r>
          </a:p>
          <a:p>
            <a:endParaRPr lang="en-US" dirty="0"/>
          </a:p>
          <a:p>
            <a:r>
              <a:rPr lang="en-US" sz="1400" b="1" cap="none" dirty="0"/>
              <a:t>Note: Code contained here is from a mix of sources as listed in </a:t>
            </a:r>
            <a:r>
              <a:rPr lang="en-US" sz="1400" b="1" cap="none"/>
              <a:t>References Slide(s)</a:t>
            </a:r>
            <a:endParaRPr lang="en-US" sz="1400" b="1" cap="non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 &amp; Scatterplots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9EEF5E-1103-4AB2-8BF1-C9F39B98E9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200" cap="none" dirty="0"/>
          </a:p>
          <a:p>
            <a:pPr marL="0" indent="0">
              <a:buNone/>
            </a:pPr>
            <a:r>
              <a:rPr lang="en-US" sz="1200" cap="none" dirty="0"/>
              <a:t>require(psych)</a:t>
            </a:r>
          </a:p>
          <a:p>
            <a:pPr marL="0" indent="0">
              <a:buNone/>
            </a:pPr>
            <a:r>
              <a:rPr lang="en-US" sz="1200" cap="none" dirty="0"/>
              <a:t>all &lt;- </a:t>
            </a:r>
            <a:r>
              <a:rPr lang="en-US" sz="1200" cap="none" dirty="0" err="1"/>
              <a:t>cbind</a:t>
            </a:r>
            <a:r>
              <a:rPr lang="en-US" sz="1200" cap="none" dirty="0"/>
              <a:t>(y, X, e)</a:t>
            </a:r>
          </a:p>
          <a:p>
            <a:pPr marL="0" indent="0">
              <a:buNone/>
            </a:pPr>
            <a:r>
              <a:rPr lang="en-US" sz="1200" cap="none" dirty="0" err="1"/>
              <a:t>str</a:t>
            </a:r>
            <a:r>
              <a:rPr lang="en-US" sz="1200" cap="none" dirty="0"/>
              <a:t>(e)</a:t>
            </a:r>
          </a:p>
          <a:p>
            <a:pPr marL="0" indent="0">
              <a:buNone/>
            </a:pPr>
            <a:r>
              <a:rPr lang="en-US" sz="1200" cap="none" dirty="0" err="1"/>
              <a:t>str</a:t>
            </a:r>
            <a:r>
              <a:rPr lang="en-US" sz="1200" cap="none" dirty="0"/>
              <a:t>(y)</a:t>
            </a:r>
          </a:p>
          <a:p>
            <a:pPr marL="0" indent="0">
              <a:buNone/>
            </a:pPr>
            <a:r>
              <a:rPr lang="en-US" sz="1200" cap="none" dirty="0" err="1"/>
              <a:t>str</a:t>
            </a:r>
            <a:r>
              <a:rPr lang="en-US" sz="1200" cap="none" dirty="0"/>
              <a:t>(X)</a:t>
            </a:r>
          </a:p>
          <a:p>
            <a:pPr marL="0" indent="0">
              <a:buNone/>
            </a:pPr>
            <a:r>
              <a:rPr lang="en-US" sz="1200" cap="none" dirty="0" err="1"/>
              <a:t>str</a:t>
            </a:r>
            <a:r>
              <a:rPr lang="en-US" sz="1200" cap="none" dirty="0"/>
              <a:t>(all)</a:t>
            </a:r>
          </a:p>
          <a:p>
            <a:pPr marL="0" indent="0">
              <a:buNone/>
            </a:pPr>
            <a:r>
              <a:rPr lang="en-US" sz="1200" cap="none" dirty="0" err="1"/>
              <a:t>pairs.panels</a:t>
            </a:r>
            <a:r>
              <a:rPr lang="en-US" sz="1200" cap="none" dirty="0"/>
              <a:t>(all)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1B7816-3552-488D-93C2-A56807BDD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279" y="2367093"/>
            <a:ext cx="3430309" cy="342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16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cap="none" dirty="0"/>
              <a:t>Bennet and </a:t>
            </a:r>
            <a:r>
              <a:rPr lang="en-US" sz="1800" cap="none" dirty="0" err="1"/>
              <a:t>Hugen</a:t>
            </a:r>
            <a:r>
              <a:rPr lang="en-US" sz="1800" cap="none" dirty="0"/>
              <a:t>. 2016. Financial Analytics with R: Cambridge </a:t>
            </a:r>
            <a:r>
              <a:rPr lang="en-US" sz="1800" cap="none" dirty="0" err="1"/>
              <a:t>Univ</a:t>
            </a:r>
            <a:r>
              <a:rPr lang="en-US" sz="1800" cap="none" dirty="0"/>
              <a:t> Press.</a:t>
            </a:r>
          </a:p>
          <a:p>
            <a:r>
              <a:rPr lang="en-US" sz="1800" cap="none" dirty="0"/>
              <a:t>Paul </a:t>
            </a:r>
            <a:r>
              <a:rPr lang="en-US" sz="1800" cap="none" dirty="0" err="1"/>
              <a:t>Teetor</a:t>
            </a:r>
            <a:r>
              <a:rPr lang="en-US" sz="1800" cap="none" dirty="0"/>
              <a:t>. 2011. R Cookbook. O’Reilly: Sebastopol, CA.</a:t>
            </a:r>
          </a:p>
          <a:p>
            <a:r>
              <a:rPr lang="en-US" sz="1800" cap="none" dirty="0"/>
              <a:t>Phil Spector. Data Manipulation with R.</a:t>
            </a:r>
          </a:p>
          <a:p>
            <a:r>
              <a:rPr lang="en-US" sz="1800" cap="none" dirty="0"/>
              <a:t>Norman </a:t>
            </a:r>
            <a:r>
              <a:rPr lang="en-US" sz="1800" cap="none" dirty="0" err="1"/>
              <a:t>Matloff</a:t>
            </a:r>
            <a:r>
              <a:rPr lang="en-US" sz="1800" cap="none" dirty="0"/>
              <a:t>. The Art of R Programming: A Tour of Statistical Software Design.</a:t>
            </a:r>
          </a:p>
          <a:p>
            <a:r>
              <a:rPr lang="en-US" sz="1800" cap="none" dirty="0"/>
              <a:t>John Taveras. R for Excel Users at https://www.rforexcelusers.com/book/.</a:t>
            </a:r>
          </a:p>
          <a:p>
            <a:r>
              <a:rPr lang="en-US" sz="1800" cap="none" dirty="0"/>
              <a:t>Winston Chang. 2014. R Graphics Cookbook. O’Reilly: Sebastopol, CA.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854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cap="none" dirty="0"/>
              <a:t>http://www.cookbook-r.com/ </a:t>
            </a:r>
          </a:p>
          <a:p>
            <a:r>
              <a:rPr lang="en-US" cap="none" dirty="0"/>
              <a:t>https://books.google.com/books?id=fxL4tu5bzAAC&amp;printsec=frontcover</a:t>
            </a:r>
          </a:p>
          <a:p>
            <a:r>
              <a:rPr lang="en-US" cap="none" dirty="0"/>
              <a:t>https://www.datacamp.com/courses/free-introduction-to-r</a:t>
            </a:r>
          </a:p>
          <a:p>
            <a:r>
              <a:rPr lang="en-US" cap="none" dirty="0"/>
              <a:t>http://www.r-tutor.com/r-introduction/</a:t>
            </a:r>
          </a:p>
          <a:p>
            <a:r>
              <a:rPr lang="en-US" cap="none" dirty="0"/>
              <a:t>https://www.statmethods.net/</a:t>
            </a:r>
          </a:p>
          <a:p>
            <a:r>
              <a:rPr lang="en-US" cap="none" dirty="0"/>
              <a:t>https://livebook.manning.com/#!/book/r-in-action-second-edition/</a:t>
            </a:r>
          </a:p>
          <a:p>
            <a:r>
              <a:rPr lang="en-US" cap="none" dirty="0"/>
              <a:t>https://blog.rstudio.com/2015/06/24/leaflet-interactive-web-maps-with-r/</a:t>
            </a:r>
          </a:p>
          <a:p>
            <a:r>
              <a:rPr lang="en-US" cap="none" dirty="0"/>
              <a:t>https://www.analyticsvidhya.com/blog/2015/07/guide-data-visualization-r/</a:t>
            </a:r>
          </a:p>
          <a:p>
            <a:r>
              <a:rPr lang="en-US" cap="none" dirty="0"/>
              <a:t>https://jabranham.com/blog/2015/09/rmarkdown-vs-latex/</a:t>
            </a:r>
          </a:p>
          <a:p>
            <a:r>
              <a:rPr lang="en-US" cap="none" dirty="0"/>
              <a:t>https://www.revolvy.com/main/index.php?s=YAML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55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cap="none" dirty="0"/>
              <a:t>R</a:t>
            </a:r>
          </a:p>
          <a:p>
            <a:r>
              <a:rPr lang="en-US" sz="1800" cap="none" dirty="0"/>
              <a:t>R Studio</a:t>
            </a:r>
          </a:p>
          <a:p>
            <a:r>
              <a:rPr lang="en-US" sz="1800" cap="none" dirty="0" err="1"/>
              <a:t>LaTeX</a:t>
            </a:r>
            <a:r>
              <a:rPr lang="en-US" sz="1800" cap="none" dirty="0"/>
              <a:t> (</a:t>
            </a:r>
            <a:r>
              <a:rPr lang="en-US" sz="1800" cap="none" dirty="0" err="1"/>
              <a:t>MikTeX</a:t>
            </a:r>
            <a:r>
              <a:rPr lang="en-US" sz="1800" cap="none" dirty="0"/>
              <a:t> or </a:t>
            </a:r>
            <a:r>
              <a:rPr lang="en-US" sz="1800" cap="none" dirty="0" err="1"/>
              <a:t>MacTeX</a:t>
            </a:r>
            <a:r>
              <a:rPr lang="en-US" sz="1800" cap="none" dirty="0"/>
              <a:t>)</a:t>
            </a:r>
          </a:p>
          <a:p>
            <a:r>
              <a:rPr lang="en-US" sz="1800" cap="none" dirty="0"/>
              <a:t>R Packages</a:t>
            </a:r>
          </a:p>
          <a:p>
            <a:pPr lvl="1"/>
            <a:r>
              <a:rPr lang="en-US" sz="1600" cap="none" dirty="0" err="1"/>
              <a:t>devtools</a:t>
            </a:r>
            <a:r>
              <a:rPr lang="en-US" sz="1600" cap="none" dirty="0"/>
              <a:t>::</a:t>
            </a:r>
            <a:r>
              <a:rPr lang="en-US" sz="1600" cap="none" dirty="0" err="1"/>
              <a:t>install_github</a:t>
            </a:r>
            <a:r>
              <a:rPr lang="en-US" sz="1600" cap="none" dirty="0"/>
              <a:t>('</a:t>
            </a:r>
            <a:r>
              <a:rPr lang="en-US" sz="1600" cap="none" dirty="0" err="1"/>
              <a:t>rstudio</a:t>
            </a:r>
            <a:r>
              <a:rPr lang="en-US" sz="1600" cap="none" dirty="0"/>
              <a:t>/</a:t>
            </a:r>
            <a:r>
              <a:rPr lang="en-US" sz="1600" cap="none" dirty="0" err="1"/>
              <a:t>rmarkdown</a:t>
            </a:r>
            <a:r>
              <a:rPr lang="en-US" sz="1600" cap="none" dirty="0"/>
              <a:t>’)</a:t>
            </a:r>
          </a:p>
          <a:p>
            <a:pPr lvl="1"/>
            <a:r>
              <a:rPr lang="en-US" sz="1600" cap="none" dirty="0" err="1"/>
              <a:t>install.packages</a:t>
            </a:r>
            <a:r>
              <a:rPr lang="en-US" sz="1600" cap="none" dirty="0"/>
              <a:t>("</a:t>
            </a:r>
            <a:r>
              <a:rPr lang="en-US" sz="1600" cap="none" dirty="0" err="1"/>
              <a:t>yaml</a:t>
            </a:r>
            <a:r>
              <a:rPr lang="en-US" sz="1600" cap="none" dirty="0"/>
              <a:t>")</a:t>
            </a:r>
          </a:p>
          <a:p>
            <a:pPr lvl="1"/>
            <a:r>
              <a:rPr lang="en-US" sz="1600" cap="none" dirty="0" err="1"/>
              <a:t>install.packages</a:t>
            </a:r>
            <a:r>
              <a:rPr lang="en-US" sz="1600" cap="none" dirty="0"/>
              <a:t>("</a:t>
            </a:r>
            <a:r>
              <a:rPr lang="en-US" sz="1600" cap="none" dirty="0" err="1"/>
              <a:t>installr</a:t>
            </a:r>
            <a:r>
              <a:rPr lang="en-US" sz="1600" cap="none" dirty="0"/>
              <a:t>")</a:t>
            </a:r>
          </a:p>
          <a:p>
            <a:pPr lvl="1"/>
            <a:r>
              <a:rPr lang="en-US" sz="1600" cap="none" dirty="0"/>
              <a:t>… and many others as needed 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38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beginning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cap="none" dirty="0"/>
              <a:t>## Set and Check Working Directory</a:t>
            </a:r>
          </a:p>
          <a:p>
            <a:pPr marL="0" indent="0">
              <a:buNone/>
            </a:pPr>
            <a:r>
              <a:rPr lang="en-US" sz="1800" cap="none" dirty="0"/>
              <a:t>## </a:t>
            </a:r>
            <a:r>
              <a:rPr lang="en-US" sz="1800" cap="none" dirty="0" err="1"/>
              <a:t>setwd</a:t>
            </a:r>
            <a:r>
              <a:rPr lang="en-US" sz="1800" cap="none" dirty="0"/>
              <a:t>("...") where "..." is folder path</a:t>
            </a:r>
          </a:p>
          <a:p>
            <a:pPr marL="0" indent="0">
              <a:buNone/>
            </a:pPr>
            <a:r>
              <a:rPr lang="en-US" sz="1800" cap="none" dirty="0" err="1"/>
              <a:t>getwd</a:t>
            </a:r>
            <a:r>
              <a:rPr lang="en-US" sz="1800" cap="none" dirty="0"/>
              <a:t>()</a:t>
            </a:r>
          </a:p>
          <a:p>
            <a:pPr marL="0" indent="0">
              <a:buNone/>
            </a:pPr>
            <a:endParaRPr lang="en-US" sz="1800" cap="none" dirty="0"/>
          </a:p>
          <a:p>
            <a:pPr marL="0" indent="0">
              <a:buNone/>
            </a:pPr>
            <a:r>
              <a:rPr lang="en-US" sz="1800" cap="none" dirty="0"/>
              <a:t>## Manage workspace clutter</a:t>
            </a:r>
          </a:p>
          <a:p>
            <a:pPr marL="0" indent="0">
              <a:buNone/>
            </a:pPr>
            <a:r>
              <a:rPr lang="en-US" sz="1800" cap="none" dirty="0"/>
              <a:t>ls()             # list objects in environment</a:t>
            </a:r>
          </a:p>
          <a:p>
            <a:pPr marL="0" indent="0">
              <a:buNone/>
            </a:pPr>
            <a:r>
              <a:rPr lang="en-US" sz="1800" cap="none" dirty="0" err="1"/>
              <a:t>rm</a:t>
            </a:r>
            <a:r>
              <a:rPr lang="en-US" sz="1800" cap="none" dirty="0"/>
              <a:t>(list=ls()) # remove all objects</a:t>
            </a:r>
          </a:p>
          <a:p>
            <a:endParaRPr lang="en-US" cap="non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9DF6AD-7CE0-4AC6-B823-88808B6D9C1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cap="none" dirty="0"/>
              <a:t>## NA versus NULL</a:t>
            </a:r>
          </a:p>
          <a:p>
            <a:pPr marL="0" indent="0">
              <a:buNone/>
            </a:pPr>
            <a:r>
              <a:rPr lang="en-US" sz="1800" cap="none" dirty="0"/>
              <a:t>class(NULL)</a:t>
            </a:r>
          </a:p>
          <a:p>
            <a:pPr marL="0" indent="0">
              <a:buNone/>
            </a:pPr>
            <a:r>
              <a:rPr lang="en-US" sz="1800" cap="none" dirty="0"/>
              <a:t>NULL == 0</a:t>
            </a:r>
          </a:p>
          <a:p>
            <a:pPr marL="0" indent="0">
              <a:buNone/>
            </a:pPr>
            <a:r>
              <a:rPr lang="en-US" sz="1800" cap="none" dirty="0"/>
              <a:t>length(NULL)</a:t>
            </a:r>
          </a:p>
          <a:p>
            <a:pPr marL="0" indent="0">
              <a:buNone/>
            </a:pPr>
            <a:r>
              <a:rPr lang="en-US" sz="1800" cap="none" dirty="0"/>
              <a:t>class(NA)</a:t>
            </a:r>
          </a:p>
          <a:p>
            <a:pPr marL="0" indent="0">
              <a:buNone/>
            </a:pPr>
            <a:r>
              <a:rPr lang="en-US" sz="1800" cap="none" dirty="0"/>
              <a:t>NA == 0</a:t>
            </a:r>
          </a:p>
          <a:p>
            <a:pPr marL="0" indent="0">
              <a:buNone/>
            </a:pPr>
            <a:r>
              <a:rPr lang="en-US" sz="1800" cap="none" dirty="0"/>
              <a:t>length(NA)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09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cap="none" dirty="0"/>
              <a:t>## VECTOR ##</a:t>
            </a:r>
          </a:p>
          <a:p>
            <a:pPr marL="0" indent="0">
              <a:buNone/>
            </a:pPr>
            <a:r>
              <a:rPr lang="en-US" sz="1200" cap="none" dirty="0"/>
              <a:t>s &lt;- 1:3</a:t>
            </a:r>
          </a:p>
          <a:p>
            <a:pPr marL="0" indent="0">
              <a:buNone/>
            </a:pPr>
            <a:r>
              <a:rPr lang="en-US" sz="1200" cap="none" dirty="0"/>
              <a:t>print(s)</a:t>
            </a:r>
          </a:p>
          <a:p>
            <a:pPr marL="0" indent="0">
              <a:buNone/>
            </a:pPr>
            <a:r>
              <a:rPr lang="en-US" sz="1200" cap="none" dirty="0"/>
              <a:t>s</a:t>
            </a:r>
          </a:p>
          <a:p>
            <a:pPr marL="0" indent="0">
              <a:buNone/>
            </a:pPr>
            <a:r>
              <a:rPr lang="en-US" sz="1200" cap="none" dirty="0"/>
              <a:t>(s &lt;- 1:3)</a:t>
            </a:r>
          </a:p>
          <a:p>
            <a:pPr marL="0" indent="0">
              <a:buNone/>
            </a:pPr>
            <a:r>
              <a:rPr lang="en-US" sz="1200" cap="none" dirty="0"/>
              <a:t>(s &lt;- </a:t>
            </a:r>
            <a:r>
              <a:rPr lang="en-US" sz="1200" cap="none" dirty="0" err="1"/>
              <a:t>seq</a:t>
            </a:r>
            <a:r>
              <a:rPr lang="en-US" sz="1200" cap="none" dirty="0"/>
              <a:t>(1,3))</a:t>
            </a:r>
          </a:p>
          <a:p>
            <a:pPr marL="0" indent="0">
              <a:buNone/>
            </a:pPr>
            <a:r>
              <a:rPr lang="en-US" sz="1200" cap="none" dirty="0"/>
              <a:t>(s &lt;- rep(1,3))</a:t>
            </a:r>
          </a:p>
          <a:p>
            <a:pPr marL="0" indent="0">
              <a:buNone/>
            </a:pPr>
            <a:r>
              <a:rPr lang="en-US" sz="1200" cap="none" dirty="0"/>
              <a:t>(s &lt;- 3)</a:t>
            </a:r>
          </a:p>
          <a:p>
            <a:pPr marL="0" indent="0">
              <a:buNone/>
            </a:pPr>
            <a:r>
              <a:rPr lang="en-US" sz="1200" cap="none" dirty="0"/>
              <a:t>(s &lt;- c(5.1,10.1,15.1))</a:t>
            </a:r>
          </a:p>
          <a:p>
            <a:pPr marL="0" indent="0">
              <a:buNone/>
            </a:pPr>
            <a:r>
              <a:rPr lang="en-US" sz="1200" cap="none" dirty="0"/>
              <a:t>names(s) &lt;- c("Lo", "Med", "Hi")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9DF6AD-7CE0-4AC6-B823-88808B6D9C1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cap="none" dirty="0"/>
              <a:t>## LIST ##</a:t>
            </a:r>
          </a:p>
          <a:p>
            <a:pPr marL="0" indent="0">
              <a:buNone/>
            </a:pPr>
            <a:r>
              <a:rPr lang="en-US" sz="1200" cap="none" dirty="0"/>
              <a:t>w &lt;- list(name="Fred", age=33, favs=c("</a:t>
            </a:r>
            <a:r>
              <a:rPr lang="en-US" sz="1200" cap="none" dirty="0" err="1"/>
              <a:t>blue","green</a:t>
            </a:r>
            <a:r>
              <a:rPr lang="en-US" sz="1200" cap="none" dirty="0"/>
              <a:t>"))</a:t>
            </a:r>
          </a:p>
          <a:p>
            <a:pPr marL="0" indent="0">
              <a:buNone/>
            </a:pPr>
            <a:r>
              <a:rPr lang="en-US" sz="1200" cap="none" dirty="0" err="1"/>
              <a:t>w$age</a:t>
            </a:r>
            <a:endParaRPr lang="en-US" sz="1200" cap="none" dirty="0"/>
          </a:p>
          <a:p>
            <a:pPr marL="0" indent="0">
              <a:buNone/>
            </a:pPr>
            <a:r>
              <a:rPr lang="en-US" sz="1200" cap="none" dirty="0"/>
              <a:t>## FACTOR ##</a:t>
            </a:r>
          </a:p>
          <a:p>
            <a:pPr marL="0" indent="0">
              <a:buNone/>
            </a:pPr>
            <a:r>
              <a:rPr lang="en-US" sz="1200" cap="none" dirty="0"/>
              <a:t>s &lt;- c("</a:t>
            </a:r>
            <a:r>
              <a:rPr lang="en-US" sz="1200" cap="none" dirty="0" err="1"/>
              <a:t>Yes","No","No","Yes","Yes</a:t>
            </a:r>
            <a:r>
              <a:rPr lang="en-US" sz="1200" cap="none" dirty="0"/>
              <a:t>")</a:t>
            </a:r>
          </a:p>
          <a:p>
            <a:pPr marL="0" indent="0">
              <a:buNone/>
            </a:pPr>
            <a:r>
              <a:rPr lang="en-US" sz="1200" cap="none" dirty="0"/>
              <a:t>(f &lt;- factor(s))</a:t>
            </a:r>
          </a:p>
          <a:p>
            <a:pPr marL="0" indent="0">
              <a:buNone/>
            </a:pPr>
            <a:r>
              <a:rPr lang="en-US" sz="1200" cap="none" dirty="0"/>
              <a:t>levels(f)</a:t>
            </a:r>
          </a:p>
          <a:p>
            <a:pPr marL="0" indent="0">
              <a:buNone/>
            </a:pPr>
            <a:r>
              <a:rPr lang="en-US" sz="1200" cap="none" dirty="0"/>
              <a:t>## TABLE ##</a:t>
            </a:r>
          </a:p>
          <a:p>
            <a:pPr marL="0" indent="0">
              <a:buNone/>
            </a:pPr>
            <a:r>
              <a:rPr lang="en-US" sz="1200" cap="none" dirty="0"/>
              <a:t>s &lt;- c("</a:t>
            </a:r>
            <a:r>
              <a:rPr lang="en-US" sz="1200" cap="none" dirty="0" err="1"/>
              <a:t>Yes","No","No","Yes","Yes</a:t>
            </a:r>
            <a:r>
              <a:rPr lang="en-US" sz="1200" cap="none" dirty="0"/>
              <a:t>")</a:t>
            </a:r>
          </a:p>
          <a:p>
            <a:pPr marL="0" indent="0">
              <a:buNone/>
            </a:pPr>
            <a:r>
              <a:rPr lang="en-US" sz="1200" cap="none" dirty="0"/>
              <a:t>(t &lt;- table(s))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1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and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cap="none" dirty="0"/>
              <a:t>## MATRIX ##</a:t>
            </a:r>
          </a:p>
          <a:p>
            <a:pPr marL="0" indent="0">
              <a:buNone/>
            </a:pPr>
            <a:r>
              <a:rPr lang="en-US" sz="1200" cap="none" dirty="0"/>
              <a:t>X &lt;- matrix(c(3, 4, 9, 2, 7, 1), </a:t>
            </a:r>
            <a:r>
              <a:rPr lang="en-US" sz="1200" cap="none" dirty="0" err="1"/>
              <a:t>nrow</a:t>
            </a:r>
            <a:r>
              <a:rPr lang="en-US" sz="1200" cap="none" dirty="0"/>
              <a:t>=3, </a:t>
            </a:r>
            <a:r>
              <a:rPr lang="en-US" sz="1200" cap="none" dirty="0" err="1"/>
              <a:t>ncol</a:t>
            </a:r>
            <a:r>
              <a:rPr lang="en-US" sz="1200" cap="none" dirty="0"/>
              <a:t>=2)</a:t>
            </a:r>
          </a:p>
          <a:p>
            <a:pPr marL="0" indent="0">
              <a:buNone/>
            </a:pPr>
            <a:r>
              <a:rPr lang="en-US" sz="1200" cap="none" dirty="0"/>
              <a:t>X</a:t>
            </a:r>
          </a:p>
          <a:p>
            <a:pPr marL="0" indent="0">
              <a:buNone/>
            </a:pPr>
            <a:r>
              <a:rPr lang="en-US" sz="1200" cap="none" dirty="0"/>
              <a:t>t(X) # transpose of X</a:t>
            </a:r>
          </a:p>
          <a:p>
            <a:pPr marL="0" indent="0">
              <a:buNone/>
            </a:pPr>
            <a:r>
              <a:rPr lang="en-US" sz="1200" cap="none" dirty="0"/>
              <a:t>Y &lt;- matrix(c(5, 8, 6), </a:t>
            </a:r>
            <a:r>
              <a:rPr lang="en-US" sz="1200" cap="none" dirty="0" err="1"/>
              <a:t>nrow</a:t>
            </a:r>
            <a:r>
              <a:rPr lang="en-US" sz="1200" cap="none" dirty="0"/>
              <a:t>=3, </a:t>
            </a:r>
            <a:r>
              <a:rPr lang="en-US" sz="1200" cap="none" dirty="0" err="1"/>
              <a:t>ncol</a:t>
            </a:r>
            <a:r>
              <a:rPr lang="en-US" sz="1200" cap="none" dirty="0"/>
              <a:t>=1)</a:t>
            </a:r>
          </a:p>
          <a:p>
            <a:pPr marL="0" indent="0">
              <a:buNone/>
            </a:pPr>
            <a:r>
              <a:rPr lang="en-US" sz="1200" cap="none" dirty="0"/>
              <a:t>Y</a:t>
            </a:r>
          </a:p>
          <a:p>
            <a:pPr marL="0" indent="0">
              <a:buNone/>
            </a:pPr>
            <a:r>
              <a:rPr lang="en-US" sz="1200" cap="none" dirty="0"/>
              <a:t>t(X) %*% Y</a:t>
            </a:r>
          </a:p>
          <a:p>
            <a:pPr marL="0" indent="0">
              <a:buNone/>
            </a:pPr>
            <a:r>
              <a:rPr lang="en-US" sz="1200" cap="none" dirty="0" err="1"/>
              <a:t>cbind</a:t>
            </a:r>
            <a:r>
              <a:rPr lang="en-US" sz="1200" cap="none" dirty="0"/>
              <a:t>(X, Y)</a:t>
            </a:r>
          </a:p>
          <a:p>
            <a:pPr marL="0" indent="0">
              <a:buNone/>
            </a:pPr>
            <a:r>
              <a:rPr lang="en-US" sz="1200" cap="none" dirty="0"/>
              <a:t>Z &lt;- matrix(c(0, 8), </a:t>
            </a:r>
            <a:r>
              <a:rPr lang="en-US" sz="1200" cap="none" dirty="0" err="1"/>
              <a:t>nrow</a:t>
            </a:r>
            <a:r>
              <a:rPr lang="en-US" sz="1200" cap="none" dirty="0"/>
              <a:t>=1, </a:t>
            </a:r>
            <a:r>
              <a:rPr lang="en-US" sz="1200" cap="none" dirty="0" err="1"/>
              <a:t>ncol</a:t>
            </a:r>
            <a:r>
              <a:rPr lang="en-US" sz="1200" cap="none" dirty="0"/>
              <a:t>=2)</a:t>
            </a:r>
          </a:p>
          <a:p>
            <a:pPr marL="0" indent="0">
              <a:buNone/>
            </a:pPr>
            <a:r>
              <a:rPr lang="en-US" sz="1200" cap="none" dirty="0" err="1"/>
              <a:t>rbind</a:t>
            </a:r>
            <a:r>
              <a:rPr lang="en-US" sz="1200" cap="none" dirty="0"/>
              <a:t>(X, Z)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9DF6AD-7CE0-4AC6-B823-88808B6D9C1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cap="none" dirty="0"/>
              <a:t>## DATA FRAME ##</a:t>
            </a:r>
          </a:p>
          <a:p>
            <a:pPr marL="0" indent="0">
              <a:buNone/>
            </a:pPr>
            <a:r>
              <a:rPr lang="en-US" sz="1200" cap="none" dirty="0"/>
              <a:t>d &lt;- c(1,2,3,4)</a:t>
            </a:r>
          </a:p>
          <a:p>
            <a:pPr marL="0" indent="0">
              <a:buNone/>
            </a:pPr>
            <a:r>
              <a:rPr lang="en-US" sz="1200" cap="none" dirty="0"/>
              <a:t>e &lt;- c("red", "white", "red", NA)</a:t>
            </a:r>
          </a:p>
          <a:p>
            <a:pPr marL="0" indent="0">
              <a:buNone/>
            </a:pPr>
            <a:r>
              <a:rPr lang="en-US" sz="1200" cap="none" dirty="0"/>
              <a:t>f &lt;- c(TRUE,TRUE,TRUE,FALSE)</a:t>
            </a:r>
          </a:p>
          <a:p>
            <a:pPr marL="0" indent="0">
              <a:buNone/>
            </a:pPr>
            <a:r>
              <a:rPr lang="en-US" sz="1200" cap="none" dirty="0" err="1"/>
              <a:t>my.data</a:t>
            </a:r>
            <a:r>
              <a:rPr lang="en-US" sz="1200" cap="none" dirty="0"/>
              <a:t> &lt;- </a:t>
            </a:r>
            <a:r>
              <a:rPr lang="en-US" sz="1200" cap="none" dirty="0" err="1"/>
              <a:t>data.frame</a:t>
            </a:r>
            <a:r>
              <a:rPr lang="en-US" sz="1200" cap="none" dirty="0"/>
              <a:t>(</a:t>
            </a:r>
            <a:r>
              <a:rPr lang="en-US" sz="1200" cap="none" dirty="0" err="1"/>
              <a:t>d,e,f</a:t>
            </a:r>
            <a:r>
              <a:rPr lang="en-US" sz="1200" cap="none" dirty="0"/>
              <a:t>)</a:t>
            </a:r>
          </a:p>
          <a:p>
            <a:pPr marL="0" indent="0">
              <a:buNone/>
            </a:pPr>
            <a:r>
              <a:rPr lang="en-US" sz="1200" cap="none" dirty="0" err="1"/>
              <a:t>colnames</a:t>
            </a:r>
            <a:r>
              <a:rPr lang="en-US" sz="1200" cap="none" dirty="0"/>
              <a:t>(</a:t>
            </a:r>
            <a:r>
              <a:rPr lang="en-US" sz="1200" cap="none" dirty="0" err="1"/>
              <a:t>my.data</a:t>
            </a:r>
            <a:r>
              <a:rPr lang="en-US" sz="1200" cap="none" dirty="0"/>
              <a:t>) &lt;- c("</a:t>
            </a:r>
            <a:r>
              <a:rPr lang="en-US" sz="1200" cap="none" dirty="0" err="1"/>
              <a:t>Serial","Color","BLIS</a:t>
            </a:r>
            <a:r>
              <a:rPr lang="en-US" sz="1200" cap="none" dirty="0"/>
              <a:t>") # names</a:t>
            </a:r>
          </a:p>
          <a:p>
            <a:pPr marL="0" indent="0">
              <a:buNone/>
            </a:pPr>
            <a:r>
              <a:rPr lang="en-US" sz="1200" cap="none" dirty="0" err="1"/>
              <a:t>rownames</a:t>
            </a:r>
            <a:r>
              <a:rPr lang="en-US" sz="1200" cap="none" dirty="0"/>
              <a:t>(</a:t>
            </a:r>
            <a:r>
              <a:rPr lang="en-US" sz="1200" cap="none" dirty="0" err="1"/>
              <a:t>my.data</a:t>
            </a:r>
            <a:r>
              <a:rPr lang="en-US" sz="1200" cap="none" dirty="0"/>
              <a:t>)&lt;- c("C1", "C2", "C3", "C4")</a:t>
            </a:r>
          </a:p>
          <a:p>
            <a:pPr marL="0" indent="0">
              <a:buNone/>
            </a:pPr>
            <a:r>
              <a:rPr lang="en-US" sz="1200" cap="none" dirty="0" err="1"/>
              <a:t>my.data</a:t>
            </a:r>
            <a:endParaRPr lang="en-US" sz="1200" cap="none" dirty="0"/>
          </a:p>
          <a:p>
            <a:pPr marL="0" indent="0">
              <a:buNone/>
            </a:pPr>
            <a:r>
              <a:rPr lang="en-US" sz="1200" cap="none" dirty="0" err="1"/>
              <a:t>na.omit</a:t>
            </a:r>
            <a:r>
              <a:rPr lang="en-US" sz="1200" cap="none" dirty="0"/>
              <a:t>(</a:t>
            </a:r>
            <a:r>
              <a:rPr lang="en-US" sz="1200" cap="none" dirty="0" err="1"/>
              <a:t>my.data</a:t>
            </a:r>
            <a:r>
              <a:rPr lang="en-US" sz="1200" cap="none" dirty="0"/>
              <a:t>)</a:t>
            </a:r>
          </a:p>
          <a:p>
            <a:pPr marL="0" indent="0">
              <a:buNone/>
            </a:pPr>
            <a:r>
              <a:rPr lang="en-US" sz="1200" cap="none" dirty="0" err="1"/>
              <a:t>mydata</a:t>
            </a:r>
            <a:r>
              <a:rPr lang="en-US" sz="1200" cap="none" dirty="0"/>
              <a:t> &lt;- </a:t>
            </a:r>
            <a:r>
              <a:rPr lang="en-US" sz="1200" cap="none" dirty="0" err="1"/>
              <a:t>na.omit</a:t>
            </a:r>
            <a:r>
              <a:rPr lang="en-US" sz="1200" cap="none" dirty="0"/>
              <a:t>(</a:t>
            </a:r>
            <a:r>
              <a:rPr lang="en-US" sz="1200" cap="none" dirty="0" err="1"/>
              <a:t>my.data</a:t>
            </a:r>
            <a:r>
              <a:rPr lang="en-US" sz="1200" cap="none" dirty="0"/>
              <a:t>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31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&amp; Writing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cap="none" dirty="0"/>
              <a:t># Read data into a variable called </a:t>
            </a:r>
            <a:r>
              <a:rPr lang="en-US" sz="1200" cap="none" dirty="0" err="1"/>
              <a:t>x.data</a:t>
            </a:r>
            <a:endParaRPr lang="en-US" sz="1200" cap="none" dirty="0"/>
          </a:p>
          <a:p>
            <a:pPr marL="0" indent="0">
              <a:buNone/>
            </a:pPr>
            <a:r>
              <a:rPr lang="en-US" sz="1200" cap="none" dirty="0" err="1"/>
              <a:t>x.data</a:t>
            </a:r>
            <a:r>
              <a:rPr lang="en-US" sz="1200" cap="none" dirty="0"/>
              <a:t> &lt;- read.csv("data/hospitals.csv")</a:t>
            </a:r>
          </a:p>
          <a:p>
            <a:pPr marL="0" indent="0">
              <a:buNone/>
            </a:pPr>
            <a:r>
              <a:rPr lang="en-US" sz="1200" cap="none" dirty="0"/>
              <a:t># Fix missing (NA) values</a:t>
            </a:r>
          </a:p>
          <a:p>
            <a:pPr marL="0" indent="0">
              <a:buNone/>
            </a:pPr>
            <a:r>
              <a:rPr lang="en-US" sz="1200" cap="none" dirty="0" err="1"/>
              <a:t>x.data</a:t>
            </a:r>
            <a:r>
              <a:rPr lang="en-US" sz="1200" cap="none" dirty="0"/>
              <a:t> &lt;- </a:t>
            </a:r>
            <a:r>
              <a:rPr lang="en-US" sz="1200" cap="none" dirty="0" err="1"/>
              <a:t>na.omit</a:t>
            </a:r>
            <a:r>
              <a:rPr lang="en-US" sz="1200" cap="none" dirty="0"/>
              <a:t>(</a:t>
            </a:r>
            <a:r>
              <a:rPr lang="en-US" sz="1200" cap="none" dirty="0" err="1"/>
              <a:t>x.data</a:t>
            </a:r>
            <a:r>
              <a:rPr lang="en-US" sz="1200" cap="none" dirty="0"/>
              <a:t>)</a:t>
            </a:r>
          </a:p>
          <a:p>
            <a:pPr marL="0" indent="0">
              <a:buNone/>
            </a:pPr>
            <a:r>
              <a:rPr lang="en-US" sz="1200" cap="none" dirty="0"/>
              <a:t># Explore the data</a:t>
            </a:r>
          </a:p>
          <a:p>
            <a:pPr marL="0" indent="0">
              <a:buNone/>
            </a:pPr>
            <a:r>
              <a:rPr lang="en-US" sz="1200" cap="none" dirty="0"/>
              <a:t>head(</a:t>
            </a:r>
            <a:r>
              <a:rPr lang="en-US" sz="1200" cap="none" dirty="0" err="1"/>
              <a:t>x.data</a:t>
            </a:r>
            <a:r>
              <a:rPr lang="en-US" sz="1200" cap="none" dirty="0"/>
              <a:t>, n=3)</a:t>
            </a:r>
          </a:p>
          <a:p>
            <a:pPr marL="0" indent="0">
              <a:buNone/>
            </a:pPr>
            <a:r>
              <a:rPr lang="en-US" sz="1200" cap="none" dirty="0"/>
              <a:t>tail(</a:t>
            </a:r>
            <a:r>
              <a:rPr lang="en-US" sz="1200" cap="none" dirty="0" err="1"/>
              <a:t>x.data</a:t>
            </a:r>
            <a:r>
              <a:rPr lang="en-US" sz="1200" cap="none" dirty="0"/>
              <a:t>, n=3)</a:t>
            </a:r>
          </a:p>
          <a:p>
            <a:pPr marL="0" indent="0">
              <a:buNone/>
            </a:pPr>
            <a:r>
              <a:rPr lang="en-US" sz="1200" cap="none" dirty="0"/>
              <a:t>summary(</a:t>
            </a:r>
            <a:r>
              <a:rPr lang="en-US" sz="1200" cap="none" dirty="0" err="1"/>
              <a:t>x.data</a:t>
            </a:r>
            <a:r>
              <a:rPr lang="en-US" sz="1200" cap="none" dirty="0"/>
              <a:t>)</a:t>
            </a:r>
          </a:p>
          <a:p>
            <a:pPr marL="0" indent="0">
              <a:buNone/>
            </a:pPr>
            <a:r>
              <a:rPr lang="en-US" sz="1200" cap="none" dirty="0"/>
              <a:t># Write data with a different file name</a:t>
            </a:r>
          </a:p>
          <a:p>
            <a:pPr marL="0" indent="0">
              <a:buNone/>
            </a:pPr>
            <a:r>
              <a:rPr lang="en-US" sz="1200" cap="none" dirty="0"/>
              <a:t>write.csv(</a:t>
            </a:r>
            <a:r>
              <a:rPr lang="en-US" sz="1200" cap="none" dirty="0" err="1"/>
              <a:t>x.data</a:t>
            </a:r>
            <a:r>
              <a:rPr lang="en-US" sz="1200" cap="none" dirty="0"/>
              <a:t>, file="data/hospitals2.csv", </a:t>
            </a:r>
            <a:r>
              <a:rPr lang="en-US" sz="1200" cap="none" dirty="0" err="1"/>
              <a:t>row.names</a:t>
            </a:r>
            <a:r>
              <a:rPr lang="en-US" sz="1200" cap="none" dirty="0"/>
              <a:t>=FALSE)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57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Finance PV exercise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9EEF5E-1103-4AB2-8BF1-C9F39B98E9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300" cap="none" dirty="0"/>
              <a:t>rates &lt;- c(0.06, 0.07, 0.05, 0.09, 0.09, 0.08, 0.08, 0.08)</a:t>
            </a:r>
          </a:p>
          <a:p>
            <a:pPr marL="0" indent="0">
              <a:buNone/>
            </a:pPr>
            <a:r>
              <a:rPr lang="en-US" sz="1300" cap="none" dirty="0"/>
              <a:t>a &lt;-1</a:t>
            </a:r>
          </a:p>
          <a:p>
            <a:pPr marL="0" indent="0">
              <a:buNone/>
            </a:pPr>
            <a:r>
              <a:rPr lang="en-US" sz="1300" cap="none" dirty="0"/>
              <a:t>t &lt;- </a:t>
            </a:r>
            <a:r>
              <a:rPr lang="en-US" sz="1300" cap="none" dirty="0" err="1"/>
              <a:t>seq</a:t>
            </a:r>
            <a:r>
              <a:rPr lang="en-US" sz="1300" cap="none" dirty="0"/>
              <a:t>(1, 8)</a:t>
            </a:r>
          </a:p>
          <a:p>
            <a:pPr marL="0" indent="0">
              <a:buNone/>
            </a:pPr>
            <a:r>
              <a:rPr lang="en-US" sz="1300" cap="none" dirty="0"/>
              <a:t>pv.1 &lt;- sum(a/(1 + rates)^t)</a:t>
            </a:r>
          </a:p>
          <a:p>
            <a:pPr marL="0" indent="0">
              <a:buNone/>
            </a:pPr>
            <a:r>
              <a:rPr lang="en-US" sz="1300" cap="none" dirty="0"/>
              <a:t>pv.1</a:t>
            </a:r>
          </a:p>
          <a:p>
            <a:pPr marL="0" indent="0">
              <a:buNone/>
            </a:pPr>
            <a:endParaRPr lang="en-US" sz="1300" cap="none" dirty="0"/>
          </a:p>
          <a:p>
            <a:pPr marL="0" indent="0">
              <a:buNone/>
            </a:pPr>
            <a:r>
              <a:rPr lang="en-US" sz="1300" cap="none" dirty="0"/>
              <a:t>salvage &lt;- 5</a:t>
            </a:r>
          </a:p>
          <a:p>
            <a:pPr marL="0" indent="0">
              <a:buNone/>
            </a:pPr>
            <a:r>
              <a:rPr lang="en-US" sz="1300" cap="none" dirty="0" err="1"/>
              <a:t>pv.salvage</a:t>
            </a:r>
            <a:r>
              <a:rPr lang="en-US" sz="1300" cap="none" dirty="0"/>
              <a:t> &lt;- salvage/(1 + rates[8])^8</a:t>
            </a:r>
          </a:p>
          <a:p>
            <a:pPr marL="0" indent="0">
              <a:buNone/>
            </a:pPr>
            <a:r>
              <a:rPr lang="en-US" sz="1300" cap="none" dirty="0" err="1"/>
              <a:t>pv.salvage</a:t>
            </a:r>
            <a:endParaRPr lang="en-US" sz="1300" cap="none" dirty="0"/>
          </a:p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B109D0-81BD-43A8-96C6-E7E7D52FC29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cap="none" dirty="0"/>
              <a:t>t &lt;- </a:t>
            </a:r>
            <a:r>
              <a:rPr lang="en-US" sz="1200" cap="none" dirty="0" err="1"/>
              <a:t>seq</a:t>
            </a:r>
            <a:r>
              <a:rPr lang="en-US" sz="1200" cap="none" dirty="0"/>
              <a:t>(1, 8)</a:t>
            </a:r>
          </a:p>
          <a:p>
            <a:pPr marL="0" indent="0">
              <a:buNone/>
            </a:pPr>
            <a:r>
              <a:rPr lang="en-US" sz="1200" cap="none" dirty="0"/>
              <a:t>salvage &lt;- 5</a:t>
            </a:r>
          </a:p>
          <a:p>
            <a:pPr marL="0" indent="0">
              <a:buNone/>
            </a:pPr>
            <a:r>
              <a:rPr lang="en-US" sz="1200" cap="none" dirty="0"/>
              <a:t>cashflow &lt;- rep(10, 8)</a:t>
            </a:r>
          </a:p>
          <a:p>
            <a:pPr marL="0" indent="0">
              <a:buNone/>
            </a:pPr>
            <a:r>
              <a:rPr lang="en-US" sz="1200" cap="none" dirty="0"/>
              <a:t>cashflow[8] &lt;- cashflow[8] + salvage</a:t>
            </a:r>
          </a:p>
          <a:p>
            <a:pPr marL="0" indent="0">
              <a:buNone/>
            </a:pPr>
            <a:r>
              <a:rPr lang="en-US" sz="1200" cap="none" dirty="0" err="1"/>
              <a:t>pv.machine</a:t>
            </a:r>
            <a:r>
              <a:rPr lang="en-US" sz="1200" cap="none" dirty="0"/>
              <a:t> &lt;- sum(cashflow/(1 + rates)^t)</a:t>
            </a:r>
          </a:p>
          <a:p>
            <a:pPr marL="0" indent="0">
              <a:buNone/>
            </a:pPr>
            <a:r>
              <a:rPr lang="en-US" sz="1200" cap="none" dirty="0" err="1"/>
              <a:t>pv.machine</a:t>
            </a:r>
            <a:endParaRPr lang="en-US" sz="1200" cap="none" dirty="0"/>
          </a:p>
        </p:txBody>
      </p:sp>
    </p:spTree>
    <p:extLst>
      <p:ext uri="{BB962C8B-B14F-4D97-AF65-F5344CB8AC3E}">
        <p14:creationId xmlns:p14="http://schemas.microsoft.com/office/powerpoint/2010/main" val="1892175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Graphing with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9EEF5E-1103-4AB2-8BF1-C9F39B98E9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cap="none" dirty="0" err="1"/>
              <a:t>set.seed</a:t>
            </a:r>
            <a:r>
              <a:rPr lang="en-US" sz="1200" cap="none" dirty="0"/>
              <a:t>(1016)</a:t>
            </a:r>
          </a:p>
          <a:p>
            <a:pPr marL="0" indent="0">
              <a:buNone/>
            </a:pPr>
            <a:r>
              <a:rPr lang="en-US" sz="1200" cap="none" dirty="0" err="1"/>
              <a:t>n.sim</a:t>
            </a:r>
            <a:r>
              <a:rPr lang="en-US" sz="1200" cap="none" dirty="0"/>
              <a:t> &lt;- 10</a:t>
            </a:r>
          </a:p>
          <a:p>
            <a:pPr marL="0" indent="0">
              <a:buNone/>
            </a:pPr>
            <a:r>
              <a:rPr lang="en-US" sz="1200" cap="none" dirty="0"/>
              <a:t>x &lt;- </a:t>
            </a:r>
            <a:r>
              <a:rPr lang="en-US" sz="1200" cap="none" dirty="0" err="1"/>
              <a:t>rnorm</a:t>
            </a:r>
            <a:r>
              <a:rPr lang="en-US" sz="1200" cap="none" dirty="0"/>
              <a:t>(</a:t>
            </a:r>
            <a:r>
              <a:rPr lang="en-US" sz="1200" cap="none" dirty="0" err="1"/>
              <a:t>n.sim</a:t>
            </a:r>
            <a:r>
              <a:rPr lang="en-US" sz="1200" cap="none" dirty="0"/>
              <a:t>)</a:t>
            </a:r>
          </a:p>
          <a:p>
            <a:pPr marL="0" indent="0">
              <a:buNone/>
            </a:pPr>
            <a:r>
              <a:rPr lang="en-US" sz="1200" cap="none" dirty="0"/>
              <a:t>y &lt;- x/(</a:t>
            </a:r>
            <a:r>
              <a:rPr lang="en-US" sz="1200" cap="none" dirty="0" err="1"/>
              <a:t>rchisq</a:t>
            </a:r>
            <a:r>
              <a:rPr lang="en-US" sz="1200" cap="none" dirty="0"/>
              <a:t>(x^2, </a:t>
            </a:r>
            <a:r>
              <a:rPr lang="en-US" sz="1200" cap="none" dirty="0" err="1"/>
              <a:t>df</a:t>
            </a:r>
            <a:r>
              <a:rPr lang="en-US" sz="1200" cap="none" dirty="0"/>
              <a:t> = 3))^0.5</a:t>
            </a:r>
          </a:p>
          <a:p>
            <a:pPr marL="0" indent="0">
              <a:buNone/>
            </a:pPr>
            <a:r>
              <a:rPr lang="en-US" sz="1200" cap="none" dirty="0"/>
              <a:t>z &lt;- c(x, y)</a:t>
            </a:r>
          </a:p>
          <a:p>
            <a:pPr marL="0" indent="0">
              <a:buNone/>
            </a:pPr>
            <a:r>
              <a:rPr lang="en-US" sz="1200" cap="none" dirty="0"/>
              <a:t>indicator &lt;- rep(c("normal", "abnormal"), each = length(x))</a:t>
            </a:r>
          </a:p>
          <a:p>
            <a:pPr marL="0" indent="0">
              <a:buNone/>
            </a:pPr>
            <a:r>
              <a:rPr lang="en-US" sz="1200" cap="none" dirty="0" err="1"/>
              <a:t>xy.df</a:t>
            </a:r>
            <a:r>
              <a:rPr lang="en-US" sz="1200" cap="none" dirty="0"/>
              <a:t> &lt;- </a:t>
            </a:r>
            <a:r>
              <a:rPr lang="en-US" sz="1200" cap="none" dirty="0" err="1"/>
              <a:t>data.frame</a:t>
            </a:r>
            <a:r>
              <a:rPr lang="en-US" sz="1200" cap="none" dirty="0"/>
              <a:t>(Variates = z, Distributions = indicator)</a:t>
            </a:r>
          </a:p>
          <a:p>
            <a:pPr marL="0" indent="0">
              <a:buNone/>
            </a:pPr>
            <a:r>
              <a:rPr lang="en-US" sz="1200" cap="none" dirty="0"/>
              <a:t>require(ggplot2)</a:t>
            </a:r>
            <a:endParaRPr lang="en-US" sz="12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B109D0-81BD-43A8-96C6-E7E7D52FC29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cap="none" dirty="0"/>
              <a:t>require(ggplot2)</a:t>
            </a:r>
          </a:p>
          <a:p>
            <a:pPr marL="0" indent="0">
              <a:buNone/>
            </a:pPr>
            <a:r>
              <a:rPr lang="en-US" sz="1200" cap="none" dirty="0"/>
              <a:t># set up a blank canvas</a:t>
            </a:r>
          </a:p>
          <a:p>
            <a:pPr marL="0" indent="0">
              <a:buNone/>
            </a:pPr>
            <a:r>
              <a:rPr lang="en-US" sz="1200" cap="none" dirty="0" err="1"/>
              <a:t>ggplot</a:t>
            </a:r>
            <a:r>
              <a:rPr lang="en-US" sz="1200" cap="none" dirty="0"/>
              <a:t>(</a:t>
            </a:r>
            <a:r>
              <a:rPr lang="en-US" sz="1200" cap="none" dirty="0" err="1"/>
              <a:t>xy.df</a:t>
            </a:r>
            <a:r>
              <a:rPr lang="en-US" sz="1200" cap="none" dirty="0"/>
              <a:t>, </a:t>
            </a:r>
            <a:r>
              <a:rPr lang="en-US" sz="1200" cap="none" dirty="0" err="1"/>
              <a:t>aes</a:t>
            </a:r>
            <a:r>
              <a:rPr lang="en-US" sz="1200" cap="none" dirty="0"/>
              <a:t>(x = Variates, fill = Distributions))</a:t>
            </a:r>
          </a:p>
          <a:p>
            <a:pPr marL="0" indent="0">
              <a:buNone/>
            </a:pPr>
            <a:r>
              <a:rPr lang="en-US" sz="1200" cap="none" dirty="0"/>
              <a:t># insert a geometrical element</a:t>
            </a:r>
          </a:p>
          <a:p>
            <a:pPr marL="0" indent="0">
              <a:buNone/>
            </a:pPr>
            <a:r>
              <a:rPr lang="en-US" sz="1200" cap="none" dirty="0" err="1"/>
              <a:t>ggplot</a:t>
            </a:r>
            <a:r>
              <a:rPr lang="en-US" sz="1200" cap="none" dirty="0"/>
              <a:t>(</a:t>
            </a:r>
            <a:r>
              <a:rPr lang="en-US" sz="1200" cap="none" dirty="0" err="1"/>
              <a:t>xy.df</a:t>
            </a:r>
            <a:r>
              <a:rPr lang="en-US" sz="1200" cap="none" dirty="0"/>
              <a:t>, </a:t>
            </a:r>
            <a:r>
              <a:rPr lang="en-US" sz="1200" cap="none" dirty="0" err="1"/>
              <a:t>aes</a:t>
            </a:r>
            <a:r>
              <a:rPr lang="en-US" sz="1200" cap="none" dirty="0"/>
              <a:t>(x = Variates, fill = Distributions)) + </a:t>
            </a:r>
            <a:r>
              <a:rPr lang="en-US" sz="1200" cap="none" dirty="0" err="1"/>
              <a:t>geom_density</a:t>
            </a:r>
            <a:r>
              <a:rPr lang="en-US" sz="1200" cap="none" dirty="0"/>
              <a:t>(alpha = 0.3)</a:t>
            </a:r>
          </a:p>
          <a:p>
            <a:pPr marL="0" indent="0">
              <a:buNone/>
            </a:pPr>
            <a:r>
              <a:rPr lang="en-US" sz="1200" cap="none" dirty="0"/>
              <a:t># zoom in with </a:t>
            </a:r>
            <a:r>
              <a:rPr lang="en-US" sz="1200" cap="none" dirty="0" err="1"/>
              <a:t>xlim</a:t>
            </a:r>
            <a:endParaRPr lang="en-US" sz="1200" cap="none" dirty="0"/>
          </a:p>
          <a:p>
            <a:pPr marL="0" indent="0">
              <a:buNone/>
            </a:pPr>
            <a:r>
              <a:rPr lang="en-US" sz="1200" cap="none" dirty="0" err="1"/>
              <a:t>ggplot</a:t>
            </a:r>
            <a:r>
              <a:rPr lang="en-US" sz="1200" cap="none" dirty="0"/>
              <a:t>(</a:t>
            </a:r>
            <a:r>
              <a:rPr lang="en-US" sz="1200" cap="none" dirty="0" err="1"/>
              <a:t>xy.df</a:t>
            </a:r>
            <a:r>
              <a:rPr lang="en-US" sz="1200" cap="none" dirty="0"/>
              <a:t>, </a:t>
            </a:r>
            <a:r>
              <a:rPr lang="en-US" sz="1200" cap="none" dirty="0" err="1"/>
              <a:t>aes</a:t>
            </a:r>
            <a:r>
              <a:rPr lang="en-US" sz="1200" cap="none" dirty="0"/>
              <a:t>(x = Variates, fill = Distributions)) + </a:t>
            </a:r>
            <a:r>
              <a:rPr lang="en-US" sz="1200" cap="none" dirty="0" err="1"/>
              <a:t>geom_density</a:t>
            </a:r>
            <a:r>
              <a:rPr lang="en-US" sz="1200" cap="none" dirty="0"/>
              <a:t>(alpha = 0.3) + </a:t>
            </a:r>
            <a:r>
              <a:rPr lang="en-US" sz="1200" cap="none" dirty="0" err="1"/>
              <a:t>xlim</a:t>
            </a:r>
            <a:r>
              <a:rPr lang="en-US" sz="1200" cap="none" dirty="0"/>
              <a:t>(-1, 6)</a:t>
            </a:r>
          </a:p>
        </p:txBody>
      </p:sp>
    </p:spTree>
    <p:extLst>
      <p:ext uri="{BB962C8B-B14F-4D97-AF65-F5344CB8AC3E}">
        <p14:creationId xmlns:p14="http://schemas.microsoft.com/office/powerpoint/2010/main" val="1352293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Basics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9EEF5E-1103-4AB2-8BF1-C9F39B98E9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cap="none" dirty="0" err="1"/>
              <a:t>n.sim</a:t>
            </a:r>
            <a:r>
              <a:rPr lang="en-US" sz="1200" cap="none" dirty="0"/>
              <a:t> &lt;- 100</a:t>
            </a:r>
          </a:p>
          <a:p>
            <a:pPr marL="0" indent="0">
              <a:buNone/>
            </a:pPr>
            <a:r>
              <a:rPr lang="en-US" sz="1200" cap="none" dirty="0"/>
              <a:t>x.1 &lt;- </a:t>
            </a:r>
            <a:r>
              <a:rPr lang="en-US" sz="1200" cap="none" dirty="0" err="1"/>
              <a:t>rgamma</a:t>
            </a:r>
            <a:r>
              <a:rPr lang="en-US" sz="1200" cap="none" dirty="0"/>
              <a:t>(</a:t>
            </a:r>
            <a:r>
              <a:rPr lang="en-US" sz="1200" cap="none" dirty="0" err="1"/>
              <a:t>n.sim</a:t>
            </a:r>
            <a:r>
              <a:rPr lang="en-US" sz="1200" cap="none" dirty="0"/>
              <a:t>, 0.5, 0.2)</a:t>
            </a:r>
          </a:p>
          <a:p>
            <a:pPr marL="0" indent="0">
              <a:buNone/>
            </a:pPr>
            <a:r>
              <a:rPr lang="en-US" sz="1200" cap="none" dirty="0"/>
              <a:t>x.2 &lt;- </a:t>
            </a:r>
            <a:r>
              <a:rPr lang="en-US" sz="1200" cap="none" dirty="0" err="1"/>
              <a:t>rlnorm</a:t>
            </a:r>
            <a:r>
              <a:rPr lang="en-US" sz="1200" cap="none" dirty="0"/>
              <a:t>(</a:t>
            </a:r>
            <a:r>
              <a:rPr lang="en-US" sz="1200" cap="none" dirty="0" err="1"/>
              <a:t>n.sim</a:t>
            </a:r>
            <a:r>
              <a:rPr lang="en-US" sz="1200" cap="none" dirty="0"/>
              <a:t>, 0.15, 0.25)</a:t>
            </a:r>
          </a:p>
          <a:p>
            <a:pPr marL="0" indent="0">
              <a:buNone/>
            </a:pPr>
            <a:r>
              <a:rPr lang="en-US" sz="1200" cap="none" dirty="0"/>
              <a:t>X &lt;- </a:t>
            </a:r>
            <a:r>
              <a:rPr lang="en-US" sz="1200" cap="none" dirty="0" err="1"/>
              <a:t>cbind</a:t>
            </a:r>
            <a:r>
              <a:rPr lang="en-US" sz="1200" cap="none" dirty="0"/>
              <a:t>(x.1, x.2)</a:t>
            </a:r>
          </a:p>
          <a:p>
            <a:pPr marL="0" indent="0">
              <a:buNone/>
            </a:pPr>
            <a:r>
              <a:rPr lang="en-US" sz="1200" cap="none" dirty="0"/>
              <a:t>y &lt;- 1.5 * x.1 + 0.8 * x.2 + </a:t>
            </a:r>
            <a:r>
              <a:rPr lang="en-US" sz="1200" cap="none" dirty="0" err="1"/>
              <a:t>rnorm</a:t>
            </a:r>
            <a:r>
              <a:rPr lang="en-US" sz="1200" cap="none" dirty="0"/>
              <a:t>(</a:t>
            </a:r>
            <a:r>
              <a:rPr lang="en-US" sz="1200" cap="none" dirty="0" err="1"/>
              <a:t>n.sim</a:t>
            </a:r>
            <a:r>
              <a:rPr lang="en-US" sz="1200" cap="none" dirty="0"/>
              <a:t>, 4.2, 5.03)</a:t>
            </a:r>
          </a:p>
          <a:p>
            <a:pPr marL="0" indent="0">
              <a:buNone/>
            </a:pPr>
            <a:r>
              <a:rPr lang="en-US" sz="1200" cap="none" dirty="0" err="1"/>
              <a:t>hist</a:t>
            </a:r>
            <a:r>
              <a:rPr lang="en-US" sz="1200" cap="none" dirty="0"/>
              <a:t>(y)</a:t>
            </a:r>
          </a:p>
          <a:p>
            <a:pPr marL="0" indent="0">
              <a:buNone/>
            </a:pPr>
            <a:r>
              <a:rPr lang="en-US" sz="1200" cap="none" dirty="0"/>
              <a:t>X &lt;- </a:t>
            </a:r>
            <a:r>
              <a:rPr lang="en-US" sz="1200" cap="none" dirty="0" err="1"/>
              <a:t>cbind</a:t>
            </a:r>
            <a:r>
              <a:rPr lang="en-US" sz="1200" cap="none" dirty="0"/>
              <a:t>(x.1, x.2)</a:t>
            </a:r>
          </a:p>
          <a:p>
            <a:pPr marL="0" indent="0">
              <a:buNone/>
            </a:pPr>
            <a:r>
              <a:rPr lang="en-US" sz="1200" cap="none" dirty="0" err="1"/>
              <a:t>XTX.inverse</a:t>
            </a:r>
            <a:r>
              <a:rPr lang="en-US" sz="1200" cap="none" dirty="0"/>
              <a:t> &lt;- solve(t(X) %*% X)</a:t>
            </a:r>
          </a:p>
          <a:p>
            <a:pPr marL="0" indent="0">
              <a:buNone/>
            </a:pPr>
            <a:r>
              <a:rPr lang="en-US" sz="1200" cap="none" dirty="0"/>
              <a:t>(</a:t>
            </a:r>
            <a:r>
              <a:rPr lang="en-US" sz="1200" cap="none" dirty="0" err="1"/>
              <a:t>beta.hat</a:t>
            </a:r>
            <a:r>
              <a:rPr lang="en-US" sz="1200" cap="none" dirty="0"/>
              <a:t> &lt;- </a:t>
            </a:r>
            <a:r>
              <a:rPr lang="en-US" sz="1200" cap="none" dirty="0" err="1"/>
              <a:t>XTX.inverse</a:t>
            </a:r>
            <a:r>
              <a:rPr lang="en-US" sz="1200" cap="none" dirty="0"/>
              <a:t> %*% t(X) %*% + y)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B109D0-81BD-43A8-96C6-E7E7D52FC29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cap="none" dirty="0"/>
              <a:t>e &lt;- y - X %*% </a:t>
            </a:r>
            <a:r>
              <a:rPr lang="en-US" sz="1200" cap="none" dirty="0" err="1"/>
              <a:t>beta.hat</a:t>
            </a:r>
            <a:r>
              <a:rPr lang="en-US" sz="1200" cap="none" dirty="0"/>
              <a:t>	</a:t>
            </a:r>
          </a:p>
          <a:p>
            <a:pPr marL="0" indent="0">
              <a:buNone/>
            </a:pPr>
            <a:r>
              <a:rPr lang="en-US" sz="1200" cap="none" dirty="0"/>
              <a:t>(</a:t>
            </a:r>
            <a:r>
              <a:rPr lang="en-US" sz="1200" cap="none" dirty="0" err="1"/>
              <a:t>e.sse</a:t>
            </a:r>
            <a:r>
              <a:rPr lang="en-US" sz="1200" cap="none" dirty="0"/>
              <a:t> &lt;- t(e) %*% e)	</a:t>
            </a:r>
          </a:p>
          <a:p>
            <a:pPr marL="0" indent="0">
              <a:buNone/>
            </a:pPr>
            <a:r>
              <a:rPr lang="en-US" sz="1200" cap="none" dirty="0"/>
              <a:t>(n &lt;- dim(X)[1])	</a:t>
            </a:r>
          </a:p>
          <a:p>
            <a:pPr marL="0" indent="0">
              <a:buNone/>
            </a:pPr>
            <a:r>
              <a:rPr lang="en-US" sz="1200" cap="none" dirty="0"/>
              <a:t>(k &lt;- </a:t>
            </a:r>
            <a:r>
              <a:rPr lang="en-US" sz="1200" cap="none" dirty="0" err="1"/>
              <a:t>nrow</a:t>
            </a:r>
            <a:r>
              <a:rPr lang="en-US" sz="1200" cap="none" dirty="0"/>
              <a:t>(</a:t>
            </a:r>
            <a:r>
              <a:rPr lang="en-US" sz="1200" cap="none" dirty="0" err="1"/>
              <a:t>beta.hat</a:t>
            </a:r>
            <a:r>
              <a:rPr lang="en-US" sz="1200" cap="none" dirty="0"/>
              <a:t>))	</a:t>
            </a:r>
          </a:p>
          <a:p>
            <a:pPr marL="0" indent="0">
              <a:buNone/>
            </a:pPr>
            <a:r>
              <a:rPr lang="en-US" sz="1200" cap="none" dirty="0"/>
              <a:t>(e.se &lt;- (</a:t>
            </a:r>
            <a:r>
              <a:rPr lang="en-US" sz="1200" cap="none" dirty="0" err="1"/>
              <a:t>e.sse</a:t>
            </a:r>
            <a:r>
              <a:rPr lang="en-US" sz="1200" cap="none" dirty="0"/>
              <a:t> / (n - k))^0.5)	</a:t>
            </a:r>
          </a:p>
          <a:p>
            <a:pPr marL="0" indent="0">
              <a:buNone/>
            </a:pPr>
            <a:r>
              <a:rPr lang="en-US" sz="1200" cap="none" dirty="0"/>
              <a:t>actual &lt;- y	</a:t>
            </a:r>
          </a:p>
          <a:p>
            <a:pPr marL="0" indent="0">
              <a:buNone/>
            </a:pPr>
            <a:r>
              <a:rPr lang="en-US" sz="1200" cap="none" dirty="0"/>
              <a:t>predicted &lt;- X %*% </a:t>
            </a:r>
            <a:r>
              <a:rPr lang="en-US" sz="1200" cap="none" dirty="0" err="1"/>
              <a:t>beta.hat</a:t>
            </a:r>
            <a:r>
              <a:rPr lang="en-US" sz="1200" cap="none" dirty="0"/>
              <a:t>	</a:t>
            </a:r>
          </a:p>
          <a:p>
            <a:pPr marL="0" indent="0">
              <a:buNone/>
            </a:pPr>
            <a:r>
              <a:rPr lang="en-US" sz="1200" cap="none" dirty="0"/>
              <a:t>residual &lt;- actual - predicted	</a:t>
            </a:r>
          </a:p>
          <a:p>
            <a:pPr marL="0" indent="0">
              <a:buNone/>
            </a:pPr>
            <a:r>
              <a:rPr lang="en-US" sz="1200" cap="none" dirty="0"/>
              <a:t>(results &lt;- </a:t>
            </a:r>
            <a:r>
              <a:rPr lang="en-US" sz="1200" cap="none" dirty="0" err="1"/>
              <a:t>data.frame</a:t>
            </a:r>
            <a:r>
              <a:rPr lang="en-US" sz="1200" cap="none" dirty="0"/>
              <a:t>(predicted = predicted, residual = residual))	</a:t>
            </a:r>
          </a:p>
        </p:txBody>
      </p:sp>
    </p:spTree>
    <p:extLst>
      <p:ext uri="{BB962C8B-B14F-4D97-AF65-F5344CB8AC3E}">
        <p14:creationId xmlns:p14="http://schemas.microsoft.com/office/powerpoint/2010/main" val="273921906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5408</TotalTime>
  <Words>1331</Words>
  <Application>Microsoft Office PowerPoint</Application>
  <PresentationFormat>On-screen Show (4:3)</PresentationFormat>
  <Paragraphs>192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Tw Cen MT</vt:lpstr>
      <vt:lpstr>Droplet</vt:lpstr>
      <vt:lpstr>FIN 654: FINANCIAL Analytics</vt:lpstr>
      <vt:lpstr>TOOLS &amp; SOFTWARE</vt:lpstr>
      <vt:lpstr>In the beginning</vt:lpstr>
      <vt:lpstr>Variables in r</vt:lpstr>
      <vt:lpstr>Matrix and data frame</vt:lpstr>
      <vt:lpstr>Reading &amp; Writing a File</vt:lpstr>
      <vt:lpstr>Finance PV exercise</vt:lpstr>
      <vt:lpstr>Graphing with ggplot</vt:lpstr>
      <vt:lpstr>Regression Basics</vt:lpstr>
      <vt:lpstr>Correlations &amp; Scatterplots</vt:lpstr>
      <vt:lpstr>Reference books</vt:lpstr>
      <vt:lpstr>Reference links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Supplement</dc:title>
  <dc:creator>Humayun H Khan</dc:creator>
  <cp:lastModifiedBy>Humayun H Khan</cp:lastModifiedBy>
  <cp:revision>16</cp:revision>
  <cp:lastPrinted>2012-09-07T16:23:41Z</cp:lastPrinted>
  <dcterms:created xsi:type="dcterms:W3CDTF">1999-01-01T06:09:50Z</dcterms:created>
  <dcterms:modified xsi:type="dcterms:W3CDTF">2018-01-22T04:58:05Z</dcterms:modified>
</cp:coreProperties>
</file>