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0" r:id="rId1"/>
  </p:sldMasterIdLst>
  <p:notesMasterIdLst>
    <p:notesMasterId r:id="rId13"/>
  </p:notesMasterIdLst>
  <p:handoutMasterIdLst>
    <p:handoutMasterId r:id="rId14"/>
  </p:handoutMasterIdLst>
  <p:sldIdLst>
    <p:sldId id="289" r:id="rId2"/>
    <p:sldId id="349" r:id="rId3"/>
    <p:sldId id="351" r:id="rId4"/>
    <p:sldId id="350" r:id="rId5"/>
    <p:sldId id="353" r:id="rId6"/>
    <p:sldId id="355" r:id="rId7"/>
    <p:sldId id="352" r:id="rId8"/>
    <p:sldId id="356" r:id="rId9"/>
    <p:sldId id="354" r:id="rId10"/>
    <p:sldId id="341" r:id="rId11"/>
    <p:sldId id="342" r:id="rId12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8" autoAdjust="0"/>
    <p:restoredTop sz="90929"/>
  </p:normalViewPr>
  <p:slideViewPr>
    <p:cSldViewPr>
      <p:cViewPr varScale="1">
        <p:scale>
          <a:sx n="92" d="100"/>
          <a:sy n="92" d="100"/>
        </p:scale>
        <p:origin x="42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1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5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4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72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10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3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43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6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8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6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9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5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9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2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 654:</a:t>
            </a:r>
            <a:br>
              <a:rPr lang="en-US" dirty="0"/>
            </a:br>
            <a:r>
              <a:rPr lang="en-US" dirty="0"/>
              <a:t>FINANCIAL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SUPPLEMENT Week 2</a:t>
            </a:r>
          </a:p>
          <a:p>
            <a:endParaRPr lang="en-US" dirty="0"/>
          </a:p>
          <a:p>
            <a:r>
              <a:rPr lang="en-US" sz="1400" b="1" cap="none" dirty="0"/>
              <a:t>Note: Code contained here is from a mix of sources as listed in References Slide(s)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cap="none" dirty="0"/>
              <a:t>Bennet and </a:t>
            </a:r>
            <a:r>
              <a:rPr lang="en-US" sz="1800" cap="none" dirty="0" err="1"/>
              <a:t>Hugen</a:t>
            </a:r>
            <a:r>
              <a:rPr lang="en-US" sz="1800" cap="none" dirty="0"/>
              <a:t>. 2016. Financial Analytics with R: Cambridge </a:t>
            </a:r>
            <a:r>
              <a:rPr lang="en-US" sz="1800" cap="none" dirty="0" err="1"/>
              <a:t>Univ</a:t>
            </a:r>
            <a:r>
              <a:rPr lang="en-US" sz="1800" cap="none" dirty="0"/>
              <a:t> Press.</a:t>
            </a:r>
          </a:p>
          <a:p>
            <a:r>
              <a:rPr lang="en-US" sz="1800" cap="none" dirty="0"/>
              <a:t>Paul </a:t>
            </a:r>
            <a:r>
              <a:rPr lang="en-US" sz="1800" cap="none" dirty="0" err="1"/>
              <a:t>Teetor</a:t>
            </a:r>
            <a:r>
              <a:rPr lang="en-US" sz="1800" cap="none" dirty="0"/>
              <a:t>. 2011. R Cookbook. O’Reilly: Sebastopol, CA.</a:t>
            </a:r>
          </a:p>
          <a:p>
            <a:r>
              <a:rPr lang="en-US" sz="1800" cap="none" dirty="0"/>
              <a:t>Phil Spector. Data Manipulation with R.</a:t>
            </a:r>
          </a:p>
          <a:p>
            <a:r>
              <a:rPr lang="en-US" sz="1800" cap="none" dirty="0"/>
              <a:t>Norman </a:t>
            </a:r>
            <a:r>
              <a:rPr lang="en-US" sz="1800" cap="none" dirty="0" err="1"/>
              <a:t>Matloff</a:t>
            </a:r>
            <a:r>
              <a:rPr lang="en-US" sz="1800" cap="none" dirty="0"/>
              <a:t>. The Art of R Programming: A Tour of Statistical Software Design.</a:t>
            </a:r>
          </a:p>
          <a:p>
            <a:r>
              <a:rPr lang="en-US" sz="1800" cap="none" dirty="0"/>
              <a:t>John Taveras. R for Excel Users at https://www.rforexcelusers.com/book/.</a:t>
            </a:r>
          </a:p>
          <a:p>
            <a:r>
              <a:rPr lang="en-US" sz="1800" cap="none" dirty="0"/>
              <a:t>Winston Chang. 2014. R Graphics Cookbook. O’Reilly: Sebastopol, CA.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5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/>
              <a:t>http://www.cookbook-r.com/ </a:t>
            </a:r>
          </a:p>
          <a:p>
            <a:r>
              <a:rPr lang="en-US" cap="none" dirty="0"/>
              <a:t>https://books.google.com/books?id=fxL4tu5bzAAC&amp;printsec=frontcover</a:t>
            </a:r>
          </a:p>
          <a:p>
            <a:r>
              <a:rPr lang="en-US" cap="none" dirty="0"/>
              <a:t>https://www.datacamp.com/courses/free-introduction-to-r</a:t>
            </a:r>
          </a:p>
          <a:p>
            <a:r>
              <a:rPr lang="en-US" cap="none" dirty="0"/>
              <a:t>http://www.r-tutor.com/r-introduction/</a:t>
            </a:r>
          </a:p>
          <a:p>
            <a:r>
              <a:rPr lang="en-US" cap="none" dirty="0"/>
              <a:t>https://www.statmethods.net/</a:t>
            </a:r>
          </a:p>
          <a:p>
            <a:r>
              <a:rPr lang="en-US" cap="none" dirty="0"/>
              <a:t>https://livebook.manning.com/#!/book/r-in-action-second-edition/</a:t>
            </a:r>
          </a:p>
          <a:p>
            <a:r>
              <a:rPr lang="en-US" cap="none" dirty="0"/>
              <a:t>https://blog.rstudio.com/2015/06/24/leaflet-interactive-web-maps-with-r/</a:t>
            </a:r>
          </a:p>
          <a:p>
            <a:r>
              <a:rPr lang="en-US" cap="none" dirty="0"/>
              <a:t>https://www.analyticsvidhya.com/blog/2015/07/guide-data-visualization-r/</a:t>
            </a:r>
          </a:p>
          <a:p>
            <a:r>
              <a:rPr lang="en-US" cap="none" dirty="0"/>
              <a:t>https://jabranham.com/blog/2015/09/rmarkdown-vs-latex/</a:t>
            </a:r>
          </a:p>
          <a:p>
            <a:r>
              <a:rPr lang="en-US" cap="none" dirty="0"/>
              <a:t>https://www.revolvy.com/main/index.php?s=YAML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5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LaTeX</a:t>
            </a:r>
            <a:r>
              <a:rPr lang="en-US" cap="none" dirty="0"/>
              <a:t> (</a:t>
            </a:r>
            <a:r>
              <a:rPr lang="en-US" cap="none" dirty="0" err="1"/>
              <a:t>MikTeX</a:t>
            </a:r>
            <a:r>
              <a:rPr lang="en-US" cap="none" dirty="0"/>
              <a:t> or </a:t>
            </a:r>
            <a:r>
              <a:rPr lang="en-US" cap="none" dirty="0" err="1"/>
              <a:t>MacTeX</a:t>
            </a:r>
            <a:r>
              <a:rPr lang="en-US" cap="none" dirty="0"/>
              <a:t>)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cap="none" dirty="0"/>
          </a:p>
          <a:p>
            <a:pPr marL="0" indent="0">
              <a:buNone/>
            </a:pPr>
            <a:r>
              <a:rPr lang="en-US" sz="1200" cap="none" dirty="0"/>
              <a:t>\</a:t>
            </a:r>
            <a:r>
              <a:rPr lang="en-US" sz="1200" cap="none" dirty="0" err="1"/>
              <a:t>documentclass</a:t>
            </a:r>
            <a:r>
              <a:rPr lang="en-US" sz="1200" cap="none" dirty="0"/>
              <a:t>{article}</a:t>
            </a:r>
          </a:p>
          <a:p>
            <a:pPr marL="0" indent="0">
              <a:buNone/>
            </a:pPr>
            <a:r>
              <a:rPr lang="en-US" sz="1200" cap="none" dirty="0"/>
              <a:t>\begin{document}</a:t>
            </a:r>
          </a:p>
          <a:p>
            <a:pPr marL="0" indent="0">
              <a:buNone/>
            </a:pPr>
            <a:r>
              <a:rPr lang="en-US" sz="1200" cap="none" dirty="0"/>
              <a:t>Using TEX for math formula</a:t>
            </a:r>
          </a:p>
          <a:p>
            <a:pPr marL="0" indent="0">
              <a:buNone/>
            </a:pPr>
            <a:r>
              <a:rPr lang="en-US" sz="1200" cap="none" dirty="0"/>
              <a:t>\[</a:t>
            </a:r>
          </a:p>
          <a:p>
            <a:pPr marL="0" indent="0">
              <a:buNone/>
            </a:pPr>
            <a:r>
              <a:rPr lang="en-US" sz="1200" cap="none" dirty="0"/>
              <a:t>x=\</a:t>
            </a:r>
            <a:r>
              <a:rPr lang="en-US" sz="1200" cap="none" dirty="0" err="1"/>
              <a:t>frac</a:t>
            </a:r>
            <a:r>
              <a:rPr lang="en-US" sz="1200" cap="none" dirty="0"/>
              <a:t>{-b\pm\sqrt{b^2-4ac}}{2a}</a:t>
            </a:r>
          </a:p>
          <a:p>
            <a:pPr marL="0" indent="0">
              <a:buNone/>
            </a:pPr>
            <a:r>
              <a:rPr lang="en-US" sz="1200" cap="none" dirty="0"/>
              <a:t>\]</a:t>
            </a:r>
          </a:p>
          <a:p>
            <a:pPr marL="0" indent="0">
              <a:buNone/>
            </a:pPr>
            <a:r>
              <a:rPr lang="en-US" sz="1200" cap="none" dirty="0"/>
              <a:t>\end{document}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134BA-BBB1-4CFD-A0D7-361A043D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910748"/>
            <a:ext cx="3651786" cy="288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1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and Merge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cap="none" dirty="0" err="1"/>
              <a:t>CreditCard</a:t>
            </a:r>
            <a:r>
              <a:rPr lang="en-US" sz="1200" cap="none" dirty="0"/>
              <a:t> &lt;- read.csv("data/CreditCard.csv")</a:t>
            </a:r>
          </a:p>
          <a:p>
            <a:pPr marL="0" indent="0">
              <a:buNone/>
            </a:pPr>
            <a:r>
              <a:rPr lang="en-US" sz="1200" cap="none" dirty="0" err="1"/>
              <a:t>ccard</a:t>
            </a:r>
            <a:r>
              <a:rPr lang="en-US" sz="1200" cap="none" dirty="0"/>
              <a:t> &lt;- </a:t>
            </a:r>
            <a:r>
              <a:rPr lang="en-US" sz="1200" cap="none" dirty="0" err="1"/>
              <a:t>CreditCard</a:t>
            </a:r>
            <a:r>
              <a:rPr lang="en-US" sz="1200" cap="none" dirty="0"/>
              <a:t>[</a:t>
            </a:r>
            <a:r>
              <a:rPr lang="en-US" sz="1200" cap="none" dirty="0" err="1"/>
              <a:t>CreditCard$age</a:t>
            </a:r>
            <a:r>
              <a:rPr lang="en-US" sz="1200" cap="none" dirty="0"/>
              <a:t> &gt;= 18, ]</a:t>
            </a:r>
          </a:p>
          <a:p>
            <a:pPr marL="0" indent="0">
              <a:buNone/>
            </a:pPr>
            <a:r>
              <a:rPr lang="en-US" sz="1200" cap="none" dirty="0"/>
              <a:t>require(</a:t>
            </a:r>
            <a:r>
              <a:rPr lang="en-US" sz="1200" cap="none" dirty="0" err="1"/>
              <a:t>dplyr</a:t>
            </a:r>
            <a:r>
              <a:rPr lang="en-US" sz="1200" cap="none" dirty="0"/>
              <a:t>)</a:t>
            </a:r>
          </a:p>
          <a:p>
            <a:pPr marL="0" indent="0">
              <a:buNone/>
            </a:pPr>
            <a:r>
              <a:rPr lang="en-US" sz="1200" cap="none" dirty="0"/>
              <a:t>## 1: filter to keep three states.</a:t>
            </a:r>
          </a:p>
          <a:p>
            <a:pPr marL="0" indent="0">
              <a:buNone/>
            </a:pPr>
            <a:r>
              <a:rPr lang="en-US" sz="1200" cap="none" dirty="0" err="1"/>
              <a:t>pivot.table</a:t>
            </a:r>
            <a:r>
              <a:rPr lang="en-US" sz="1200" cap="none" dirty="0"/>
              <a:t> &lt;- filter(</a:t>
            </a:r>
            <a:r>
              <a:rPr lang="en-US" sz="1200" cap="none" dirty="0" err="1"/>
              <a:t>ccard</a:t>
            </a:r>
            <a:r>
              <a:rPr lang="en-US" sz="1200" cap="none" dirty="0"/>
              <a:t>, state %in% "NY")</a:t>
            </a:r>
          </a:p>
          <a:p>
            <a:pPr marL="0" indent="0">
              <a:buNone/>
            </a:pPr>
            <a:r>
              <a:rPr lang="en-US" sz="1200" cap="none" dirty="0"/>
              <a:t>## 2: set up data frame for by-group processing.</a:t>
            </a:r>
          </a:p>
          <a:p>
            <a:pPr marL="0" indent="0">
              <a:buNone/>
            </a:pPr>
            <a:r>
              <a:rPr lang="en-US" sz="1200" cap="none" dirty="0" err="1"/>
              <a:t>pivot.table</a:t>
            </a:r>
            <a:r>
              <a:rPr lang="en-US" sz="1200" cap="none" dirty="0"/>
              <a:t> &lt;- </a:t>
            </a:r>
            <a:r>
              <a:rPr lang="en-US" sz="1200" cap="none" dirty="0" err="1"/>
              <a:t>group_by</a:t>
            </a:r>
            <a:r>
              <a:rPr lang="en-US" sz="1200" cap="none" dirty="0"/>
              <a:t>(</a:t>
            </a:r>
            <a:r>
              <a:rPr lang="en-US" sz="1200" cap="none" dirty="0" err="1"/>
              <a:t>pivot.table</a:t>
            </a:r>
            <a:r>
              <a:rPr lang="en-US" sz="1200" cap="none" dirty="0"/>
              <a:t>, card, owner, </a:t>
            </a:r>
            <a:r>
              <a:rPr lang="en-US" sz="1200" cap="none" dirty="0" err="1"/>
              <a:t>selfemp</a:t>
            </a:r>
            <a:r>
              <a:rPr lang="en-US" sz="1200" cap="none" dirty="0"/>
              <a:t>)</a:t>
            </a:r>
          </a:p>
          <a:p>
            <a:pPr marL="0" indent="0">
              <a:buNone/>
            </a:pPr>
            <a:r>
              <a:rPr lang="en-US" sz="1200" cap="none" dirty="0"/>
              <a:t>## 3: calculate the three summary metrics</a:t>
            </a:r>
          </a:p>
          <a:p>
            <a:pPr marL="0" indent="0">
              <a:buNone/>
            </a:pPr>
            <a:r>
              <a:rPr lang="en-US" sz="1200" cap="none" dirty="0"/>
              <a:t>(</a:t>
            </a:r>
            <a:r>
              <a:rPr lang="en-US" sz="1200" cap="none" dirty="0" err="1"/>
              <a:t>pivot.table</a:t>
            </a:r>
            <a:r>
              <a:rPr lang="en-US" sz="1200" cap="none" dirty="0"/>
              <a:t> &lt;- </a:t>
            </a:r>
            <a:r>
              <a:rPr lang="en-US" sz="1200" cap="none" dirty="0" err="1"/>
              <a:t>dplyr</a:t>
            </a:r>
            <a:r>
              <a:rPr lang="en-US" sz="1200" cap="none" dirty="0"/>
              <a:t>::</a:t>
            </a:r>
            <a:r>
              <a:rPr lang="en-US" sz="1200" cap="none" dirty="0" err="1"/>
              <a:t>summarise</a:t>
            </a:r>
            <a:r>
              <a:rPr lang="en-US" sz="1200" cap="none" dirty="0"/>
              <a:t>(</a:t>
            </a:r>
            <a:r>
              <a:rPr lang="en-US" sz="1200" cap="none" dirty="0" err="1"/>
              <a:t>pivot.table,income.cv</a:t>
            </a:r>
            <a:r>
              <a:rPr lang="en-US" sz="1200" cap="none" dirty="0"/>
              <a:t> = </a:t>
            </a:r>
            <a:r>
              <a:rPr lang="en-US" sz="1200" cap="none" dirty="0" err="1"/>
              <a:t>sd</a:t>
            </a:r>
            <a:r>
              <a:rPr lang="en-US" sz="1200" cap="none" dirty="0"/>
              <a:t>(income)/mean(income), </a:t>
            </a:r>
            <a:r>
              <a:rPr lang="en-US" sz="1200" cap="none" dirty="0" err="1"/>
              <a:t>age.avg</a:t>
            </a:r>
            <a:r>
              <a:rPr lang="en-US" sz="1200" cap="none" dirty="0"/>
              <a:t> = mean(age), </a:t>
            </a:r>
            <a:r>
              <a:rPr lang="en-US" sz="1200" cap="none" dirty="0" err="1"/>
              <a:t>income.per.dependent</a:t>
            </a:r>
            <a:r>
              <a:rPr lang="en-US" sz="1200" cap="none" dirty="0"/>
              <a:t> = sum(income)/sum(dependents)) 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cap="none" dirty="0"/>
              <a:t>le &lt;- read.csv("data/life_expectancy.csv", header = TRUE, </a:t>
            </a:r>
            <a:r>
              <a:rPr lang="en-US" sz="1200" cap="none" dirty="0" err="1"/>
              <a:t>stringsAsFactors</a:t>
            </a:r>
            <a:r>
              <a:rPr lang="en-US" sz="1200" cap="none" dirty="0"/>
              <a:t> = FALSE)</a:t>
            </a:r>
          </a:p>
          <a:p>
            <a:pPr marL="0" indent="0">
              <a:buNone/>
            </a:pPr>
            <a:r>
              <a:rPr lang="en-US" sz="1200" cap="none" dirty="0" err="1"/>
              <a:t>sa</a:t>
            </a:r>
            <a:r>
              <a:rPr lang="en-US" sz="1200" cap="none" dirty="0"/>
              <a:t> &lt;- read.csv("data/sanitation_.csv",</a:t>
            </a:r>
          </a:p>
          <a:p>
            <a:pPr marL="0" indent="0">
              <a:buNone/>
            </a:pPr>
            <a:r>
              <a:rPr lang="en-US" sz="1200" cap="none" dirty="0"/>
              <a:t>header = TRUE, </a:t>
            </a:r>
            <a:r>
              <a:rPr lang="en-US" sz="1200" cap="none" dirty="0" err="1"/>
              <a:t>stringsAsFactors</a:t>
            </a:r>
            <a:r>
              <a:rPr lang="en-US" sz="1200" cap="none" dirty="0"/>
              <a:t> = FALSE)</a:t>
            </a:r>
          </a:p>
          <a:p>
            <a:pPr marL="0" indent="0">
              <a:buNone/>
            </a:pPr>
            <a:r>
              <a:rPr lang="en-US" sz="1200" cap="none" dirty="0" err="1"/>
              <a:t>life.sanitation</a:t>
            </a:r>
            <a:r>
              <a:rPr lang="en-US" sz="1200" cap="none" dirty="0"/>
              <a:t> &lt;- merge(le[, c("country", "</a:t>
            </a:r>
            <a:r>
              <a:rPr lang="en-US" sz="1200" cap="none" dirty="0" err="1"/>
              <a:t>years.life.expectancy.avg</a:t>
            </a:r>
            <a:r>
              <a:rPr lang="en-US" sz="1200" cap="none" dirty="0"/>
              <a:t>")], </a:t>
            </a:r>
            <a:r>
              <a:rPr lang="en-US" sz="1200" cap="none" dirty="0" err="1"/>
              <a:t>sa</a:t>
            </a:r>
            <a:r>
              <a:rPr lang="en-US" sz="1200" cap="none" dirty="0"/>
              <a:t>[, c("country", "</a:t>
            </a:r>
            <a:r>
              <a:rPr lang="en-US" sz="1200" cap="none" dirty="0" err="1"/>
              <a:t>sanitation.avg</a:t>
            </a:r>
            <a:r>
              <a:rPr lang="en-US" sz="1200" cap="none" dirty="0"/>
              <a:t>")])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8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## Create a FUNCTION ##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 err="1"/>
              <a:t>hy</a:t>
            </a:r>
            <a:r>
              <a:rPr lang="en-US" sz="1200" cap="none" dirty="0"/>
              <a:t> &lt;- function (a=3, b=4)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  return (sqrt(a^2 + b^2))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 err="1"/>
              <a:t>hy</a:t>
            </a:r>
            <a:endParaRPr lang="en-US" sz="1200" cap="none" dirty="0"/>
          </a:p>
          <a:p>
            <a:pPr marL="0" indent="0">
              <a:lnSpc>
                <a:spcPct val="100000"/>
              </a:lnSpc>
              <a:buNone/>
            </a:pPr>
            <a:endParaRPr lang="en-US" sz="1200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## Use (Call) a FUNCTION ##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 err="1"/>
              <a:t>hy</a:t>
            </a:r>
            <a:r>
              <a:rPr lang="en-US" sz="1200" cap="none" dirty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 err="1"/>
              <a:t>hy</a:t>
            </a:r>
            <a:r>
              <a:rPr lang="en-US" sz="1200" cap="none" dirty="0"/>
              <a:t>(6)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 err="1"/>
              <a:t>hy</a:t>
            </a:r>
            <a:r>
              <a:rPr lang="en-US" sz="1200" cap="none" dirty="0"/>
              <a:t>(,8)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 err="1"/>
              <a:t>hy</a:t>
            </a:r>
            <a:r>
              <a:rPr lang="en-US" sz="1200" cap="none" dirty="0"/>
              <a:t>(6,8)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cap="none" dirty="0"/>
              <a:t>####### functions, functions, … everywhere #######</a:t>
            </a:r>
          </a:p>
          <a:p>
            <a:pPr marL="0" indent="0">
              <a:buNone/>
            </a:pPr>
            <a:r>
              <a:rPr lang="en-US" sz="1200" cap="none" dirty="0"/>
              <a:t>require(car)</a:t>
            </a:r>
          </a:p>
          <a:p>
            <a:pPr marL="0" indent="0">
              <a:buNone/>
            </a:pPr>
            <a:r>
              <a:rPr lang="en-US" sz="1200" cap="none" dirty="0"/>
              <a:t>scatterplot(mpg ~ </a:t>
            </a:r>
            <a:r>
              <a:rPr lang="en-US" sz="1200" cap="none" dirty="0" err="1"/>
              <a:t>wt</a:t>
            </a:r>
            <a:r>
              <a:rPr lang="en-US" sz="1200" cap="none" dirty="0"/>
              <a:t> | </a:t>
            </a:r>
            <a:r>
              <a:rPr lang="en-US" sz="1200" cap="none" dirty="0" err="1"/>
              <a:t>cyl</a:t>
            </a:r>
            <a:r>
              <a:rPr lang="en-US" sz="1200" cap="none" dirty="0"/>
              <a:t>, data=</a:t>
            </a:r>
            <a:r>
              <a:rPr lang="en-US" sz="1200" cap="none" dirty="0" err="1"/>
              <a:t>mtcars</a:t>
            </a:r>
            <a:r>
              <a:rPr lang="en-US" sz="1200" cap="none" dirty="0"/>
              <a:t>, </a:t>
            </a:r>
            <a:r>
              <a:rPr lang="en-US" sz="1200" cap="none" dirty="0" err="1"/>
              <a:t>xlab</a:t>
            </a:r>
            <a:r>
              <a:rPr lang="en-US" sz="1200" cap="none" dirty="0"/>
              <a:t>="Weight of Car", </a:t>
            </a:r>
            <a:r>
              <a:rPr lang="en-US" sz="1200" cap="none" dirty="0" err="1"/>
              <a:t>ylab</a:t>
            </a:r>
            <a:r>
              <a:rPr lang="en-US" sz="1200" cap="none" dirty="0"/>
              <a:t>="Miles Per Gallon", main="Enhanced Scatter Plot", labels=</a:t>
            </a:r>
            <a:r>
              <a:rPr lang="en-US" sz="1200" cap="none" dirty="0" err="1"/>
              <a:t>row.names</a:t>
            </a:r>
            <a:r>
              <a:rPr lang="en-US" sz="1200" cap="none" dirty="0"/>
              <a:t>(</a:t>
            </a:r>
            <a:r>
              <a:rPr lang="en-US" sz="1200" cap="none" dirty="0" err="1"/>
              <a:t>mtcars</a:t>
            </a:r>
            <a:r>
              <a:rPr lang="en-US" sz="1200" cap="none" dirty="0"/>
              <a:t>))</a:t>
            </a:r>
          </a:p>
          <a:p>
            <a:pPr marL="0" indent="0">
              <a:buNone/>
            </a:pPr>
            <a:r>
              <a:rPr lang="en-US" sz="1200" cap="none" dirty="0"/>
              <a:t>attach(</a:t>
            </a:r>
            <a:r>
              <a:rPr lang="en-US" sz="1200" cap="none" dirty="0" err="1"/>
              <a:t>mtcars</a:t>
            </a:r>
            <a:r>
              <a:rPr lang="en-US" sz="1200" cap="none" dirty="0"/>
              <a:t>)</a:t>
            </a:r>
          </a:p>
          <a:p>
            <a:pPr marL="0" indent="0">
              <a:buNone/>
            </a:pPr>
            <a:r>
              <a:rPr lang="en-US" sz="1200" cap="none" dirty="0"/>
              <a:t>plot(</a:t>
            </a:r>
            <a:r>
              <a:rPr lang="en-US" sz="1200" cap="none" dirty="0" err="1"/>
              <a:t>wt</a:t>
            </a:r>
            <a:r>
              <a:rPr lang="en-US" sz="1200" cap="none" dirty="0"/>
              <a:t>, mpg, main="Scatterplot Example", </a:t>
            </a:r>
            <a:r>
              <a:rPr lang="en-US" sz="1200" cap="none" dirty="0" err="1"/>
              <a:t>xlab</a:t>
            </a:r>
            <a:r>
              <a:rPr lang="en-US" sz="1200" cap="none" dirty="0"/>
              <a:t>="Car Weight ", </a:t>
            </a:r>
            <a:r>
              <a:rPr lang="en-US" sz="1200" cap="none" dirty="0" err="1"/>
              <a:t>ylab</a:t>
            </a:r>
            <a:r>
              <a:rPr lang="en-US" sz="1200" cap="none" dirty="0"/>
              <a:t>="Miles Per Gallon ", </a:t>
            </a:r>
            <a:r>
              <a:rPr lang="en-US" sz="1200" cap="none" dirty="0" err="1"/>
              <a:t>pch</a:t>
            </a:r>
            <a:r>
              <a:rPr lang="en-US" sz="1200" cap="none" dirty="0"/>
              <a:t>=19)</a:t>
            </a:r>
          </a:p>
          <a:p>
            <a:pPr marL="0" indent="0">
              <a:buNone/>
            </a:pPr>
            <a:r>
              <a:rPr lang="en-US" sz="1200" cap="none" dirty="0" err="1"/>
              <a:t>abline</a:t>
            </a:r>
            <a:r>
              <a:rPr lang="en-US" sz="1200" cap="none" dirty="0"/>
              <a:t>(</a:t>
            </a:r>
            <a:r>
              <a:rPr lang="en-US" sz="1200" cap="none" dirty="0" err="1"/>
              <a:t>lm</a:t>
            </a:r>
            <a:r>
              <a:rPr lang="en-US" sz="1200" cap="none" dirty="0"/>
              <a:t>(</a:t>
            </a:r>
            <a:r>
              <a:rPr lang="en-US" sz="1200" cap="none" dirty="0" err="1"/>
              <a:t>mpg~wt</a:t>
            </a:r>
            <a:r>
              <a:rPr lang="en-US" sz="1200" cap="none" dirty="0"/>
              <a:t>), col="red") # regression line (</a:t>
            </a:r>
            <a:r>
              <a:rPr lang="en-US" sz="1200" cap="none" dirty="0" err="1"/>
              <a:t>y~x</a:t>
            </a:r>
            <a:r>
              <a:rPr lang="en-US" sz="1200" cap="none" dirty="0"/>
              <a:t>) </a:t>
            </a:r>
          </a:p>
          <a:p>
            <a:pPr marL="0" indent="0">
              <a:buNone/>
            </a:pPr>
            <a:r>
              <a:rPr lang="en-US" sz="1200" cap="none" dirty="0"/>
              <a:t>lines(</a:t>
            </a:r>
            <a:r>
              <a:rPr lang="en-US" sz="1200" cap="none" dirty="0" err="1"/>
              <a:t>lowess</a:t>
            </a:r>
            <a:r>
              <a:rPr lang="en-US" sz="1200" cap="none" dirty="0"/>
              <a:t>(</a:t>
            </a:r>
            <a:r>
              <a:rPr lang="en-US" sz="1200" cap="none" dirty="0" err="1"/>
              <a:t>wt,mpg</a:t>
            </a:r>
            <a:r>
              <a:rPr lang="en-US" sz="1200" cap="none" dirty="0"/>
              <a:t>), col="blue") # </a:t>
            </a:r>
            <a:r>
              <a:rPr lang="en-US" sz="1200" cap="none" dirty="0" err="1"/>
              <a:t>lowess</a:t>
            </a:r>
            <a:r>
              <a:rPr lang="en-US" sz="1200" cap="none" dirty="0"/>
              <a:t> line (</a:t>
            </a:r>
            <a:r>
              <a:rPr lang="en-US" sz="1200" cap="none" dirty="0" err="1"/>
              <a:t>x,y</a:t>
            </a:r>
            <a:r>
              <a:rPr lang="en-US" sz="1200" cap="none" dirty="0"/>
              <a:t>)</a:t>
            </a:r>
          </a:p>
          <a:p>
            <a:pPr marL="0" indent="0">
              <a:buNone/>
            </a:pPr>
            <a:r>
              <a:rPr lang="en-US" sz="1200" cap="none" dirty="0"/>
              <a:t>detach(</a:t>
            </a:r>
            <a:r>
              <a:rPr lang="en-US" sz="1200" cap="none" dirty="0" err="1"/>
              <a:t>mtcars</a:t>
            </a:r>
            <a:r>
              <a:rPr lang="en-US" sz="1200" cap="none" dirty="0"/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5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IN STATISTICS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cap="none" dirty="0" err="1"/>
              <a:t>data_moments</a:t>
            </a:r>
            <a:r>
              <a:rPr lang="en-US" sz="1200" cap="none" dirty="0"/>
              <a:t> &lt;- function(data)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require(moments)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 err="1"/>
              <a:t>median.r</a:t>
            </a:r>
            <a:r>
              <a:rPr lang="en-US" sz="1200" cap="none" dirty="0"/>
              <a:t> &lt;- median(data)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 err="1"/>
              <a:t>mean.r</a:t>
            </a:r>
            <a:r>
              <a:rPr lang="en-US" sz="1200" cap="none" dirty="0"/>
              <a:t> &lt;- mean(data)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 err="1"/>
              <a:t>sd.r</a:t>
            </a:r>
            <a:r>
              <a:rPr lang="en-US" sz="1200" cap="none" dirty="0"/>
              <a:t> &lt;- </a:t>
            </a:r>
            <a:r>
              <a:rPr lang="en-US" sz="1200" cap="none" dirty="0" err="1"/>
              <a:t>sd</a:t>
            </a:r>
            <a:r>
              <a:rPr lang="en-US" sz="1200" cap="none" dirty="0"/>
              <a:t>(data)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 err="1"/>
              <a:t>skewness.r</a:t>
            </a:r>
            <a:r>
              <a:rPr lang="en-US" sz="1200" cap="none" dirty="0"/>
              <a:t> &lt;- skewness(data)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 err="1"/>
              <a:t>kurtosis.r</a:t>
            </a:r>
            <a:r>
              <a:rPr lang="en-US" sz="1200" cap="none" dirty="0"/>
              <a:t> &lt;- kurtosis(data)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result &lt;- </a:t>
            </a:r>
            <a:r>
              <a:rPr lang="en-US" sz="1200" cap="none" dirty="0" err="1"/>
              <a:t>data.frame</a:t>
            </a:r>
            <a:r>
              <a:rPr lang="en-US" sz="1200" cap="none" dirty="0"/>
              <a:t>(mean = </a:t>
            </a:r>
            <a:r>
              <a:rPr lang="en-US" sz="1200" cap="none" dirty="0" err="1"/>
              <a:t>mean.r</a:t>
            </a:r>
            <a:r>
              <a:rPr lang="en-US" sz="1200" cap="none" dirty="0"/>
              <a:t>, </a:t>
            </a:r>
            <a:r>
              <a:rPr lang="en-US" sz="1200" cap="none" dirty="0" err="1"/>
              <a:t>std_dev</a:t>
            </a:r>
            <a:r>
              <a:rPr lang="en-US" sz="1200" cap="none" dirty="0"/>
              <a:t> = </a:t>
            </a:r>
            <a:r>
              <a:rPr lang="en-US" sz="1200" cap="none" dirty="0" err="1"/>
              <a:t>sd.r</a:t>
            </a:r>
            <a:r>
              <a:rPr lang="en-US" sz="1200" cap="none" dirty="0"/>
              <a:t>, median = </a:t>
            </a:r>
            <a:r>
              <a:rPr lang="en-US" sz="1200" cap="none" dirty="0" err="1"/>
              <a:t>median.r</a:t>
            </a:r>
            <a:r>
              <a:rPr lang="en-US" sz="1200" cap="none" dirty="0"/>
              <a:t>, skewness = </a:t>
            </a:r>
            <a:r>
              <a:rPr lang="en-US" sz="1200" cap="none" dirty="0" err="1"/>
              <a:t>skewness.r</a:t>
            </a:r>
            <a:r>
              <a:rPr lang="en-US" sz="1200" cap="none" dirty="0"/>
              <a:t>, kurtosis = </a:t>
            </a:r>
            <a:r>
              <a:rPr lang="en-US" sz="1200" cap="none" dirty="0" err="1"/>
              <a:t>kurtosis.r</a:t>
            </a:r>
            <a:r>
              <a:rPr lang="en-US" sz="1200" cap="none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return(result)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200" cap="none" dirty="0"/>
              <a:t>ans &lt;- </a:t>
            </a:r>
            <a:r>
              <a:rPr lang="fr-FR" sz="1200" cap="none" dirty="0" err="1"/>
              <a:t>data_moments</a:t>
            </a:r>
            <a:r>
              <a:rPr lang="fr-FR" sz="1200" cap="none" dirty="0"/>
              <a:t>(</a:t>
            </a:r>
            <a:r>
              <a:rPr lang="fr-FR" sz="1200" cap="none" dirty="0" err="1"/>
              <a:t>xmprice.r.df$Rate.abs</a:t>
            </a:r>
            <a:r>
              <a:rPr lang="fr-FR" sz="1200" cap="none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00" cap="none" dirty="0"/>
              <a:t>ans &lt;- round(ans, 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00" cap="none" dirty="0" err="1"/>
              <a:t>knitr</a:t>
            </a:r>
            <a:r>
              <a:rPr lang="fr-FR" sz="1200" cap="none" dirty="0"/>
              <a:t>::</a:t>
            </a:r>
            <a:r>
              <a:rPr lang="fr-FR" sz="1200" cap="none" dirty="0" err="1"/>
              <a:t>kable</a:t>
            </a:r>
            <a:r>
              <a:rPr lang="fr-FR" sz="1200" cap="none" dirty="0"/>
              <a:t>(ans)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00" cap="none" dirty="0"/>
              <a:t>###################################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>
                <a:solidFill>
                  <a:srgbClr val="002060"/>
                </a:solidFill>
              </a:rPr>
              <a:t>	The third moment </a:t>
            </a:r>
            <a:r>
              <a:rPr lang="en-US" sz="1200" cap="none" dirty="0">
                <a:solidFill>
                  <a:srgbClr val="002060"/>
                </a:solidFill>
                <a:sym typeface="Wingdings" panose="05000000000000000000" pitchFamily="2" charset="2"/>
              </a:rPr>
              <a:t> skewness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cap="none" dirty="0"/>
              <a:t>If skewness = 0, the data are perfectly symmetrical . If skewness &gt; 0, the data are positively skewed or skewed right. If skewness &lt; 0, the data are negatively skewed or skewed left.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cap="none" dirty="0">
                <a:solidFill>
                  <a:srgbClr val="002060"/>
                </a:solidFill>
                <a:sym typeface="Wingdings" panose="05000000000000000000" pitchFamily="2" charset="2"/>
              </a:rPr>
              <a:t>	The fourth moment  kurtosis</a:t>
            </a:r>
            <a:endParaRPr lang="en-US" sz="1200" cap="none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200" cap="none" dirty="0"/>
              <a:t>Traditionally, kurtosis has been explained in terms of the central peak.  But, it’s the tails that mostly account for kurtosis, not the central peak.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and Returns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HO2 &lt;- </a:t>
            </a:r>
            <a:r>
              <a:rPr lang="en-US" sz="1200" cap="none" dirty="0" err="1"/>
              <a:t>na.omit</a:t>
            </a:r>
            <a:r>
              <a:rPr lang="en-US" sz="1200" cap="none" dirty="0"/>
              <a:t>(read.csv("data/nyhh02.csv", header = T, </a:t>
            </a:r>
            <a:r>
              <a:rPr lang="en-US" sz="1200" cap="none" dirty="0" err="1"/>
              <a:t>stringsAsFactors</a:t>
            </a:r>
            <a:r>
              <a:rPr lang="en-US" sz="1200" cap="none" dirty="0"/>
              <a:t> = F))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return &lt;- </a:t>
            </a:r>
            <a:r>
              <a:rPr lang="en-US" sz="1200" cap="none" dirty="0" err="1"/>
              <a:t>as.numeric</a:t>
            </a:r>
            <a:r>
              <a:rPr lang="en-US" sz="1200" cap="none" dirty="0"/>
              <a:t>(diff(log(HO2$DHOILNYH))) * 100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size &lt;- </a:t>
            </a:r>
            <a:r>
              <a:rPr lang="en-US" sz="1200" cap="none" dirty="0" err="1"/>
              <a:t>as.numeric</a:t>
            </a:r>
            <a:r>
              <a:rPr lang="en-US" sz="1200" cap="none" dirty="0"/>
              <a:t>(abs(return))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direction &lt;- </a:t>
            </a:r>
            <a:r>
              <a:rPr lang="en-US" sz="1200" cap="none" dirty="0" err="1"/>
              <a:t>ifelse</a:t>
            </a:r>
            <a:r>
              <a:rPr lang="en-US" sz="1200" cap="none" dirty="0"/>
              <a:t>(return &gt; 0, "up", </a:t>
            </a:r>
            <a:r>
              <a:rPr lang="en-US" sz="1200" cap="none" dirty="0" err="1"/>
              <a:t>ifelse</a:t>
            </a:r>
            <a:r>
              <a:rPr lang="en-US" sz="1200" cap="none" dirty="0"/>
              <a:t>(return &lt; 0, "down", "same"))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date &lt;- </a:t>
            </a:r>
            <a:r>
              <a:rPr lang="en-US" sz="1200" cap="none" dirty="0" err="1"/>
              <a:t>as.Date</a:t>
            </a:r>
            <a:r>
              <a:rPr lang="en-US" sz="1200" cap="none" dirty="0"/>
              <a:t>(HO2$DATE[-1], "%m/%d/%Y")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price &lt;- </a:t>
            </a:r>
            <a:r>
              <a:rPr lang="en-US" sz="1200" cap="none" dirty="0" err="1"/>
              <a:t>as.numeric</a:t>
            </a:r>
            <a:r>
              <a:rPr lang="en-US" sz="1200" cap="none" dirty="0"/>
              <a:t>(HO2$DHOILNYH[-1])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HO2.df &lt;- </a:t>
            </a:r>
            <a:r>
              <a:rPr lang="en-US" sz="1200" cap="none" dirty="0" err="1"/>
              <a:t>na.omit</a:t>
            </a:r>
            <a:r>
              <a:rPr lang="en-US" sz="1200" cap="none" dirty="0"/>
              <a:t>(</a:t>
            </a:r>
            <a:r>
              <a:rPr lang="en-US" sz="1200" cap="none" dirty="0" err="1"/>
              <a:t>data.frame</a:t>
            </a:r>
            <a:r>
              <a:rPr lang="en-US" sz="1200" cap="none" dirty="0"/>
              <a:t>(date = date, price = price, return = return, size = size, direction = direction))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require(ggplot2)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 err="1"/>
              <a:t>ggplot</a:t>
            </a:r>
            <a:r>
              <a:rPr lang="en-US" sz="1200" cap="none" dirty="0"/>
              <a:t>(HO2.df, </a:t>
            </a:r>
            <a:r>
              <a:rPr lang="en-US" sz="1200" cap="none" dirty="0" err="1"/>
              <a:t>aes</a:t>
            </a:r>
            <a:r>
              <a:rPr lang="en-US" sz="1200" cap="none" dirty="0"/>
              <a:t>(x = date, y = return, group = 1)) + </a:t>
            </a:r>
            <a:r>
              <a:rPr lang="en-US" sz="1200" cap="none" dirty="0" err="1"/>
              <a:t>geom_line</a:t>
            </a:r>
            <a:r>
              <a:rPr lang="en-US" sz="1200" cap="none" dirty="0"/>
              <a:t>(</a:t>
            </a:r>
            <a:r>
              <a:rPr lang="en-US" sz="1200" cap="none" dirty="0" err="1"/>
              <a:t>colour</a:t>
            </a:r>
            <a:r>
              <a:rPr lang="en-US" sz="1200" cap="none" dirty="0"/>
              <a:t> = "blue")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Financial Analytics Week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2B171B-2746-4648-8FDA-67EBCA66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777" y="2367093"/>
            <a:ext cx="3534312" cy="356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CDF or Sample CDF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79EEF5E-1103-4AB2-8BF1-C9F39B98E98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85330" y="2367093"/>
                <a:ext cx="3829520" cy="342410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200" b="1" cap="none" dirty="0"/>
                  <a:t>Cumulative Distribution Function (CDF)</a:t>
                </a:r>
              </a:p>
              <a:p>
                <a:pPr marL="0" indent="0" algn="ctr">
                  <a:buNone/>
                </a:pPr>
                <a:r>
                  <a:rPr lang="en-US" sz="1600" cap="none" dirty="0"/>
                  <a:t>F(x) = P (X </a:t>
                </a:r>
                <a14:m>
                  <m:oMath xmlns:m="http://schemas.openxmlformats.org/officeDocument/2006/math">
                    <m:r>
                      <a:rPr lang="en-US" sz="1600" i="1" cap="non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cap="none" dirty="0"/>
                  <a:t> x)</a:t>
                </a:r>
              </a:p>
              <a:p>
                <a:pPr marL="0" indent="0">
                  <a:buNone/>
                </a:pPr>
                <a:endParaRPr lang="en-US" sz="1200" b="1" cap="none" dirty="0"/>
              </a:p>
              <a:p>
                <a:pPr marL="0" indent="0">
                  <a:buNone/>
                </a:pPr>
                <a:r>
                  <a:rPr lang="en-US" sz="1200" b="1" cap="none" dirty="0"/>
                  <a:t>Empirical CDF (ECDF)</a:t>
                </a:r>
              </a:p>
              <a:p>
                <a:pPr marL="0" indent="0" algn="ctr">
                  <a:buNone/>
                </a:pPr>
                <a:r>
                  <a:rPr lang="en-US" sz="1600" cap="none" dirty="0" err="1"/>
                  <a:t>F</a:t>
                </a:r>
                <a:r>
                  <a:rPr lang="en-US" cap="none" dirty="0" err="1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̂</a:t>
                </a:r>
                <a:r>
                  <a:rPr lang="en-US" sz="1600" cap="none" baseline="-25000" dirty="0" err="1"/>
                  <a:t>n</a:t>
                </a:r>
                <a:r>
                  <a:rPr lang="en-US" sz="1600" cap="none" dirty="0"/>
                  <a:t>(x) = (# of sample values </a:t>
                </a:r>
                <a14:m>
                  <m:oMath xmlns:m="http://schemas.openxmlformats.org/officeDocument/2006/math">
                    <m:r>
                      <a:rPr lang="en-US" sz="1600" i="1" cap="non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cap="none" dirty="0"/>
                  <a:t> x) / n</a:t>
                </a:r>
              </a:p>
              <a:p>
                <a:pPr marL="0" indent="0">
                  <a:buNone/>
                </a:pPr>
                <a:endParaRPr lang="en-US" sz="1200" cap="none" dirty="0"/>
              </a:p>
              <a:p>
                <a:pPr marL="0" indent="0">
                  <a:buNone/>
                </a:pPr>
                <a:r>
                  <a:rPr lang="en-US" sz="1200" b="1" cap="none" dirty="0"/>
                  <a:t>Function in R</a:t>
                </a:r>
              </a:p>
              <a:p>
                <a:pPr marL="0" indent="0">
                  <a:buNone/>
                </a:pPr>
                <a:r>
                  <a:rPr lang="en-US" sz="1600" cap="none" dirty="0">
                    <a:solidFill>
                      <a:srgbClr val="002060"/>
                    </a:solidFill>
                  </a:rPr>
                  <a:t>	</a:t>
                </a:r>
                <a:r>
                  <a:rPr lang="en-US" sz="1600" cap="none" dirty="0" err="1">
                    <a:solidFill>
                      <a:srgbClr val="002060"/>
                    </a:solidFill>
                  </a:rPr>
                  <a:t>stat_ecdf</a:t>
                </a:r>
                <a:r>
                  <a:rPr lang="en-US" sz="1600" cap="none" dirty="0">
                    <a:solidFill>
                      <a:srgbClr val="002060"/>
                    </a:solidFill>
                  </a:rPr>
                  <a:t>()</a:t>
                </a:r>
              </a:p>
              <a:p>
                <a:pPr marL="0" indent="0">
                  <a:buNone/>
                </a:pPr>
                <a:endParaRPr lang="en-US" sz="1200" cap="none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79EEF5E-1103-4AB2-8BF1-C9F39B98E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85330" y="2367093"/>
                <a:ext cx="3829520" cy="342410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cap="none" dirty="0"/>
              <a:t>Facts about ECDF</a:t>
            </a:r>
          </a:p>
          <a:p>
            <a:r>
              <a:rPr lang="en-US" sz="1200" cap="none" dirty="0"/>
              <a:t>The empirical CDF is a sample CDF</a:t>
            </a:r>
          </a:p>
          <a:p>
            <a:r>
              <a:rPr lang="en-US" sz="1200" cap="none" dirty="0"/>
              <a:t>The empirical CDF is a non-parametric unbiased estimate of the population CDF.  </a:t>
            </a:r>
          </a:p>
          <a:p>
            <a:pPr lvl="1"/>
            <a:r>
              <a:rPr lang="en-US" sz="1000" cap="none" dirty="0"/>
              <a:t>The mean or expected value of the empirical CDF corresponds to the true underlying CDF. </a:t>
            </a:r>
          </a:p>
          <a:p>
            <a:r>
              <a:rPr lang="en-US" sz="1200" cap="none" dirty="0"/>
              <a:t>The empirical CDF is different from the true CDF because of random variation.</a:t>
            </a:r>
          </a:p>
          <a:p>
            <a:r>
              <a:rPr lang="en-US" sz="1200" cap="none" dirty="0"/>
              <a:t>The empirical CDF is used as a consistent estimator of the true CDF at any value of x.</a:t>
            </a:r>
          </a:p>
          <a:p>
            <a:pPr marL="0" indent="0">
              <a:buNone/>
            </a:pPr>
            <a:endParaRPr lang="en-US" sz="1200" cap="none" dirty="0"/>
          </a:p>
          <a:p>
            <a:pPr marL="0" indent="0">
              <a:buNone/>
            </a:pPr>
            <a:endParaRPr lang="en-US" sz="1200" cap="non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8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ECDF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cap="none" dirty="0"/>
              <a:t>require(</a:t>
            </a:r>
            <a:r>
              <a:rPr lang="en-US" sz="1200" cap="none" dirty="0" err="1"/>
              <a:t>xts</a:t>
            </a:r>
            <a:r>
              <a:rPr lang="en-US" sz="1200" cap="none" dirty="0"/>
              <a:t>)</a:t>
            </a:r>
          </a:p>
          <a:p>
            <a:pPr marL="0" indent="0">
              <a:buNone/>
            </a:pPr>
            <a:r>
              <a:rPr lang="en-US" sz="1200" cap="none" dirty="0"/>
              <a:t>require(zoo)</a:t>
            </a:r>
          </a:p>
          <a:p>
            <a:pPr marL="0" indent="0">
              <a:buNone/>
            </a:pPr>
            <a:r>
              <a:rPr lang="en-US" sz="1200" cap="none" dirty="0" err="1"/>
              <a:t>xmprice</a:t>
            </a:r>
            <a:r>
              <a:rPr lang="en-US" sz="1200" cap="none" dirty="0"/>
              <a:t> &lt;- </a:t>
            </a:r>
            <a:r>
              <a:rPr lang="en-US" sz="1200" cap="none" dirty="0" err="1"/>
              <a:t>na.omit</a:t>
            </a:r>
            <a:r>
              <a:rPr lang="en-US" sz="1200" cap="none" dirty="0"/>
              <a:t>(read.csv("data/EIUIR.csv"))</a:t>
            </a:r>
          </a:p>
          <a:p>
            <a:pPr marL="0" indent="0">
              <a:buNone/>
            </a:pPr>
            <a:r>
              <a:rPr lang="en-US" sz="1200" cap="none" dirty="0" err="1"/>
              <a:t>xmprice.r</a:t>
            </a:r>
            <a:r>
              <a:rPr lang="en-US" sz="1200" cap="none" dirty="0"/>
              <a:t> &lt;- </a:t>
            </a:r>
            <a:r>
              <a:rPr lang="en-US" sz="1200" cap="none" dirty="0" err="1"/>
              <a:t>as.zoo</a:t>
            </a:r>
            <a:r>
              <a:rPr lang="en-US" sz="1200" cap="none" dirty="0"/>
              <a:t>(</a:t>
            </a:r>
            <a:r>
              <a:rPr lang="en-US" sz="1200" cap="none" dirty="0" err="1"/>
              <a:t>na.omit</a:t>
            </a:r>
            <a:r>
              <a:rPr lang="en-US" sz="1200" cap="none" dirty="0"/>
              <a:t>((diff(log(</a:t>
            </a:r>
            <a:r>
              <a:rPr lang="en-US" sz="1200" cap="none" dirty="0" err="1"/>
              <a:t>xmprice$Value</a:t>
            </a:r>
            <a:r>
              <a:rPr lang="en-US" sz="1200" cap="none" dirty="0"/>
              <a:t>))))) ## compute rates</a:t>
            </a:r>
          </a:p>
          <a:p>
            <a:pPr marL="0" indent="0">
              <a:buNone/>
            </a:pPr>
            <a:r>
              <a:rPr lang="en-US" sz="1200" cap="none" dirty="0" err="1"/>
              <a:t>xmprice.r.df</a:t>
            </a:r>
            <a:r>
              <a:rPr lang="en-US" sz="1200" cap="none" dirty="0"/>
              <a:t> &lt;- </a:t>
            </a:r>
            <a:r>
              <a:rPr lang="en-US" sz="1200" cap="none" dirty="0" err="1"/>
              <a:t>data.frame</a:t>
            </a:r>
            <a:r>
              <a:rPr lang="en-US" sz="1200" cap="none" dirty="0"/>
              <a:t>(</a:t>
            </a:r>
            <a:r>
              <a:rPr lang="en-US" sz="1200" cap="none" dirty="0" err="1"/>
              <a:t>xmprice.r</a:t>
            </a:r>
            <a:r>
              <a:rPr lang="en-US" sz="1200" cap="none" dirty="0"/>
              <a:t>, Date = index(</a:t>
            </a:r>
            <a:r>
              <a:rPr lang="en-US" sz="1200" cap="none" dirty="0" err="1"/>
              <a:t>xmprice.r</a:t>
            </a:r>
            <a:r>
              <a:rPr lang="en-US" sz="1200" cap="none" dirty="0"/>
              <a:t>), Rate = </a:t>
            </a:r>
            <a:r>
              <a:rPr lang="en-US" sz="1200" cap="none" dirty="0" err="1"/>
              <a:t>xmprice.r</a:t>
            </a:r>
            <a:r>
              <a:rPr lang="en-US" sz="1200" cap="none" dirty="0"/>
              <a:t>[, 1], </a:t>
            </a:r>
            <a:r>
              <a:rPr lang="en-US" sz="1200" cap="none" dirty="0" err="1"/>
              <a:t>Rate.abs</a:t>
            </a:r>
            <a:r>
              <a:rPr lang="en-US" sz="1200" cap="none" dirty="0"/>
              <a:t> &lt;- abs(</a:t>
            </a:r>
            <a:r>
              <a:rPr lang="en-US" sz="1200" cap="none" dirty="0" err="1"/>
              <a:t>xmprice.r</a:t>
            </a:r>
            <a:r>
              <a:rPr lang="en-US" sz="1200" cap="none" dirty="0"/>
              <a:t>[, 1]))</a:t>
            </a:r>
          </a:p>
          <a:p>
            <a:pPr marL="0" indent="0">
              <a:buNone/>
            </a:pPr>
            <a:r>
              <a:rPr lang="en-US" sz="1200" cap="none" dirty="0"/>
              <a:t>require(ggplot2)</a:t>
            </a:r>
          </a:p>
          <a:p>
            <a:pPr marL="0" indent="0">
              <a:buNone/>
            </a:pPr>
            <a:r>
              <a:rPr lang="en-US" sz="1200" cap="none" dirty="0" err="1"/>
              <a:t>ggplot</a:t>
            </a:r>
            <a:r>
              <a:rPr lang="en-US" sz="1200" cap="none" dirty="0"/>
              <a:t>(</a:t>
            </a:r>
            <a:r>
              <a:rPr lang="en-US" sz="1200" cap="none" dirty="0" err="1"/>
              <a:t>xmprice.r.df</a:t>
            </a:r>
            <a:r>
              <a:rPr lang="en-US" sz="1200" cap="none" dirty="0"/>
              <a:t>, </a:t>
            </a:r>
            <a:r>
              <a:rPr lang="en-US" sz="1200" cap="none" dirty="0" err="1"/>
              <a:t>aes</a:t>
            </a:r>
            <a:r>
              <a:rPr lang="en-US" sz="1200" cap="none" dirty="0"/>
              <a:t>(x = Date, y = Rate)) + </a:t>
            </a:r>
            <a:r>
              <a:rPr lang="en-US" sz="1200" cap="none" dirty="0" err="1"/>
              <a:t>geom_line</a:t>
            </a:r>
            <a:r>
              <a:rPr lang="en-US" sz="1200" cap="none" dirty="0"/>
              <a:t>(</a:t>
            </a:r>
            <a:r>
              <a:rPr lang="en-US" sz="1200" cap="none" dirty="0" err="1"/>
              <a:t>colour</a:t>
            </a:r>
            <a:r>
              <a:rPr lang="en-US" sz="1200" cap="none" dirty="0"/>
              <a:t> = "blue")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cap="none" dirty="0"/>
              <a:t>require(ggplot2)</a:t>
            </a:r>
          </a:p>
          <a:p>
            <a:pPr marL="0" indent="0">
              <a:buNone/>
            </a:pPr>
            <a:r>
              <a:rPr lang="en-US" sz="1200" cap="none" dirty="0"/>
              <a:t>r.tol.pct &lt;- 0.95</a:t>
            </a:r>
          </a:p>
          <a:p>
            <a:pPr marL="0" indent="0">
              <a:buNone/>
            </a:pPr>
            <a:r>
              <a:rPr lang="en-US" sz="1200" cap="none" dirty="0" err="1"/>
              <a:t>r.tol</a:t>
            </a:r>
            <a:r>
              <a:rPr lang="en-US" sz="1200" cap="none" dirty="0"/>
              <a:t> &lt;- quantile(</a:t>
            </a:r>
            <a:r>
              <a:rPr lang="en-US" sz="1200" cap="none" dirty="0" err="1"/>
              <a:t>xmprice.r.df$Rate</a:t>
            </a:r>
            <a:r>
              <a:rPr lang="en-US" sz="1200" cap="none" dirty="0"/>
              <a:t>, r.tol.pct)</a:t>
            </a:r>
          </a:p>
          <a:p>
            <a:pPr marL="0" indent="0">
              <a:buNone/>
            </a:pPr>
            <a:r>
              <a:rPr lang="en-US" sz="1200" cap="none" dirty="0" err="1"/>
              <a:t>r.tol.label</a:t>
            </a:r>
            <a:r>
              <a:rPr lang="en-US" sz="1200" cap="none" dirty="0"/>
              <a:t> &lt;- paste("Tolerable Rate = ",</a:t>
            </a:r>
          </a:p>
          <a:p>
            <a:pPr marL="0" indent="0">
              <a:buNone/>
            </a:pPr>
            <a:r>
              <a:rPr lang="en-US" sz="1200" cap="none" dirty="0"/>
              <a:t>round(</a:t>
            </a:r>
            <a:r>
              <a:rPr lang="en-US" sz="1200" cap="none" dirty="0" err="1"/>
              <a:t>r.tol</a:t>
            </a:r>
            <a:r>
              <a:rPr lang="en-US" sz="1200" cap="none" dirty="0"/>
              <a:t>, 2))</a:t>
            </a:r>
          </a:p>
          <a:p>
            <a:pPr marL="0" indent="0">
              <a:buNone/>
            </a:pPr>
            <a:r>
              <a:rPr lang="en-US" sz="1200" cap="none" dirty="0" err="1"/>
              <a:t>ggplot</a:t>
            </a:r>
            <a:r>
              <a:rPr lang="en-US" sz="1200" cap="none" dirty="0"/>
              <a:t>(</a:t>
            </a:r>
            <a:r>
              <a:rPr lang="en-US" sz="1200" cap="none" dirty="0" err="1"/>
              <a:t>xmprice.r.df</a:t>
            </a:r>
            <a:r>
              <a:rPr lang="en-US" sz="1200" cap="none" dirty="0"/>
              <a:t>, </a:t>
            </a:r>
            <a:r>
              <a:rPr lang="en-US" sz="1200" cap="none" dirty="0" err="1"/>
              <a:t>aes</a:t>
            </a:r>
            <a:r>
              <a:rPr lang="en-US" sz="1200" cap="none" dirty="0"/>
              <a:t>(Rate)) + </a:t>
            </a:r>
            <a:r>
              <a:rPr lang="en-US" sz="1200" cap="none" dirty="0" err="1"/>
              <a:t>stat_ecdf</a:t>
            </a:r>
            <a:r>
              <a:rPr lang="en-US" sz="1200" cap="none" dirty="0"/>
              <a:t>(</a:t>
            </a:r>
            <a:r>
              <a:rPr lang="en-US" sz="1200" cap="none" dirty="0" err="1"/>
              <a:t>colour</a:t>
            </a:r>
            <a:r>
              <a:rPr lang="en-US" sz="1200" cap="none" dirty="0"/>
              <a:t> = "blue", size = 1.5) + </a:t>
            </a:r>
            <a:r>
              <a:rPr lang="en-US" sz="1200" cap="none" dirty="0" err="1"/>
              <a:t>geom_vline</a:t>
            </a:r>
            <a:r>
              <a:rPr lang="en-US" sz="1200" cap="none" dirty="0"/>
              <a:t>(</a:t>
            </a:r>
            <a:r>
              <a:rPr lang="en-US" sz="1200" cap="none" dirty="0" err="1"/>
              <a:t>xintercept</a:t>
            </a:r>
            <a:r>
              <a:rPr lang="en-US" sz="1200" cap="none" dirty="0"/>
              <a:t> = </a:t>
            </a:r>
            <a:r>
              <a:rPr lang="en-US" sz="1200" cap="none" dirty="0" err="1"/>
              <a:t>r.tol</a:t>
            </a:r>
            <a:r>
              <a:rPr lang="en-US" sz="1200" cap="none" dirty="0"/>
              <a:t>,</a:t>
            </a:r>
          </a:p>
          <a:p>
            <a:pPr marL="0" indent="0">
              <a:buNone/>
            </a:pPr>
            <a:r>
              <a:rPr lang="en-US" sz="1200" cap="none" dirty="0" err="1"/>
              <a:t>colour</a:t>
            </a:r>
            <a:r>
              <a:rPr lang="en-US" sz="1200" cap="none" dirty="0"/>
              <a:t> = "red", size = 1.5) + annotate("text", x = </a:t>
            </a:r>
            <a:r>
              <a:rPr lang="en-US" sz="1200" cap="none" dirty="0" err="1"/>
              <a:t>r.tol</a:t>
            </a:r>
            <a:r>
              <a:rPr lang="en-US" sz="1200" cap="none" dirty="0"/>
              <a:t> - 0.05, y = 0.75, label = </a:t>
            </a:r>
            <a:r>
              <a:rPr lang="en-US" sz="1200" cap="none" dirty="0" err="1"/>
              <a:t>r.tol.label</a:t>
            </a:r>
            <a:r>
              <a:rPr lang="en-US" sz="1200" cap="none" dirty="0"/>
              <a:t>,</a:t>
            </a:r>
          </a:p>
          <a:p>
            <a:pPr marL="0" indent="0">
              <a:buNone/>
            </a:pPr>
            <a:r>
              <a:rPr lang="en-US" sz="1200" cap="none" dirty="0" err="1"/>
              <a:t>colour</a:t>
            </a:r>
            <a:r>
              <a:rPr lang="en-US" sz="1200" cap="none" dirty="0"/>
              <a:t> = "</a:t>
            </a:r>
            <a:r>
              <a:rPr lang="en-US" sz="1200" cap="none" dirty="0" err="1"/>
              <a:t>darkred</a:t>
            </a:r>
            <a:r>
              <a:rPr lang="en-US" sz="1200" cap="none" dirty="0"/>
              <a:t>")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 of Moments (MOM) &amp;</a:t>
            </a:r>
            <a:br>
              <a:rPr lang="en-US" sz="3200" dirty="0"/>
            </a:br>
            <a:r>
              <a:rPr lang="en-US" sz="3200" dirty="0"/>
              <a:t>Maximum Likelihood Estimation (MLE)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9EEF5E-1103-4AB2-8BF1-C9F39B98E9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200" cap="none" dirty="0"/>
              <a:t>################################### </a:t>
            </a:r>
            <a:r>
              <a:rPr lang="en-US" sz="1200" cap="none" dirty="0"/>
              <a:t>Moments of the data match the Moments of the distribution </a:t>
            </a:r>
            <a:r>
              <a:rPr lang="fr-FR" sz="1200" cap="none" dirty="0"/>
              <a:t>###################################</a:t>
            </a:r>
            <a:r>
              <a:rPr lang="en-US" sz="1200" cap="none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cost &lt;- read.csv("data/cost.csv")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cost &lt;- </a:t>
            </a:r>
            <a:r>
              <a:rPr lang="en-US" sz="1200" cap="none" dirty="0" err="1"/>
              <a:t>cost$x</a:t>
            </a:r>
            <a:endParaRPr lang="en-US" sz="1200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 err="1"/>
              <a:t>cost.moments</a:t>
            </a:r>
            <a:r>
              <a:rPr lang="en-US" sz="1200" cap="none" dirty="0"/>
              <a:t> &lt;- </a:t>
            </a:r>
            <a:r>
              <a:rPr lang="en-US" sz="1200" cap="none" dirty="0" err="1"/>
              <a:t>data_moments</a:t>
            </a:r>
            <a:r>
              <a:rPr lang="en-US" sz="1200" cap="none" dirty="0"/>
              <a:t>(cost)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 err="1"/>
              <a:t>cost.mean</a:t>
            </a:r>
            <a:r>
              <a:rPr lang="en-US" sz="1200" cap="none" dirty="0"/>
              <a:t> &lt;- </a:t>
            </a:r>
            <a:r>
              <a:rPr lang="en-US" sz="1200" cap="none" dirty="0" err="1"/>
              <a:t>cost.moments$mean</a:t>
            </a:r>
            <a:endParaRPr lang="en-US" sz="1200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cost.sd &lt;- </a:t>
            </a:r>
            <a:r>
              <a:rPr lang="en-US" sz="1200" cap="none" dirty="0" err="1"/>
              <a:t>cost.moments$std_dev</a:t>
            </a:r>
            <a:endParaRPr lang="en-US" sz="1200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(</a:t>
            </a:r>
            <a:r>
              <a:rPr lang="en-US" sz="1200" cap="none" dirty="0" err="1"/>
              <a:t>cost.shape</a:t>
            </a:r>
            <a:r>
              <a:rPr lang="en-US" sz="1200" cap="none" dirty="0"/>
              <a:t> &lt;- cost.mean^2/cost.sd^2)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/>
              <a:t>(</a:t>
            </a:r>
            <a:r>
              <a:rPr lang="en-US" sz="1200" cap="none" dirty="0" err="1"/>
              <a:t>cost.scale</a:t>
            </a:r>
            <a:r>
              <a:rPr lang="en-US" sz="1200" cap="none" dirty="0"/>
              <a:t> &lt;- cost.sd^2/</a:t>
            </a:r>
            <a:r>
              <a:rPr lang="en-US" sz="1200" cap="none" dirty="0" err="1"/>
              <a:t>cost.mean</a:t>
            </a:r>
            <a:r>
              <a:rPr lang="en-US" sz="1200" cap="none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cap="none" dirty="0" err="1"/>
              <a:t>gamma.start</a:t>
            </a:r>
            <a:r>
              <a:rPr lang="en-US" sz="1200" cap="none" dirty="0"/>
              <a:t> &lt;- c(</a:t>
            </a:r>
            <a:r>
              <a:rPr lang="en-US" sz="1200" cap="none" dirty="0" err="1"/>
              <a:t>cost.shape</a:t>
            </a:r>
            <a:r>
              <a:rPr lang="en-US" sz="1200" cap="none" dirty="0"/>
              <a:t>, </a:t>
            </a:r>
            <a:r>
              <a:rPr lang="en-US" sz="1200" cap="none" dirty="0" err="1"/>
              <a:t>cost.scale</a:t>
            </a:r>
            <a:r>
              <a:rPr lang="en-US" sz="1200" cap="none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08FE8-EEC0-4748-AFFC-A47F6FBF8A1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200" cap="none" dirty="0"/>
              <a:t>################################### </a:t>
            </a:r>
            <a:r>
              <a:rPr lang="en-US" sz="1200" cap="none" dirty="0"/>
              <a:t>Fitting Distributions by Maximum Likelihood Estimation </a:t>
            </a:r>
            <a:r>
              <a:rPr lang="fr-FR" sz="1200" cap="none" dirty="0"/>
              <a:t>###################################</a:t>
            </a:r>
            <a:r>
              <a:rPr lang="en-US" sz="1200" cap="none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00" cap="none" dirty="0" err="1"/>
              <a:t>require</a:t>
            </a:r>
            <a:r>
              <a:rPr lang="fr-FR" sz="1200" cap="none" dirty="0"/>
              <a:t>(MASS)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00" cap="none" dirty="0" err="1"/>
              <a:t>fit.gamma.cost</a:t>
            </a:r>
            <a:r>
              <a:rPr lang="fr-FR" sz="1200" cap="none" dirty="0"/>
              <a:t> &lt;- </a:t>
            </a:r>
            <a:r>
              <a:rPr lang="fr-FR" sz="1200" cap="none" dirty="0" err="1"/>
              <a:t>fitdistr</a:t>
            </a:r>
            <a:r>
              <a:rPr lang="fr-FR" sz="1200" cap="none" dirty="0"/>
              <a:t>(</a:t>
            </a:r>
            <a:r>
              <a:rPr lang="fr-FR" sz="1200" cap="none" dirty="0" err="1"/>
              <a:t>cost</a:t>
            </a:r>
            <a:r>
              <a:rPr lang="fr-FR" sz="1200" cap="none" dirty="0"/>
              <a:t>, "gamma")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00" cap="none" dirty="0" err="1"/>
              <a:t>fit.gamma.cost</a:t>
            </a:r>
            <a:endParaRPr lang="fr-FR" sz="1200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fr-FR" sz="1200" cap="none" dirty="0"/>
              <a:t>(cost.t &lt;- </a:t>
            </a:r>
            <a:r>
              <a:rPr lang="fr-FR" sz="1200" cap="none" dirty="0" err="1"/>
              <a:t>fit.gamma.cost$estimate</a:t>
            </a:r>
            <a:r>
              <a:rPr lang="fr-FR" sz="1200" cap="none" dirty="0"/>
              <a:t>/</a:t>
            </a:r>
            <a:r>
              <a:rPr lang="fr-FR" sz="1200" cap="none" dirty="0" err="1"/>
              <a:t>fit.gamma.cost$sd</a:t>
            </a:r>
            <a:r>
              <a:rPr lang="fr-FR" sz="1200" cap="none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200" cap="none" dirty="0" err="1"/>
              <a:t>knitr</a:t>
            </a:r>
            <a:r>
              <a:rPr lang="fr-FR" sz="1200" cap="none" dirty="0"/>
              <a:t>::</a:t>
            </a:r>
            <a:r>
              <a:rPr lang="fr-FR" sz="1200" cap="none" dirty="0" err="1"/>
              <a:t>kable</a:t>
            </a:r>
            <a:r>
              <a:rPr lang="fr-FR" sz="1200" cap="none" dirty="0"/>
              <a:t>(cost.t)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fr-FR" sz="1200" cap="none" dirty="0"/>
              <a:t>################################### </a:t>
            </a:r>
            <a:r>
              <a:rPr lang="en-US" sz="1200" cap="none" dirty="0"/>
              <a:t>Another available function in R is </a:t>
            </a:r>
            <a:r>
              <a:rPr lang="en-US" sz="1200" cap="none" dirty="0" err="1"/>
              <a:t>stdFit</a:t>
            </a:r>
            <a:r>
              <a:rPr lang="en-US" sz="1200" cap="none" dirty="0"/>
              <a:t> (</a:t>
            </a:r>
            <a:r>
              <a:rPr lang="en-US" sz="1200" cap="none" dirty="0" err="1"/>
              <a:t>fGarch</a:t>
            </a:r>
            <a:r>
              <a:rPr lang="en-US" sz="1200" cap="none" dirty="0"/>
              <a:t> package) </a:t>
            </a:r>
            <a:r>
              <a:rPr lang="fr-FR" sz="1200" cap="none" dirty="0"/>
              <a:t>###################################</a:t>
            </a:r>
            <a:r>
              <a:rPr lang="en-US" sz="1200" cap="none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cap="non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FA5C7B-3A5E-46C2-A8C4-33CDC02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Analytics Week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2868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6324</TotalTime>
  <Words>1599</Words>
  <Application>Microsoft Office PowerPoint</Application>
  <PresentationFormat>On-screen Show (4:3)</PresentationFormat>
  <Paragraphs>173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Arial</vt:lpstr>
      <vt:lpstr>Calibri</vt:lpstr>
      <vt:lpstr>Cambria Math</vt:lpstr>
      <vt:lpstr>Times New Roman</vt:lpstr>
      <vt:lpstr>Tw Cen MT</vt:lpstr>
      <vt:lpstr>Wingdings</vt:lpstr>
      <vt:lpstr>Droplet</vt:lpstr>
      <vt:lpstr>FIN 654: FINANCIAL Analytics</vt:lpstr>
      <vt:lpstr>LaTeX (MikTeX or MacTeX)</vt:lpstr>
      <vt:lpstr>Pivot and Merge</vt:lpstr>
      <vt:lpstr>Functions</vt:lpstr>
      <vt:lpstr>Moments IN STATISTICS</vt:lpstr>
      <vt:lpstr>Price and Returns</vt:lpstr>
      <vt:lpstr>Empirical CDF or Sample CDF</vt:lpstr>
      <vt:lpstr>Application of ECDF</vt:lpstr>
      <vt:lpstr>Method of Moments (MOM) &amp; Maximum Likelihood Estimation (MLE)</vt:lpstr>
      <vt:lpstr>Reference books</vt:lpstr>
      <vt:lpstr>Reference links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</dc:title>
  <dc:creator>Humayun H Khan</dc:creator>
  <cp:lastModifiedBy>admin</cp:lastModifiedBy>
  <cp:revision>42</cp:revision>
  <cp:lastPrinted>2012-09-07T16:23:41Z</cp:lastPrinted>
  <dcterms:created xsi:type="dcterms:W3CDTF">1999-01-01T06:09:50Z</dcterms:created>
  <dcterms:modified xsi:type="dcterms:W3CDTF">2018-02-02T15:09:11Z</dcterms:modified>
</cp:coreProperties>
</file>