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90" r:id="rId1"/>
  </p:sldMasterIdLst>
  <p:notesMasterIdLst>
    <p:notesMasterId r:id="rId13"/>
  </p:notesMasterIdLst>
  <p:handoutMasterIdLst>
    <p:handoutMasterId r:id="rId14"/>
  </p:handoutMasterIdLst>
  <p:sldIdLst>
    <p:sldId id="289" r:id="rId2"/>
    <p:sldId id="357" r:id="rId3"/>
    <p:sldId id="350" r:id="rId4"/>
    <p:sldId id="358" r:id="rId5"/>
    <p:sldId id="361" r:id="rId6"/>
    <p:sldId id="359" r:id="rId7"/>
    <p:sldId id="355" r:id="rId8"/>
    <p:sldId id="360" r:id="rId9"/>
    <p:sldId id="362" r:id="rId10"/>
    <p:sldId id="341" r:id="rId11"/>
    <p:sldId id="342" r:id="rId12"/>
  </p:sldIdLst>
  <p:sldSz cx="9144000" cy="6858000" type="screen4x3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573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88" autoAdjust="0"/>
    <p:restoredTop sz="90929"/>
  </p:normalViewPr>
  <p:slideViewPr>
    <p:cSldViewPr>
      <p:cViewPr>
        <p:scale>
          <a:sx n="130" d="100"/>
          <a:sy n="130" d="100"/>
        </p:scale>
        <p:origin x="594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1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6DB4A30-4846-4863-ADDD-79A7968544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89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387136"/>
            <a:ext cx="5140960" cy="41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C7DC1F-B418-4AD6-90B0-89CFD6C0FA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87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7DC1F-B418-4AD6-90B0-89CFD6C0FAC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11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i.i.d. = independent and identically distributed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7DC1F-B418-4AD6-90B0-89CFD6C0FAC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70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i.i.d. = independent and identically distributed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7DC1F-B418-4AD6-90B0-89CFD6C0FAC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63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 https://blogs.sas.com/content/iml/2017/09/20/fishers-transformation-correlation.html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7DC1F-B418-4AD6-90B0-89CFD6C0FAC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20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7DC1F-B418-4AD6-90B0-89CFD6C0FAC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09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7DC1F-B418-4AD6-90B0-89CFD6C0FAC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93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C7DC1F-B418-4AD6-90B0-89CFD6C0FAC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651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Financial Analytics Week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51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Financial Analytics Week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4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Financial Analytics Week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745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Financial Analytics Week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772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Financial Analytics Week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6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Financial Analytics Week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10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Financial Analytics Week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3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Financial Analytics Week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7DFC2-E6CF-47F5-BB52-FBEB471CE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43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Financial Analytics Week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86C9D0-2456-4B82-A5AE-C9A4EBFD29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6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Financial Analytics Week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8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Financial Analytics Week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FF661-00F7-4298-A66B-2EA1BB7D2F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96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Financial Analytics Week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9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Financial Analytics Week 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A1E6A-0348-4D63-BE07-AB32629D6F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5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Financial Analytics Week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CB25CC-4A05-40C3-B9C0-26893F62D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4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Financial Analytics Week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DC6CA-7A53-4C76-8A59-9989F7EF21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1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Financial Analytics Week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B7616-A058-409A-BDF5-4957CFEE63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29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Financial Analytics Week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308A0-CC2E-484F-97EF-1783F348D9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2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Financial Analytics Week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 654:</a:t>
            </a:r>
            <a:br>
              <a:rPr lang="en-US" dirty="0"/>
            </a:br>
            <a:r>
              <a:rPr lang="en-US" dirty="0"/>
              <a:t>FINANCIAL Analytics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SUPPLEMENT Week 3</a:t>
            </a:r>
          </a:p>
          <a:p>
            <a:endParaRPr lang="en-US" dirty="0"/>
          </a:p>
          <a:p>
            <a:r>
              <a:rPr lang="en-US" sz="1400" b="1" cap="none" dirty="0"/>
              <a:t>Note: Code contained here is from a mix of sources as listed in References Slide(s)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500" cap="none" dirty="0"/>
              <a:t>Bennet and Hugen. 2016. Financial Analytics with R: Cambridge Univ Press.</a:t>
            </a:r>
          </a:p>
          <a:p>
            <a:r>
              <a:rPr lang="en-US" sz="1500" cap="none" dirty="0"/>
              <a:t>Paul Teetor. 2011. R Cookbook. O’Reilly: Sebastopol, CA.</a:t>
            </a:r>
          </a:p>
          <a:p>
            <a:r>
              <a:rPr lang="en-US" sz="1500" cap="none" dirty="0"/>
              <a:t>Phil Spector. Data Manipulation with R.</a:t>
            </a:r>
          </a:p>
          <a:p>
            <a:r>
              <a:rPr lang="en-US" sz="1500" cap="none" dirty="0"/>
              <a:t>Norman Matloff. The Art of R Programming: A Tour of Statistical Software Design.</a:t>
            </a:r>
          </a:p>
          <a:p>
            <a:r>
              <a:rPr lang="en-US" sz="1500" cap="none" dirty="0"/>
              <a:t>John Taveras. R for Excel Users at https://www.rforexcelusers.com/book/.</a:t>
            </a:r>
          </a:p>
          <a:p>
            <a:r>
              <a:rPr lang="de-DE" sz="1500" cap="none" dirty="0"/>
              <a:t>Mark J Bennett &amp;  Dirk L Hugen. </a:t>
            </a:r>
            <a:r>
              <a:rPr lang="en-US" sz="1500" cap="none" dirty="0"/>
              <a:t>Financial analytics with R : building a laptop laboratory. https://www.safaribooksonline.com/library/view/financial-analytics-with/9781316776094/</a:t>
            </a:r>
          </a:p>
          <a:p>
            <a:r>
              <a:rPr lang="en-US" sz="1500" cap="none" dirty="0"/>
              <a:t>Winston Chang. 2014. R Graphics Cookbook. O’Reilly: Sebastopol, CA.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Financial Analytics Week 3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48038-7B41-4F14-AA23-45654BDB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854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cap="none" dirty="0"/>
              <a:t>http://www.cookbook-r.com/ </a:t>
            </a:r>
          </a:p>
          <a:p>
            <a:r>
              <a:rPr lang="en-US" cap="none" dirty="0"/>
              <a:t>https://books.google.com/books?id=fxL4tu5bzAAC&amp;printsec=frontcover</a:t>
            </a:r>
          </a:p>
          <a:p>
            <a:r>
              <a:rPr lang="en-US" cap="none" dirty="0"/>
              <a:t>https://www.datacamp.com/courses/free-introduction-to-r</a:t>
            </a:r>
          </a:p>
          <a:p>
            <a:r>
              <a:rPr lang="en-US" cap="none" dirty="0"/>
              <a:t>http://www.r-tutor.com/r-introduction/</a:t>
            </a:r>
          </a:p>
          <a:p>
            <a:r>
              <a:rPr lang="en-US" cap="none" dirty="0"/>
              <a:t>https://www.statmethods.net/</a:t>
            </a:r>
          </a:p>
          <a:p>
            <a:r>
              <a:rPr lang="en-US" cap="none" dirty="0"/>
              <a:t>https://livebook.manning.com/#!/book/r-in-action-second-edition/</a:t>
            </a:r>
          </a:p>
          <a:p>
            <a:r>
              <a:rPr lang="en-US" cap="none" dirty="0"/>
              <a:t>https://blog.rstudio.com/2015/06/24/leaflet-interactive-web-maps-with-r/</a:t>
            </a:r>
          </a:p>
          <a:p>
            <a:r>
              <a:rPr lang="en-US" cap="none" dirty="0"/>
              <a:t>https://www.analyticsvidhya.com/blog/2015/07/guide-data-visualization-r/</a:t>
            </a:r>
          </a:p>
          <a:p>
            <a:r>
              <a:rPr lang="en-US" cap="none" dirty="0"/>
              <a:t>https://jabranham.com/blog/2015/09/rmarkdown-vs-latex/</a:t>
            </a:r>
          </a:p>
          <a:p>
            <a:r>
              <a:rPr lang="en-US" cap="none" dirty="0"/>
              <a:t>https://www.revolvy.com/main/index.php?s=YAML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Financial Analytics Week 3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968FA-AF74-4D38-95D5-3A9716B9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55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Markets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9EEF5E-1103-4AB2-8BF1-C9F39B98E9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cap="none" dirty="0"/>
              <a:t>Financial market data are characterized by empirical statistical regularities, known as “</a:t>
            </a:r>
            <a:r>
              <a:rPr lang="en-US" sz="1200" b="1" cap="none" dirty="0"/>
              <a:t>stylized facts</a:t>
            </a:r>
            <a:r>
              <a:rPr lang="en-US" sz="1200" cap="none" dirty="0"/>
              <a:t>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cap="none" dirty="0"/>
              <a:t>Excess volatility</a:t>
            </a:r>
            <a:r>
              <a:rPr lang="en-US" sz="1200" cap="none" dirty="0"/>
              <a:t>: observed variability hard to explain with variations in variables – specifically, the occurrence of large returns whether positive or negative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cap="none" dirty="0"/>
              <a:t>Heavy tails</a:t>
            </a:r>
            <a:r>
              <a:rPr lang="en-US" sz="1200" cap="none" dirty="0"/>
              <a:t>: distributions of returns show heavy tails with positive excess kurtosis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cap="none" dirty="0"/>
              <a:t>Volume/volatility correlation</a:t>
            </a:r>
            <a:r>
              <a:rPr lang="en-US" sz="1200" cap="none" dirty="0"/>
              <a:t>: trading volume is positively correlated with market volatility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cap="none" dirty="0"/>
              <a:t>Volatility clustering</a:t>
            </a:r>
            <a:r>
              <a:rPr lang="en-US" sz="1200" cap="none" dirty="0"/>
              <a:t>: “large changes tend to be followed by large changes, of either sign, and small changes tend to be followed by small changes” – [Mandelbrot]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i="1" cap="none" dirty="0"/>
              <a:t>Volatility clustering is recognized as a stylized property present in most financial time series.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408FE8-EEC0-4748-AFFC-A47F6FBF8A1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b="1" i="1" cap="none" dirty="0"/>
              <a:t>Empirical studies focus on simple returns and log-returns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cap="none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/>
              <a:t>Simple returns</a:t>
            </a:r>
          </a:p>
          <a:p>
            <a:pPr>
              <a:spcBef>
                <a:spcPts val="0"/>
              </a:spcBef>
            </a:pPr>
            <a:r>
              <a:rPr lang="en-US" sz="1000" cap="none" dirty="0"/>
              <a:t>The one-period simple return on assets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800" cap="none" dirty="0"/>
              <a:t>R</a:t>
            </a:r>
            <a:r>
              <a:rPr lang="en-US" sz="800" cap="none" baseline="-25000" dirty="0"/>
              <a:t>t</a:t>
            </a:r>
            <a:r>
              <a:rPr lang="en-US" sz="800" cap="none" dirty="0"/>
              <a:t> = (P</a:t>
            </a:r>
            <a:r>
              <a:rPr lang="en-US" sz="800" cap="none" baseline="-25000" dirty="0"/>
              <a:t>t</a:t>
            </a:r>
            <a:r>
              <a:rPr lang="en-US" sz="800" cap="none" dirty="0"/>
              <a:t> – P</a:t>
            </a:r>
            <a:r>
              <a:rPr lang="en-US" sz="800" cap="none" baseline="-25000" dirty="0"/>
              <a:t>t-1</a:t>
            </a:r>
            <a:r>
              <a:rPr lang="en-US" sz="800" cap="none" dirty="0"/>
              <a:t>) / P</a:t>
            </a:r>
            <a:r>
              <a:rPr lang="en-US" sz="800" cap="none" baseline="-25000" dirty="0"/>
              <a:t>t-1</a:t>
            </a:r>
          </a:p>
          <a:p>
            <a:pPr>
              <a:spcBef>
                <a:spcPts val="0"/>
              </a:spcBef>
            </a:pPr>
            <a:r>
              <a:rPr lang="en-US" sz="1000" cap="none" dirty="0"/>
              <a:t>The k-period simple return on assets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800" cap="none" dirty="0"/>
              <a:t>R</a:t>
            </a:r>
            <a:r>
              <a:rPr lang="en-US" sz="800" cap="none" baseline="-25000" dirty="0"/>
              <a:t>t</a:t>
            </a:r>
            <a:r>
              <a:rPr lang="en-US" sz="800" cap="none" dirty="0"/>
              <a:t>[k] = (P</a:t>
            </a:r>
            <a:r>
              <a:rPr lang="en-US" sz="800" cap="none" baseline="-25000" dirty="0"/>
              <a:t>t</a:t>
            </a:r>
            <a:r>
              <a:rPr lang="en-US" sz="800" cap="none" dirty="0"/>
              <a:t> – P</a:t>
            </a:r>
            <a:r>
              <a:rPr lang="en-US" sz="800" cap="none" baseline="-25000" dirty="0"/>
              <a:t>t-k</a:t>
            </a:r>
            <a:r>
              <a:rPr lang="en-US" sz="800" cap="none" dirty="0"/>
              <a:t> / P</a:t>
            </a:r>
            <a:r>
              <a:rPr lang="en-US" sz="800" cap="none" baseline="-25000" dirty="0"/>
              <a:t>t-k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cap="none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/>
              <a:t>Log-returns</a:t>
            </a:r>
          </a:p>
          <a:p>
            <a:pPr>
              <a:spcBef>
                <a:spcPts val="0"/>
              </a:spcBef>
            </a:pPr>
            <a:r>
              <a:rPr lang="en-US" sz="1000" cap="none" dirty="0"/>
              <a:t>When interest is paid m times a year, the total deposit is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800" cap="none" dirty="0"/>
              <a:t>(1 + 1/m R</a:t>
            </a:r>
            <a:r>
              <a:rPr lang="en-US" sz="800" cap="none" baseline="-25000" dirty="0"/>
              <a:t>t</a:t>
            </a:r>
            <a:r>
              <a:rPr lang="en-US" sz="800" cap="none" dirty="0"/>
              <a:t> )</a:t>
            </a:r>
            <a:r>
              <a:rPr lang="en-US" sz="800" cap="none" baseline="30000" dirty="0"/>
              <a:t>m</a:t>
            </a:r>
          </a:p>
          <a:p>
            <a:pPr>
              <a:spcBef>
                <a:spcPts val="0"/>
              </a:spcBef>
            </a:pPr>
            <a:r>
              <a:rPr lang="en-US" sz="1000" cap="none" dirty="0"/>
              <a:t>When interest is cumulated continuously (m </a:t>
            </a:r>
            <a:r>
              <a:rPr lang="en-US" sz="1000" cap="none" dirty="0">
                <a:sym typeface="Wingdings" panose="05000000000000000000" pitchFamily="2" charset="2"/>
              </a:rPr>
              <a:t></a:t>
            </a:r>
            <a:r>
              <a:rPr lang="en-US" sz="1000" cap="none" dirty="0"/>
              <a:t> ∞</a:t>
            </a:r>
            <a:r>
              <a:rPr lang="en-US" sz="1000" cap="none" dirty="0">
                <a:sym typeface="Wingdings" panose="05000000000000000000" pitchFamily="2" charset="2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800" cap="none" dirty="0"/>
              <a:t>lim (1 + 1/m R</a:t>
            </a:r>
            <a:r>
              <a:rPr lang="en-US" sz="800" cap="none" baseline="-25000" dirty="0"/>
              <a:t>t</a:t>
            </a:r>
            <a:r>
              <a:rPr lang="en-US" sz="800" cap="none" dirty="0"/>
              <a:t> )</a:t>
            </a:r>
            <a:r>
              <a:rPr lang="en-US" sz="800" cap="none" baseline="30000" dirty="0"/>
              <a:t>m </a:t>
            </a:r>
            <a:r>
              <a:rPr lang="en-US" sz="800" cap="none" dirty="0"/>
              <a:t>= e</a:t>
            </a:r>
            <a:r>
              <a:rPr lang="en-US" sz="800" cap="none" baseline="30000" dirty="0"/>
              <a:t>r(t)</a:t>
            </a:r>
          </a:p>
          <a:p>
            <a:pPr>
              <a:spcBef>
                <a:spcPts val="0"/>
              </a:spcBef>
            </a:pPr>
            <a:r>
              <a:rPr lang="en-US" sz="1000" cap="none" dirty="0"/>
              <a:t>The continuously compound return is the log-return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800" cap="none" dirty="0"/>
              <a:t>r</a:t>
            </a:r>
            <a:r>
              <a:rPr lang="en-US" sz="800" cap="none" baseline="-25000" dirty="0"/>
              <a:t>t</a:t>
            </a:r>
            <a:r>
              <a:rPr lang="en-US" sz="800" cap="none" dirty="0"/>
              <a:t> = log(P</a:t>
            </a:r>
            <a:r>
              <a:rPr lang="en-US" sz="800" cap="none" baseline="-25000" dirty="0"/>
              <a:t>t</a:t>
            </a:r>
            <a:r>
              <a:rPr lang="en-US" sz="800" cap="none" dirty="0"/>
              <a:t>) – log(P</a:t>
            </a:r>
            <a:r>
              <a:rPr lang="en-US" sz="800" cap="none" baseline="-25000" dirty="0"/>
              <a:t>t-1</a:t>
            </a:r>
            <a:r>
              <a:rPr lang="en-US" sz="800" cap="none" dirty="0"/>
              <a:t>) = p</a:t>
            </a:r>
            <a:r>
              <a:rPr lang="en-US" sz="800" cap="none" baseline="-25000" dirty="0"/>
              <a:t>t</a:t>
            </a:r>
            <a:r>
              <a:rPr lang="en-US" sz="800" cap="none" dirty="0"/>
              <a:t> – p</a:t>
            </a:r>
            <a:r>
              <a:rPr lang="en-US" sz="800" cap="none" baseline="-25000" dirty="0"/>
              <a:t>t-1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cap="none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b="1" i="1" cap="none" dirty="0"/>
              <a:t>The </a:t>
            </a:r>
            <a:r>
              <a:rPr lang="en-US" sz="1200" b="1" i="1" cap="none"/>
              <a:t>continuously compounded </a:t>
            </a:r>
            <a:r>
              <a:rPr lang="en-US" sz="1200" b="1" i="1" cap="none" dirty="0"/>
              <a:t>return is the log-return</a:t>
            </a:r>
          </a:p>
          <a:p>
            <a:pPr>
              <a:spcBef>
                <a:spcPts val="0"/>
              </a:spcBef>
            </a:pPr>
            <a:r>
              <a:rPr lang="en-US" sz="1000" cap="none" dirty="0"/>
              <a:t>Example:  exrates.r &lt;- diff(log(as.matrix(exrates[, -1]))) * 100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Financial Analytics Week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3E9B21-698E-4FE6-897E-1581EA39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2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Kurtosis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Financial Analytics Week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3E9B21-698E-4FE6-897E-1581EA39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9381EEB-B8DD-4471-B888-C00087DFF5D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3799046"/>
            <a:ext cx="6971109" cy="20842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1" cap="none" dirty="0"/>
              <a:t>Types of Kurtosis</a:t>
            </a:r>
          </a:p>
          <a:p>
            <a:r>
              <a:rPr lang="en-US" sz="1200" cap="none" dirty="0"/>
              <a:t>Lepto means "thin" or "slender" in Greek. In </a:t>
            </a:r>
            <a:r>
              <a:rPr lang="en-US" sz="1200" b="1" cap="none" dirty="0"/>
              <a:t>leptokurtosis</a:t>
            </a:r>
            <a:r>
              <a:rPr lang="en-US" sz="1200" cap="none" dirty="0"/>
              <a:t>, the kurtosis value is high.</a:t>
            </a:r>
          </a:p>
          <a:p>
            <a:r>
              <a:rPr lang="en-US" sz="1200" cap="none" dirty="0"/>
              <a:t>Platy means "broad" or "flat"—as in duck-billed platypus. In </a:t>
            </a:r>
            <a:r>
              <a:rPr lang="en-US" sz="1200" b="1" cap="none" dirty="0"/>
              <a:t>platykurtosis</a:t>
            </a:r>
            <a:r>
              <a:rPr lang="en-US" sz="1200" cap="none" dirty="0"/>
              <a:t>, the kurtosis value is low.</a:t>
            </a:r>
          </a:p>
          <a:p>
            <a:r>
              <a:rPr lang="en-US" sz="1200" cap="none" dirty="0"/>
              <a:t>Meso means "middle" or "between." Mesokurtosis can be defined with a value of 0 (called its "excess" kurtosis value). The normal distribution is mesokurtic.</a:t>
            </a:r>
          </a:p>
          <a:p>
            <a:pPr marL="0" indent="0">
              <a:buNone/>
            </a:pPr>
            <a:r>
              <a:rPr lang="en-US" sz="1200" i="1" cap="none" dirty="0"/>
              <a:t>Using that benchmark, leptokurtic distributions have positive kurtosis values and platykurtic distributions have negative kurtosis values.</a:t>
            </a:r>
          </a:p>
          <a:p>
            <a:endParaRPr lang="en-US" sz="1200" cap="none" dirty="0"/>
          </a:p>
          <a:p>
            <a:endParaRPr lang="en-US" sz="1200" dirty="0"/>
          </a:p>
        </p:txBody>
      </p:sp>
      <p:pic>
        <p:nvPicPr>
          <p:cNvPr id="1026" name="Picture 2" descr="http://cdn2.content.compendiumblog.com/uploads/user/458939f4-fe08-4dbc-b271-efca0f5a2682/ba6a552e-3bc0-4eed-9c9a-eae3ade49498/Image/080ef9180b573d42447b383c589a4bfa/leptokurtosis_basic_w640.jpeg">
            <a:extLst>
              <a:ext uri="{FF2B5EF4-FFF2-40B4-BE49-F238E27FC236}">
                <a16:creationId xmlns:a16="http://schemas.microsoft.com/office/drawing/2014/main" id="{8DC92965-31FF-45A3-9385-36E4CDBE9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07" y="1840224"/>
            <a:ext cx="2542042" cy="158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dn2.content.compendiumblog.com/uploads/user/458939f4-fe08-4dbc-b271-efca0f5a2682/ba6a552e-3bc0-4eed-9c9a-eae3ade49498/Image/c446e60709702009edb996a8298e4b50/platykurtosis_basic_w640.jpeg">
            <a:extLst>
              <a:ext uri="{FF2B5EF4-FFF2-40B4-BE49-F238E27FC236}">
                <a16:creationId xmlns:a16="http://schemas.microsoft.com/office/drawing/2014/main" id="{59AC8ED3-4A89-4665-9D9B-7476C5C35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348" y="2010927"/>
            <a:ext cx="2400970" cy="141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cdn2.content.compendiumblog.com/uploads/user/458939f4-fe08-4dbc-b271-efca0f5a2682/ba6a552e-3bc0-4eed-9c9a-eae3ade49498/Image/c0b09e243506563ccc348f07e212e24a/mesokurtosis_basic_w640.jpeg">
            <a:extLst>
              <a:ext uri="{FF2B5EF4-FFF2-40B4-BE49-F238E27FC236}">
                <a16:creationId xmlns:a16="http://schemas.microsoft.com/office/drawing/2014/main" id="{433ED230-056E-4E1C-BF08-18D06B8AB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357" y="1840224"/>
            <a:ext cx="2535702" cy="158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05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9EEF5E-1103-4AB2-8BF1-C9F39B98E9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b="1" cap="none" dirty="0"/>
              <a:t>univariate time series </a:t>
            </a:r>
            <a:r>
              <a:rPr lang="en-US" sz="1200" cap="none" dirty="0"/>
              <a:t>– measurements for same variable over time, not necessarily i.i.d.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cap="none" dirty="0"/>
              <a:t>purpose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cap="none" dirty="0"/>
              <a:t>describe features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cap="none" dirty="0"/>
              <a:t>explain the past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cap="none" dirty="0"/>
              <a:t>predict the future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cap="none" dirty="0"/>
              <a:t>quality control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cap="none" dirty="0"/>
              <a:t>considerations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cap="none" dirty="0"/>
              <a:t>trend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cap="none" dirty="0"/>
              <a:t>outliers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cap="none" dirty="0"/>
              <a:t>seasonality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cap="none" dirty="0"/>
              <a:t>cycles (unrelated to seasons)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cap="none" dirty="0"/>
              <a:t>variance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cap="none" dirty="0"/>
              <a:t>sharp changes in any characteristic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i="1" cap="none" dirty="0"/>
              <a:t>Autocorrelation</a:t>
            </a:r>
            <a:r>
              <a:rPr lang="en-US" sz="1200" i="1" cap="none" dirty="0"/>
              <a:t> reveal how persistent returns are over time.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cap="non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408FE8-EEC0-4748-AFFC-A47F6FBF8A1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b="1" cap="none" dirty="0"/>
              <a:t>classes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cap="none" dirty="0"/>
              <a:t>Stationary – strict implies higher moments are constant; weak implies variance is constant but higher moments are not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cap="none" dirty="0"/>
              <a:t>Non-stationary – requires transformation and differencing</a:t>
            </a:r>
          </a:p>
          <a:p>
            <a:pPr marL="0" indent="0">
              <a:buNone/>
            </a:pPr>
            <a:r>
              <a:rPr lang="en-US" sz="1200" cap="none" dirty="0"/>
              <a:t>Ordinary regression – uses time as x-variable</a:t>
            </a:r>
          </a:p>
          <a:p>
            <a:pPr marL="0" indent="0">
              <a:buNone/>
            </a:pPr>
            <a:r>
              <a:rPr lang="en-US" sz="1200" cap="none" dirty="0"/>
              <a:t>ARIMA (p,d,q) – Autoregressive Integrated Moving Average</a:t>
            </a:r>
          </a:p>
          <a:p>
            <a:pPr marL="0" indent="0">
              <a:buNone/>
            </a:pPr>
            <a:r>
              <a:rPr lang="en-US" sz="1200" cap="none" dirty="0"/>
              <a:t>AR(1) – autoregressive model of order 1 – linear model</a:t>
            </a:r>
          </a:p>
          <a:p>
            <a:pPr marL="0" indent="0">
              <a:buNone/>
            </a:pPr>
            <a:r>
              <a:rPr lang="en-US" sz="1200" cap="none" dirty="0"/>
              <a:t>ACF – autocorrelation – coefficient of correlation between two values in a time series – corr (y</a:t>
            </a:r>
            <a:r>
              <a:rPr lang="en-US" sz="1200" cap="none" baseline="-25000" dirty="0"/>
              <a:t>t</a:t>
            </a:r>
            <a:r>
              <a:rPr lang="en-US" sz="1200" cap="none" dirty="0"/>
              <a:t> , y</a:t>
            </a:r>
            <a:r>
              <a:rPr lang="en-US" sz="1200" cap="none" baseline="-25000" dirty="0"/>
              <a:t>t -h</a:t>
            </a:r>
            <a:r>
              <a:rPr lang="en-US" sz="1200" cap="none" dirty="0"/>
              <a:t>), where h = lag</a:t>
            </a:r>
          </a:p>
          <a:p>
            <a:pPr marL="0" indent="0">
              <a:buNone/>
            </a:pPr>
            <a:r>
              <a:rPr lang="en-US" sz="1200" cap="none" dirty="0"/>
              <a:t>PACF – Partial ACF – coefficient of correlation between two values in a time series filtering out intermediate influences</a:t>
            </a:r>
          </a:p>
          <a:p>
            <a:pPr marL="0" indent="0">
              <a:buNone/>
            </a:pPr>
            <a:r>
              <a:rPr lang="en-US" sz="1200" cap="none" dirty="0"/>
              <a:t>CCF – cross correlation function – is concerned with modeling of the relationship between two time series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Financial Analytics Week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DD4A96-63E7-4BA2-A374-86AFA62C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2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Autocorellogram Examples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408FE8-EEC0-4748-AFFC-A47F6FBF8A1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29150" y="2367094"/>
            <a:ext cx="3829050" cy="52850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800" cap="none" dirty="0"/>
              <a:t>pacf() function applied to returns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Financial Analytics Week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DD4A96-63E7-4BA2-A374-86AFA62C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009AAF-62B5-4032-9449-ADA59DA903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52850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800" cap="none" dirty="0"/>
              <a:t>acf() function applied to returns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AE53D1-1A4E-43A3-94F3-59E7DE3DB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30" y="2987677"/>
            <a:ext cx="3829050" cy="27273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8A2BD4-B365-430E-AEE4-CB7CD521B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806" y="2928258"/>
            <a:ext cx="3796393" cy="278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81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Fisher Transformation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9EEF5E-1103-4AB2-8BF1-C9F39B98E9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cap="none" dirty="0"/>
              <a:t>Fisher’s “z transformation” of the correlation coefficient</a:t>
            </a:r>
          </a:p>
          <a:p>
            <a:pPr marL="0" indent="0">
              <a:buNone/>
            </a:pPr>
            <a:r>
              <a:rPr lang="en-US" sz="1200" cap="none" dirty="0"/>
              <a:t>A smoothing routine that helps stabilize the volatility of a variate, expressed as: z = arctanh(r)</a:t>
            </a:r>
          </a:p>
          <a:p>
            <a:pPr marL="0" indent="0">
              <a:buNone/>
            </a:pPr>
            <a:r>
              <a:rPr lang="en-US" sz="1200" cap="none" dirty="0"/>
              <a:t>Also computed as: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cap="none" dirty="0"/>
              <a:t>fisher &lt;- function(r)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cap="none" dirty="0"/>
              <a:t>	0.5 * log((1 + r)/(1 - r))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200" cap="none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pt-BR" sz="1200" cap="none" dirty="0"/>
          </a:p>
          <a:p>
            <a:pPr marL="0" indent="0">
              <a:spcBef>
                <a:spcPts val="0"/>
              </a:spcBef>
              <a:buNone/>
            </a:pPr>
            <a:r>
              <a:rPr lang="pt-BR" sz="1200" cap="none" dirty="0"/>
              <a:t>Usage Example: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/>
              <a:t>rho.fisher &lt;- matrix(fisher(as.numeric(R.corr.vols[,1:3])),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/>
              <a:t>             nrow = length(ELE.vols),ncol = 3, byrow = FALSE)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i="1" cap="none" dirty="0"/>
              <a:t>Exceptionally useful for small sample sizes.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408FE8-EEC0-4748-AFFC-A47F6FBF8A1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200" cap="none" dirty="0"/>
              <a:t>Characteristics of the transformation:</a:t>
            </a:r>
          </a:p>
          <a:p>
            <a:pPr>
              <a:spcBef>
                <a:spcPts val="0"/>
              </a:spcBef>
            </a:pPr>
            <a:r>
              <a:rPr lang="en-US" sz="1200" cap="none" dirty="0"/>
              <a:t>The distribution of z is approximately normal and "tends to normality rapidly as the sample is increased"</a:t>
            </a:r>
          </a:p>
          <a:p>
            <a:pPr>
              <a:spcBef>
                <a:spcPts val="0"/>
              </a:spcBef>
            </a:pPr>
            <a:r>
              <a:rPr lang="en-US" sz="1200" cap="none" dirty="0"/>
              <a:t>The standard error of z is approximately 1/sqrt(N-3), which is independent of the value of the correlation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200" cap="none" dirty="0"/>
              <a:t>Purpose of the transformation:</a:t>
            </a:r>
          </a:p>
          <a:p>
            <a:pPr>
              <a:spcBef>
                <a:spcPts val="0"/>
              </a:spcBef>
            </a:pPr>
            <a:r>
              <a:rPr lang="en-US" sz="1200" cap="none" dirty="0"/>
              <a:t>Test hypothesis about the correlation – perform the test in the z coordinates where all distributions are normal with a known variance. </a:t>
            </a:r>
          </a:p>
          <a:p>
            <a:pPr>
              <a:spcBef>
                <a:spcPts val="0"/>
              </a:spcBef>
            </a:pPr>
            <a:r>
              <a:rPr lang="en-US" sz="1200" cap="none" dirty="0"/>
              <a:t>Compute a confidence interval – perform the computation in the z coordinates and then use the reverse transformation r = tanh(z) to get the results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Financial Analytics Week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DD4A96-63E7-4BA2-A374-86AFA62C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2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Quantile Concepts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9EEF5E-1103-4AB2-8BF1-C9F39B98E9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i="1" cap="none" dirty="0"/>
              <a:t>Developed by Koenker &amp; Bassett (1978).</a:t>
            </a:r>
          </a:p>
          <a:p>
            <a:pPr>
              <a:lnSpc>
                <a:spcPct val="100000"/>
              </a:lnSpc>
            </a:pPr>
            <a:r>
              <a:rPr lang="en-US" sz="1200" cap="none" dirty="0"/>
              <a:t>In Ordinary Least Squares (OLS) regression, equations are designed to estimate the mean of Y conditional on X. In R, use lm() .</a:t>
            </a:r>
          </a:p>
          <a:p>
            <a:pPr lvl="1">
              <a:lnSpc>
                <a:spcPct val="100000"/>
              </a:lnSpc>
            </a:pPr>
            <a:r>
              <a:rPr lang="en-US" sz="1000" cap="none" dirty="0"/>
              <a:t>Typical method for regular linear regression</a:t>
            </a:r>
          </a:p>
          <a:p>
            <a:pPr lvl="1">
              <a:lnSpc>
                <a:spcPct val="100000"/>
              </a:lnSpc>
            </a:pPr>
            <a:r>
              <a:rPr lang="en-US" sz="1000" cap="none" dirty="0"/>
              <a:t>Example: we find there is a positive relationship and that the mean weight of males 5’10” is higher than the mean weight of males 5’9″</a:t>
            </a:r>
          </a:p>
          <a:p>
            <a:pPr>
              <a:lnSpc>
                <a:spcPct val="100000"/>
              </a:lnSpc>
            </a:pPr>
            <a:r>
              <a:rPr lang="en-US" sz="1200" cap="none" dirty="0"/>
              <a:t>In </a:t>
            </a:r>
            <a:r>
              <a:rPr lang="en-US" sz="1200" b="1" cap="none" dirty="0"/>
              <a:t>quantile regression</a:t>
            </a:r>
            <a:r>
              <a:rPr lang="en-US" sz="1200" cap="none" dirty="0"/>
              <a:t>, equations are designed to estimate the relation of X with Y conditional on quantiles (or percentiles) of Y. In R, use </a:t>
            </a:r>
            <a:r>
              <a:rPr lang="en-US" sz="1200" b="1" cap="none" dirty="0"/>
              <a:t>rq() </a:t>
            </a:r>
            <a:r>
              <a:rPr lang="en-US" sz="1200" cap="none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sz="1000" cap="none" dirty="0"/>
              <a:t>Estimate any quantile of y</a:t>
            </a:r>
            <a:r>
              <a:rPr lang="en-US" sz="1000" cap="none" baseline="-25000" dirty="0"/>
              <a:t>t</a:t>
            </a:r>
            <a:r>
              <a:rPr lang="en-US" sz="1000" cap="none" dirty="0"/>
              <a:t> given x</a:t>
            </a:r>
            <a:r>
              <a:rPr lang="en-US" sz="1000" cap="none" baseline="-25000" dirty="0"/>
              <a:t>t</a:t>
            </a:r>
          </a:p>
          <a:p>
            <a:pPr lvl="1">
              <a:lnSpc>
                <a:spcPct val="100000"/>
              </a:lnSpc>
            </a:pPr>
            <a:r>
              <a:rPr lang="en-US" sz="1000" cap="none" dirty="0"/>
              <a:t>Example: we find that the relationship between height and weight changes depending on which quantile we look at</a:t>
            </a:r>
          </a:p>
          <a:p>
            <a:pPr>
              <a:lnSpc>
                <a:spcPct val="100000"/>
              </a:lnSpc>
            </a:pPr>
            <a:r>
              <a:rPr lang="en-US" sz="1200" cap="none" dirty="0"/>
              <a:t>Lets you ask the question: “for whom”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Financial Analytics Week 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211E4-AB1B-43A9-9A62-DD3675E7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C104E3-F077-4D23-B0A0-D25EB3E7658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cap="none" dirty="0"/>
              <a:t>Quantile function</a:t>
            </a:r>
          </a:p>
          <a:p>
            <a:pPr marL="0" indent="0">
              <a:buNone/>
            </a:pPr>
            <a:r>
              <a:rPr lang="en-US" sz="1200" cap="none" dirty="0"/>
              <a:t>In R, use the quantile(0 function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200" cap="none" dirty="0"/>
              <a:t>&gt; x = c(9.1, 7.3, 4.2, 6.6, 8.4, 5.3, 3.9, 2.7)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200" cap="none" dirty="0"/>
              <a:t>&gt; quantile(x)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200" cap="none" dirty="0"/>
              <a:t>   0%   25%   50%   75%  100%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200" cap="none" dirty="0"/>
              <a:t>2.700 4.125 5.950 7.575 9.100 </a:t>
            </a:r>
          </a:p>
          <a:p>
            <a:pPr marL="0" indent="0">
              <a:buNone/>
            </a:pPr>
            <a:r>
              <a:rPr lang="it-IT" sz="1200" b="1" cap="none" dirty="0"/>
              <a:t>Quantile Quantile Plot</a:t>
            </a:r>
          </a:p>
          <a:p>
            <a:pPr marL="0" indent="0">
              <a:buNone/>
            </a:pPr>
            <a:r>
              <a:rPr lang="it-IT" sz="1200" cap="none" dirty="0"/>
              <a:t>Q-Q plot is used to </a:t>
            </a:r>
            <a:r>
              <a:rPr lang="en-US" sz="1200" cap="none" dirty="0"/>
              <a:t>used to compare one distributions with another (typically, normal distribution)</a:t>
            </a:r>
          </a:p>
          <a:p>
            <a:pPr marL="0" indent="0">
              <a:buNone/>
            </a:pPr>
            <a:r>
              <a:rPr lang="en-US" sz="1200" cap="none" dirty="0"/>
              <a:t>Example: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it-IT" sz="1000" cap="none" dirty="0"/>
              <a:t>qqnorm(GNP.resid)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it-IT" sz="1000" cap="none" dirty="0"/>
              <a:t>qqline(GNP.resid)</a:t>
            </a:r>
          </a:p>
          <a:p>
            <a:endParaRPr lang="en-US" cap="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72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Quantile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9EEF5E-1103-4AB2-8BF1-C9F39B98E9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cap="none" dirty="0"/>
              <a:t>Example: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cap="none" dirty="0"/>
              <a:t>sensitivity analysis with parameter estimates of the relationship between correlation and volatility</a:t>
            </a:r>
          </a:p>
          <a:p>
            <a:pPr>
              <a:spcBef>
                <a:spcPts val="0"/>
              </a:spcBef>
            </a:pPr>
            <a:r>
              <a:rPr lang="en-US" sz="1200" cap="none" dirty="0"/>
              <a:t>gray band is a </a:t>
            </a:r>
            <a:r>
              <a:rPr lang="en-US" sz="1200" b="1" cap="none" dirty="0"/>
              <a:t>confidence band </a:t>
            </a:r>
            <a:r>
              <a:rPr lang="en-US" sz="1200" cap="none" dirty="0"/>
              <a:t>for the regression line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i="1" cap="none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i="1" cap="none" dirty="0"/>
              <a:t>Partial code: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i="1" cap="none" dirty="0"/>
              <a:t>require(quantreg)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i="1" cap="none" dirty="0"/>
              <a:t>taus &lt;- seq(0.05, 0.95, 0.05)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i="1" cap="none" dirty="0"/>
              <a:t>fit.rq.ELE.IBE &lt;- rq(rho.fisher[, 1] ~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i="1" cap="none" dirty="0"/>
              <a:t>ELE.vols, tau = taus)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i="1" cap="none" dirty="0"/>
              <a:t>fit.lm.ELE.IBE &lt;- lm(rho.fisher[, 1] ~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i="1" cap="none" dirty="0"/>
              <a:t>ELE.vols)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i="1" cap="none" dirty="0"/>
              <a:t>plot(summary(fit.rq.ELE.IBE), parm = "ELE.vols")</a:t>
            </a:r>
            <a:endParaRPr lang="en-US" sz="1200" cap="non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Financial Analytics Week 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211E4-AB1B-43A9-9A62-DD3675E7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F3285-0CBB-4E26-873B-DB4E2C4DD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14695"/>
            <a:ext cx="3822312" cy="356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31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Quantiles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9EEF5E-1103-4AB2-8BF1-C9F39B98E98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20318" y="2375882"/>
            <a:ext cx="6477470" cy="162063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b="1" cap="none" dirty="0"/>
              <a:t>Progressive Plots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cap="none" dirty="0"/>
              <a:t>ggplot(dat, aes(x,y)) + geom_point()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cap="none" dirty="0"/>
              <a:t>ggplot(dat, aes(x,y)) + geom_point() + geom_smooth(method="lm")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cap="none" dirty="0"/>
              <a:t>ggplot(dat, aes(x,y)) + geom_point() + geom_smooth(method="lm") + geom_quantile(quantiles = 0.90)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cap="none" dirty="0"/>
              <a:t>ggplot(dat, aes(x,y)) + geom_point() + geom_quantile(quantiles = taus)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cap="none" dirty="0"/>
              <a:t>taus &lt;- 1:9/10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cap="none" dirty="0"/>
              <a:t>qreg_fit &lt;- rq(y ~ x, data=dat, tau = taus)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cap="none" dirty="0"/>
              <a:t>plot(summary(qreg_fit), parm="x")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Financial Analytics Week 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211E4-AB1B-43A9-9A62-DD3675E7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A8A249-2779-4BE9-AF9E-4C165A8D5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79" y="2667000"/>
            <a:ext cx="1747837" cy="12207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3AFF81-3DEF-47CD-9A15-4BC2C6C16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04" y="4276865"/>
            <a:ext cx="1747837" cy="12107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1A2CC6-5F6A-48B2-BABC-A1DBB101B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2267" y="4287163"/>
            <a:ext cx="1752103" cy="12143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57E67E-046B-4F36-A5AB-D78D2DD2B8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1096" y="4332395"/>
            <a:ext cx="1729578" cy="11966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E8AFE0-AF46-4593-84A7-BD038417C0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7400" y="4247527"/>
            <a:ext cx="1840320" cy="126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924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6798</TotalTime>
  <Words>1551</Words>
  <Application>Microsoft Office PowerPoint</Application>
  <PresentationFormat>On-screen Show (4:3)</PresentationFormat>
  <Paragraphs>183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Tw Cen MT</vt:lpstr>
      <vt:lpstr>Wingdings</vt:lpstr>
      <vt:lpstr>Droplet</vt:lpstr>
      <vt:lpstr>FIN 654: FINANCIAL Analytics</vt:lpstr>
      <vt:lpstr>Financial Markets</vt:lpstr>
      <vt:lpstr>More Kurtosis</vt:lpstr>
      <vt:lpstr>Time Series</vt:lpstr>
      <vt:lpstr>Autocorellogram Examples</vt:lpstr>
      <vt:lpstr>Fisher Transformation</vt:lpstr>
      <vt:lpstr>Quantile Concepts</vt:lpstr>
      <vt:lpstr>Quantile Example</vt:lpstr>
      <vt:lpstr>More Quantiles</vt:lpstr>
      <vt:lpstr>Reference books</vt:lpstr>
      <vt:lpstr>Reference links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Supplement</dc:title>
  <dc:creator>Humayun H Khan</dc:creator>
  <cp:lastModifiedBy>admin</cp:lastModifiedBy>
  <cp:revision>77</cp:revision>
  <cp:lastPrinted>2012-09-07T16:23:41Z</cp:lastPrinted>
  <dcterms:created xsi:type="dcterms:W3CDTF">1999-01-01T06:09:50Z</dcterms:created>
  <dcterms:modified xsi:type="dcterms:W3CDTF">2018-02-12T06:43:58Z</dcterms:modified>
</cp:coreProperties>
</file>