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89" r:id="rId2"/>
    <p:sldId id="356" r:id="rId3"/>
    <p:sldId id="358" r:id="rId4"/>
    <p:sldId id="359" r:id="rId5"/>
    <p:sldId id="360" r:id="rId6"/>
    <p:sldId id="361" r:id="rId7"/>
    <p:sldId id="363" r:id="rId8"/>
    <p:sldId id="364" r:id="rId9"/>
    <p:sldId id="365" r:id="rId10"/>
    <p:sldId id="366" r:id="rId11"/>
    <p:sldId id="367" r:id="rId12"/>
    <p:sldId id="362" r:id="rId13"/>
    <p:sldId id="341" r:id="rId14"/>
    <p:sldId id="342" r:id="rId15"/>
    <p:sldId id="357" r:id="rId16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>
        <p:scale>
          <a:sx n="96" d="100"/>
          <a:sy n="96" d="100"/>
        </p:scale>
        <p:origin x="2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1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8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7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3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cap="none" dirty="0"/>
              <a:t>STRIPS = “Separate Trading of Registered Interest and Principal of Securities“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4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Two Knots, 4 of 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require(ggplot2)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x.spl</a:t>
            </a:r>
            <a:r>
              <a:rPr lang="en-US" sz="1200" cap="none" dirty="0"/>
              <a:t>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(t = t, </a:t>
            </a:r>
            <a:r>
              <a:rPr lang="en-US" sz="1200" cap="none" dirty="0" err="1"/>
              <a:t>forward.spline</a:t>
            </a:r>
            <a:r>
              <a:rPr lang="en-US" sz="1200" cap="none" dirty="0"/>
              <a:t> = </a:t>
            </a:r>
            <a:r>
              <a:rPr lang="en-US" sz="1200" cap="none" dirty="0" err="1"/>
              <a:t>forward.spline</a:t>
            </a:r>
            <a:r>
              <a:rPr lang="en-US" sz="1200" cap="none" dirty="0"/>
              <a:t>, forward.spline.q.05 = forward.spline.q.05,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forward.spline.q.50 = forward.spline.q.50, forward.spline.q.75 = forward.spline.q.75,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forward.quad</a:t>
            </a:r>
            <a:r>
              <a:rPr lang="en-US" sz="1200" cap="none" dirty="0"/>
              <a:t> = </a:t>
            </a:r>
            <a:r>
              <a:rPr lang="en-US" sz="1200" cap="none" dirty="0" err="1"/>
              <a:t>forward.quad</a:t>
            </a:r>
            <a:r>
              <a:rPr lang="en-US" sz="1200" cap="none" dirty="0"/>
              <a:t>, </a:t>
            </a:r>
            <a:r>
              <a:rPr lang="en-US" sz="1200" cap="none" dirty="0" err="1"/>
              <a:t>forward.emp</a:t>
            </a:r>
            <a:r>
              <a:rPr lang="en-US" sz="1200" cap="none" dirty="0"/>
              <a:t> = </a:t>
            </a:r>
            <a:r>
              <a:rPr lang="en-US" sz="1200" cap="none" dirty="0" err="1"/>
              <a:t>forward.emp</a:t>
            </a:r>
            <a:r>
              <a:rPr lang="en-US" sz="12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plot(1:100, 1:100, type="b", </a:t>
            </a:r>
            <a:r>
              <a:rPr lang="en-US" sz="1200" cap="none" dirty="0" err="1"/>
              <a:t>pch</a:t>
            </a:r>
            <a:r>
              <a:rPr lang="en-US" sz="1200" cap="none" dirty="0"/>
              <a:t>=19, col="red", </a:t>
            </a:r>
            <a:r>
              <a:rPr lang="en-US" sz="1200" cap="none" dirty="0" err="1"/>
              <a:t>xlab</a:t>
            </a:r>
            <a:r>
              <a:rPr lang="en-US" sz="1200" cap="none" dirty="0"/>
              <a:t>="x", </a:t>
            </a:r>
            <a:r>
              <a:rPr lang="en-US" sz="1200" cap="none" dirty="0" err="1"/>
              <a:t>ylab</a:t>
            </a:r>
            <a:r>
              <a:rPr lang="en-US" sz="1200" cap="none" dirty="0"/>
              <a:t>="y") ## dummy plot for legend to 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(data = </a:t>
            </a:r>
            <a:r>
              <a:rPr lang="en-US" sz="1200" cap="none" dirty="0" err="1"/>
              <a:t>x.spl</a:t>
            </a:r>
            <a:r>
              <a:rPr lang="en-US" sz="1200" cap="none" dirty="0"/>
              <a:t>, </a:t>
            </a:r>
            <a:r>
              <a:rPr lang="en-US" sz="1200" cap="none" dirty="0" err="1"/>
              <a:t>aes</a:t>
            </a:r>
            <a:r>
              <a:rPr lang="en-US" sz="1200" cap="none" dirty="0"/>
              <a:t>(x = t, y = </a:t>
            </a:r>
            <a:r>
              <a:rPr lang="en-US" sz="1200" cap="none" dirty="0" err="1"/>
              <a:t>forward.spline</a:t>
            </a:r>
            <a:r>
              <a:rPr lang="en-US" sz="1200" cap="none" dirty="0"/>
              <a:t>)) +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colour</a:t>
            </a:r>
            <a:r>
              <a:rPr lang="en-US" sz="1200" cap="none" dirty="0"/>
              <a:t> = "black")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aes</a:t>
            </a:r>
            <a:r>
              <a:rPr lang="en-US" sz="1200" cap="none" dirty="0"/>
              <a:t>(x = t, y = </a:t>
            </a:r>
            <a:r>
              <a:rPr lang="en-US" sz="1200" cap="none" dirty="0" err="1"/>
              <a:t>forward.quad</a:t>
            </a:r>
            <a:r>
              <a:rPr lang="en-US" sz="1200" cap="none" dirty="0"/>
              <a:t>), </a:t>
            </a:r>
            <a:r>
              <a:rPr lang="en-US" sz="1200" cap="none" dirty="0" err="1"/>
              <a:t>colour</a:t>
            </a:r>
            <a:r>
              <a:rPr lang="en-US" sz="1200" cap="none" dirty="0"/>
              <a:t> = "red", </a:t>
            </a:r>
            <a:r>
              <a:rPr lang="en-US" sz="1200" cap="none" dirty="0" err="1"/>
              <a:t>linetype</a:t>
            </a:r>
            <a:r>
              <a:rPr lang="en-US" sz="1200" cap="none" dirty="0"/>
              <a:t> = "dashed")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aes</a:t>
            </a:r>
            <a:r>
              <a:rPr lang="en-US" sz="1200" cap="none" dirty="0"/>
              <a:t>(x = t, y = forward.spline.q.05), </a:t>
            </a:r>
            <a:r>
              <a:rPr lang="en-US" sz="1200" cap="none" dirty="0" err="1"/>
              <a:t>colour</a:t>
            </a:r>
            <a:r>
              <a:rPr lang="en-US" sz="1200" cap="none" dirty="0"/>
              <a:t> = "</a:t>
            </a:r>
            <a:r>
              <a:rPr lang="en-US" sz="1200" cap="none" dirty="0" err="1"/>
              <a:t>darkgreen</a:t>
            </a:r>
            <a:r>
              <a:rPr lang="en-US" sz="1200" cap="none" dirty="0"/>
              <a:t>", </a:t>
            </a:r>
            <a:r>
              <a:rPr lang="en-US" sz="1200" cap="none" dirty="0" err="1"/>
              <a:t>linetype</a:t>
            </a:r>
            <a:r>
              <a:rPr lang="en-US" sz="1200" cap="none" dirty="0"/>
              <a:t> = "dashed")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aes</a:t>
            </a:r>
            <a:r>
              <a:rPr lang="en-US" sz="1200" cap="none" dirty="0"/>
              <a:t>(x = t, y = forward.spline.q.50), </a:t>
            </a:r>
            <a:r>
              <a:rPr lang="en-US" sz="1200" cap="none" dirty="0" err="1"/>
              <a:t>colour</a:t>
            </a:r>
            <a:r>
              <a:rPr lang="en-US" sz="1200" cap="none" dirty="0"/>
              <a:t> = "</a:t>
            </a:r>
            <a:r>
              <a:rPr lang="en-US" sz="1200" cap="none" dirty="0" err="1"/>
              <a:t>darkorange</a:t>
            </a:r>
            <a:r>
              <a:rPr lang="en-US" sz="1200" cap="none" dirty="0"/>
              <a:t>", </a:t>
            </a:r>
            <a:r>
              <a:rPr lang="en-US" sz="1200" cap="none" dirty="0" err="1"/>
              <a:t>linetype</a:t>
            </a:r>
            <a:r>
              <a:rPr lang="en-US" sz="1200" cap="none" dirty="0"/>
              <a:t> = "dashed")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aes</a:t>
            </a:r>
            <a:r>
              <a:rPr lang="en-US" sz="1200" cap="none" dirty="0"/>
              <a:t>(x = t, y = forward.spline.q.75), </a:t>
            </a:r>
            <a:r>
              <a:rPr lang="en-US" sz="1200" cap="none" dirty="0" err="1"/>
              <a:t>colour</a:t>
            </a:r>
            <a:r>
              <a:rPr lang="en-US" sz="1200" cap="none" dirty="0"/>
              <a:t> = "</a:t>
            </a:r>
            <a:r>
              <a:rPr lang="en-US" sz="1200" cap="none" dirty="0" err="1"/>
              <a:t>darkmagenta</a:t>
            </a:r>
            <a:r>
              <a:rPr lang="en-US" sz="1200" cap="none" dirty="0"/>
              <a:t>", </a:t>
            </a:r>
            <a:r>
              <a:rPr lang="en-US" sz="1200" cap="none" dirty="0" err="1"/>
              <a:t>linetype</a:t>
            </a:r>
            <a:r>
              <a:rPr lang="en-US" sz="1200" cap="none" dirty="0"/>
              <a:t> = "dashed")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geom_point</a:t>
            </a:r>
            <a:r>
              <a:rPr lang="en-US" sz="1200" cap="none" dirty="0"/>
              <a:t>(</a:t>
            </a:r>
            <a:r>
              <a:rPr lang="en-US" sz="1200" cap="none" dirty="0" err="1"/>
              <a:t>aes</a:t>
            </a:r>
            <a:r>
              <a:rPr lang="en-US" sz="1200" cap="none" dirty="0"/>
              <a:t>(x = t, y = </a:t>
            </a:r>
            <a:r>
              <a:rPr lang="en-US" sz="1200" cap="none" dirty="0" err="1"/>
              <a:t>forward.emp</a:t>
            </a:r>
            <a:r>
              <a:rPr lang="en-US" sz="1200" cap="none" dirty="0"/>
              <a:t>), col="blue")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</a:t>
            </a:r>
            <a:r>
              <a:rPr lang="en-US" sz="1200" cap="none" dirty="0" err="1"/>
              <a:t>ylim</a:t>
            </a:r>
            <a:r>
              <a:rPr lang="en-US" sz="1200" cap="none" dirty="0"/>
              <a:t>(0.01, 0.05) + </a:t>
            </a:r>
            <a:r>
              <a:rPr lang="en-US" sz="1200" cap="none" dirty="0" err="1"/>
              <a:t>xlim</a:t>
            </a:r>
            <a:r>
              <a:rPr lang="en-US" sz="1200" cap="none" dirty="0"/>
              <a:t>(min(t), max(t)) + </a:t>
            </a:r>
            <a:r>
              <a:rPr lang="en-US" sz="1200" cap="none" dirty="0" err="1"/>
              <a:t>ggtitle</a:t>
            </a:r>
            <a:r>
              <a:rPr lang="en-US" sz="1200" cap="none" dirty="0"/>
              <a:t>("Maturities 0-30 years")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legend(x=59, y=21, legend=c("Spline", "Quadratic", "Quantile .05", "Quantile .50", "Quantile .75", "Empirical"),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col=c("black", "red", "</a:t>
            </a:r>
            <a:r>
              <a:rPr lang="en-US" sz="1200" cap="none" dirty="0" err="1"/>
              <a:t>darkgreen</a:t>
            </a:r>
            <a:r>
              <a:rPr lang="en-US" sz="1200" cap="none" dirty="0"/>
              <a:t>", "</a:t>
            </a:r>
            <a:r>
              <a:rPr lang="en-US" sz="1200" cap="none" dirty="0" err="1"/>
              <a:t>darkorange</a:t>
            </a:r>
            <a:r>
              <a:rPr lang="en-US" sz="1200" cap="none" dirty="0"/>
              <a:t>", "</a:t>
            </a:r>
            <a:r>
              <a:rPr lang="en-US" sz="1200" cap="none" dirty="0" err="1"/>
              <a:t>darkmagenta</a:t>
            </a:r>
            <a:r>
              <a:rPr lang="en-US" sz="1200" cap="none" dirty="0"/>
              <a:t>", "blue"), </a:t>
            </a:r>
            <a:r>
              <a:rPr lang="en-US" sz="1200" cap="none" dirty="0" err="1"/>
              <a:t>lty</a:t>
            </a:r>
            <a:r>
              <a:rPr lang="en-US" sz="1200" cap="none" dirty="0"/>
              <a:t>=c(1,2,2,2,2,3), </a:t>
            </a:r>
            <a:r>
              <a:rPr lang="en-US" sz="1200" cap="none" dirty="0" err="1"/>
              <a:t>cex</a:t>
            </a:r>
            <a:r>
              <a:rPr lang="en-US" sz="1200" cap="none" dirty="0"/>
              <a:t>=0.8)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2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Splines with two Knots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D22D-8356-46DE-956D-1500EDA34133}"/>
              </a:ext>
            </a:extLst>
          </p:cNvPr>
          <p:cNvSpPr/>
          <p:nvPr/>
        </p:nvSpPr>
        <p:spPr>
          <a:xfrm>
            <a:off x="685330" y="2630007"/>
            <a:ext cx="160066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nlrq</a:t>
            </a:r>
            <a:r>
              <a:rPr lang="en-US" sz="1000" dirty="0"/>
              <a:t> </a:t>
            </a:r>
            <a:r>
              <a:rPr lang="en-US" sz="1200" dirty="0"/>
              <a:t>- function implements nonlinear quantile regression - the algorithm is based on interior point ideas - </a:t>
            </a:r>
            <a:r>
              <a:rPr lang="en-US" sz="1200" dirty="0" err="1"/>
              <a:t>Koenker</a:t>
            </a:r>
            <a:r>
              <a:rPr lang="en-US" sz="1200" dirty="0"/>
              <a:t> &amp; Park (1994)</a:t>
            </a:r>
          </a:p>
          <a:p>
            <a:endParaRPr lang="en-US" sz="1000" dirty="0"/>
          </a:p>
          <a:p>
            <a:r>
              <a:rPr lang="en-US" sz="1000" dirty="0"/>
              <a:t>knots at T=8 and T=25</a:t>
            </a:r>
          </a:p>
          <a:p>
            <a:r>
              <a:rPr lang="en-US" sz="1000" dirty="0" err="1"/>
              <a:t>quantile_taus</a:t>
            </a:r>
            <a:r>
              <a:rPr lang="en-US" sz="1000" dirty="0"/>
              <a:t> &lt;- c(0.05, 0.50, 0.75)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118C1-8702-474E-A199-AB0F4159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54" y="2214693"/>
            <a:ext cx="5950745" cy="36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Splines, Piece by Piece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687D4B-82B4-472B-B4AD-F7558E38AA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29" y="2238290"/>
            <a:ext cx="2551477" cy="6573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Piecewise plotting of Quantile Splines spliced at the knots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C54F1-5990-470D-B606-B7BB48A4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9" y="3145235"/>
            <a:ext cx="2551477" cy="254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DC92B1-A8F6-4B11-BCC6-404DBE78B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261" y="2214243"/>
            <a:ext cx="2551477" cy="2547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218A7-77AE-46C7-AFE1-E200D2EA5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193" y="2432110"/>
            <a:ext cx="2475149" cy="2584512"/>
          </a:xfrm>
          <a:prstGeom prst="rect">
            <a:avLst/>
          </a:prstGeom>
        </p:spPr>
      </p:pic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D214063-34C4-4A6C-B0D2-DABF52B97B16}"/>
              </a:ext>
            </a:extLst>
          </p:cNvPr>
          <p:cNvSpPr txBox="1">
            <a:spLocks/>
          </p:cNvSpPr>
          <p:nvPr/>
        </p:nvSpPr>
        <p:spPr>
          <a:xfrm>
            <a:off x="3432977" y="4981634"/>
            <a:ext cx="2414762" cy="45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cap="none" dirty="0"/>
              <a:t>knots at T=8 and T=25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cap="none" dirty="0" err="1"/>
              <a:t>quantile_taus</a:t>
            </a:r>
            <a:r>
              <a:rPr lang="en-US" sz="1000" cap="none" dirty="0"/>
              <a:t> &lt;- c(0.05, 0.50, 0.75)</a:t>
            </a:r>
          </a:p>
        </p:txBody>
      </p:sp>
    </p:spTree>
    <p:extLst>
      <p:ext uri="{BB962C8B-B14F-4D97-AF65-F5344CB8AC3E}">
        <p14:creationId xmlns:p14="http://schemas.microsoft.com/office/powerpoint/2010/main" val="210282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038-7B41-4F14-AA23-45654BD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https://finance.google.com/finance</a:t>
            </a:r>
          </a:p>
          <a:p>
            <a:r>
              <a:rPr lang="en-US" cap="none" dirty="0"/>
              <a:t>https://finance.yahoo.com/quote/&lt;sym&gt;/history?ltr=1	## &lt;</a:t>
            </a:r>
            <a:r>
              <a:rPr lang="en-US" cap="none" dirty="0" err="1"/>
              <a:t>sym</a:t>
            </a:r>
            <a:r>
              <a:rPr lang="en-US" cap="none" dirty="0"/>
              <a:t>&gt; is ticker symbol</a:t>
            </a:r>
          </a:p>
          <a:p>
            <a:r>
              <a:rPr lang="en-US" cap="none" dirty="0"/>
              <a:t>https://fred.stlouisfed.org/categories</a:t>
            </a:r>
          </a:p>
          <a:p>
            <a:r>
              <a:rPr lang="en-US" cap="none" dirty="0"/>
              <a:t>https://www.eia.gov/&lt;energy&gt;/data.php	## &lt;energy&gt; is petroleum, </a:t>
            </a:r>
            <a:r>
              <a:rPr lang="en-US" cap="none" dirty="0" err="1"/>
              <a:t>naturalgas</a:t>
            </a:r>
            <a:r>
              <a:rPr lang="en-US" cap="none" dirty="0"/>
              <a:t>, electricity, etc.</a:t>
            </a:r>
          </a:p>
          <a:p>
            <a:r>
              <a:rPr lang="en-US" cap="none" dirty="0"/>
              <a:t>https://www.indexmundi.com/commodities/</a:t>
            </a:r>
          </a:p>
          <a:p>
            <a:r>
              <a:rPr lang="en-US" cap="none" dirty="0"/>
              <a:t>https://www.lme.com/en-GB/Market-Data</a:t>
            </a:r>
          </a:p>
          <a:p>
            <a:r>
              <a:rPr lang="en-US" cap="none" dirty="0"/>
              <a:t>https://www.oanda.com/forex-trading/analysis/economic-indicators/united-states</a:t>
            </a:r>
          </a:p>
          <a:p>
            <a:r>
              <a:rPr lang="en-US" cap="none" dirty="0"/>
              <a:t>https://www.quandl.com/search?query=</a:t>
            </a:r>
          </a:p>
          <a:p>
            <a:r>
              <a:rPr lang="en-US" cap="none" dirty="0"/>
              <a:t>https://www.treasurydirect.gov/govt/reports/pd/mspd/mspd.htm</a:t>
            </a:r>
          </a:p>
          <a:p>
            <a:r>
              <a:rPr lang="en-US" cap="none" dirty="0"/>
              <a:t>http://www.wsj.com/mdc/public/page/2_3020-tstrips.html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4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income Securities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400" cap="none" dirty="0"/>
              <a:t>Bonds are like “tradeable loans”</a:t>
            </a:r>
          </a:p>
          <a:p>
            <a:r>
              <a:rPr lang="en-US" sz="1400" cap="none" dirty="0"/>
              <a:t>Bond owner receives fixed stream of income</a:t>
            </a:r>
          </a:p>
          <a:p>
            <a:r>
              <a:rPr lang="en-US" sz="1400" cap="none" dirty="0"/>
              <a:t>Income from bond is guaranteed at maturity</a:t>
            </a:r>
          </a:p>
          <a:p>
            <a:r>
              <a:rPr lang="en-US" sz="1400" cap="none" dirty="0"/>
              <a:t>Bonds may be sold before maturity at market price</a:t>
            </a:r>
          </a:p>
          <a:p>
            <a:r>
              <a:rPr lang="en-US" sz="1400" cap="none" dirty="0"/>
              <a:t>Market value of a bond fluctuates with interest</a:t>
            </a:r>
          </a:p>
          <a:p>
            <a:r>
              <a:rPr lang="en-US" sz="1400" cap="none" dirty="0"/>
              <a:t>Bond prices and interest rates move in opposite directions</a:t>
            </a:r>
          </a:p>
          <a:p>
            <a:r>
              <a:rPr lang="en-US" sz="1400" cap="none" dirty="0"/>
              <a:t>Long-term bonds are more sensitive to interest-rate changes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500" cap="none" dirty="0"/>
              <a:t>Coupon bonds make regular interest payments</a:t>
            </a:r>
          </a:p>
          <a:p>
            <a:r>
              <a:rPr lang="en-US" sz="1500" cap="none" dirty="0"/>
              <a:t>Coupon rate for a bond is typically a half-year rate – example: 4% coupon rate = 8% annual</a:t>
            </a:r>
          </a:p>
          <a:p>
            <a:r>
              <a:rPr lang="en-US" sz="1500" cap="none" dirty="0"/>
              <a:t>Zero-coupon bonds, a.k.a. pure discount bonds, pay no principal or interest until maturity</a:t>
            </a:r>
          </a:p>
          <a:p>
            <a:r>
              <a:rPr lang="en-US" sz="1500" cap="none" dirty="0"/>
              <a:t>Yields, a.k.a. yield to maturity, is the average rate of return, including the loss (or gain) based on above (or below par) purchase of the bond</a:t>
            </a:r>
          </a:p>
          <a:p>
            <a:pPr lvl="1"/>
            <a:r>
              <a:rPr lang="en-US" sz="1300" cap="none" dirty="0"/>
              <a:t>price &gt; par </a:t>
            </a:r>
            <a:r>
              <a:rPr lang="en-US" sz="1300" cap="none" dirty="0">
                <a:sym typeface="Wingdings" panose="05000000000000000000" pitchFamily="2" charset="2"/>
              </a:rPr>
              <a:t></a:t>
            </a:r>
            <a:r>
              <a:rPr lang="en-US" sz="1300" cap="none" dirty="0"/>
              <a:t> coupon rate &gt; current yield &gt; yield to maturity</a:t>
            </a:r>
          </a:p>
          <a:p>
            <a:pPr lvl="1"/>
            <a:r>
              <a:rPr lang="en-US" sz="1300" cap="none" dirty="0"/>
              <a:t>price &lt; par </a:t>
            </a:r>
            <a:r>
              <a:rPr lang="en-US" sz="1300" cap="none" dirty="0">
                <a:sym typeface="Wingdings" panose="05000000000000000000" pitchFamily="2" charset="2"/>
              </a:rPr>
              <a:t></a:t>
            </a:r>
            <a:r>
              <a:rPr lang="en-US" sz="1300" cap="none" dirty="0"/>
              <a:t> coupon rate &lt; current yield &lt; yield to maturity</a:t>
            </a:r>
          </a:p>
          <a:p>
            <a:r>
              <a:rPr lang="en-US" sz="1500" cap="none" dirty="0"/>
              <a:t>For a zero-coupon bond, </a:t>
            </a:r>
            <a:r>
              <a:rPr lang="fr-FR" sz="1500" cap="none" dirty="0"/>
              <a:t>PRICE = PAR(1 + r)</a:t>
            </a:r>
            <a:r>
              <a:rPr lang="fr-FR" sz="1500" cap="none" baseline="30000" dirty="0"/>
              <a:t>-2T</a:t>
            </a:r>
            <a:endParaRPr lang="en-US" sz="1500" cap="none" baseline="30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structure of Interest Rates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400" cap="none" dirty="0"/>
              <a:t>The term structure of interest rates represents how, at a given time, yield to maturity (YTM) depends on maturity</a:t>
            </a:r>
          </a:p>
          <a:p>
            <a:r>
              <a:rPr lang="en-US" sz="1400" cap="none" dirty="0"/>
              <a:t>The term structure may be described by:</a:t>
            </a:r>
          </a:p>
          <a:p>
            <a:pPr lvl="1"/>
            <a:r>
              <a:rPr lang="en-US" sz="1200" cap="none" dirty="0"/>
              <a:t>The prices of zero-coupon bonds of maturities 1-year, 2-years, … , n-years are denoted here by P(1), P(2), … , P(n)</a:t>
            </a:r>
          </a:p>
          <a:p>
            <a:pPr lvl="1"/>
            <a:r>
              <a:rPr lang="en-US" sz="1200" cap="none" dirty="0"/>
              <a:t>spot rates (yields of maturity of zero-coupon bonds) of maturities 1-year, 2-years, …, n-years are denoted by y1, : : : , </a:t>
            </a:r>
            <a:r>
              <a:rPr lang="en-US" sz="1200" cap="none" dirty="0" err="1"/>
              <a:t>yn</a:t>
            </a:r>
            <a:endParaRPr lang="en-US" sz="1200" cap="none" dirty="0"/>
          </a:p>
          <a:p>
            <a:pPr lvl="1"/>
            <a:r>
              <a:rPr lang="en-US" sz="1200" cap="none" dirty="0"/>
              <a:t>forward rates r1, … , </a:t>
            </a:r>
            <a:r>
              <a:rPr lang="en-US" sz="1200" cap="none" dirty="0" err="1"/>
              <a:t>rn</a:t>
            </a:r>
            <a:r>
              <a:rPr lang="en-US" sz="1200" cap="none" dirty="0"/>
              <a:t>, where </a:t>
            </a:r>
            <a:r>
              <a:rPr lang="en-US" sz="1200" cap="none" dirty="0" err="1"/>
              <a:t>ri</a:t>
            </a:r>
            <a:r>
              <a:rPr lang="en-US" sz="1200" cap="none" dirty="0"/>
              <a:t> is the forward rate paid in the </a:t>
            </a:r>
            <a:r>
              <a:rPr lang="en-US" sz="1200" cap="none" dirty="0" err="1"/>
              <a:t>ith</a:t>
            </a:r>
            <a:r>
              <a:rPr lang="en-US" sz="1200" cap="none" dirty="0"/>
              <a:t> future year (</a:t>
            </a:r>
            <a:r>
              <a:rPr lang="en-US" sz="1200" cap="none" dirty="0" err="1"/>
              <a:t>i</a:t>
            </a:r>
            <a:r>
              <a:rPr lang="en-US" sz="1200" cap="none" dirty="0"/>
              <a:t> = 1 for next year, and so on)</a:t>
            </a:r>
          </a:p>
          <a:p>
            <a:endParaRPr lang="en-US" sz="1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400" cap="none" dirty="0"/>
                  <a:t>Bonds may be viewed as packages of zero-coupon instruments</a:t>
                </a:r>
              </a:p>
              <a:p>
                <a:r>
                  <a:rPr lang="en-US" sz="1400" cap="none" dirty="0"/>
                  <a:t>Use of continuously compounded rates simplifies the relationships among the forward rates, the yields to maturity, and the prices of zero-coupon bonds</a:t>
                </a:r>
              </a:p>
              <a:p>
                <a:r>
                  <a:rPr lang="en-US" sz="1400" cap="none" dirty="0"/>
                  <a:t>The yield to maturity (YTM) of a zero-coupon bond with maturity date T is: y</a:t>
                </a:r>
                <a:r>
                  <a:rPr lang="en-US" sz="1400" cap="none" baseline="-25000" dirty="0"/>
                  <a:t>T</a:t>
                </a:r>
                <a:r>
                  <a:rPr lang="en-US" sz="1400" cap="non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cap="none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1400" i="1" cap="non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cap="none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400" b="0" i="1" cap="none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400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cap="none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cap="none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400" cap="none" dirty="0"/>
              </a:p>
              <a:p>
                <a:r>
                  <a:rPr lang="en-US" sz="1400" cap="none" dirty="0"/>
                  <a:t>The discount function is: D(T) = </a:t>
                </a:r>
                <a:r>
                  <a:rPr lang="en-US" sz="1400" cap="none" dirty="0" err="1"/>
                  <a:t>exp</a:t>
                </a:r>
                <a:r>
                  <a:rPr lang="en-US" sz="1400" cap="none" dirty="0"/>
                  <a:t>(-</a:t>
                </a:r>
                <a:r>
                  <a:rPr lang="en-US" sz="1400" cap="none" dirty="0" err="1"/>
                  <a:t>Ty</a:t>
                </a:r>
                <a:r>
                  <a:rPr lang="en-US" sz="1400" cap="none" baseline="-25000" dirty="0" err="1"/>
                  <a:t>T</a:t>
                </a:r>
                <a:r>
                  <a:rPr lang="en-US" sz="1400" cap="none" dirty="0"/>
                  <a:t>)</a:t>
                </a:r>
              </a:p>
              <a:p>
                <a:r>
                  <a:rPr lang="en-US" sz="1400" cap="none" dirty="0"/>
                  <a:t>The </a:t>
                </a:r>
                <a:r>
                  <a:rPr lang="en-US" sz="1400" i="1" cap="none" dirty="0"/>
                  <a:t>yield curve </a:t>
                </a:r>
                <a:r>
                  <a:rPr lang="en-US" sz="1400" cap="none" dirty="0"/>
                  <a:t>is obtained by plotting yield on bonds of same credit quality against maturity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5408FE8-EEC0-4748-AFFC-A47F6FBF8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159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3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Forward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9EEF5E-1103-4AB2-8BF1-C9F39B98E98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2367093"/>
                <a:ext cx="5486870" cy="3424107"/>
              </a:xfrm>
            </p:spPr>
            <p:txBody>
              <a:bodyPr>
                <a:noAutofit/>
              </a:bodyPr>
              <a:lstStyle/>
              <a:p>
                <a:r>
                  <a:rPr lang="en-US" sz="1200" cap="none" dirty="0"/>
                  <a:t>U.S. STRIPS, a type of zero-coupon bond, may be used to estimate forward rates.</a:t>
                </a:r>
              </a:p>
              <a:p>
                <a:r>
                  <a:rPr lang="en-US" sz="1200" cap="none" dirty="0"/>
                  <a:t>Empirical forward rate model: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200" i="0" cap="none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1200" b="0" i="0" cap="none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200" b="0" i="1" cap="none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200" b="0" i="1" cap="none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cap="none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cap="none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200" b="0" i="1" cap="none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200" i="0" cap="none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sz="120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cap="none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i="1" cap="none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200" cap="none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b="0" i="1" cap="none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cap="none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cap="none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200" i="1" cap="none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 cap="none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200" i="1" cap="none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US" sz="1200" b="0" i="0" cap="none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200" cap="none" dirty="0"/>
                          <m:t>-</m:t>
                        </m:r>
                        <m:func>
                          <m:funcPr>
                            <m:ctrlPr>
                              <a:rPr lang="en-US" sz="1200" i="1" cap="none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cap="none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i="1" cap="non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cap="none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b="0" i="1" cap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cap="none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i="1" cap="none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nor/>
                                  </m:rPr>
                                  <a:rPr lang="en-US" sz="1200" cap="none" baseline="-25000" dirty="0"/>
                                  <m:t>−</m:t>
                                </m:r>
                                <m:r>
                                  <a:rPr lang="en-US" sz="1200" b="0" i="1" cap="none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200" i="1" cap="non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sz="1200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cap="none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i="1" cap="none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200" b="0" i="0" cap="none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200" cap="none" dirty="0"/>
                          <m:t>-</m:t>
                        </m:r>
                        <m:r>
                          <a:rPr lang="en-US" sz="1200" b="0" i="1" cap="none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cap="none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i="1" cap="none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sz="1200" cap="none" baseline="-25000" dirty="0"/>
                              <m:t>−</m:t>
                            </m:r>
                            <m:r>
                              <a:rPr lang="en-US" sz="1200" i="1" cap="none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US" sz="1200" cap="none" dirty="0"/>
              </a:p>
              <a:p>
                <a:r>
                  <a:rPr lang="en-US" sz="1200" cap="none" dirty="0"/>
                  <a:t>Quadratic polynomial model: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100" cap="none" dirty="0"/>
                  <a:t>Rate r(t;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dirty="0"/>
                  <a:t>) =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</a:t>
                </a:r>
                <a:r>
                  <a:rPr lang="en-US" sz="1100" cap="none" dirty="0"/>
                  <a:t> +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r>
                  <a:rPr lang="en-US" sz="1100" cap="none" dirty="0"/>
                  <a:t>t +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r>
                  <a:rPr lang="en-US" sz="1100" cap="none" dirty="0"/>
                  <a:t>t</a:t>
                </a:r>
                <a:r>
                  <a:rPr lang="en-US" sz="1100" cap="none" baseline="30000" dirty="0"/>
                  <a:t>2</a:t>
                </a:r>
                <a:r>
                  <a:rPr lang="en-US" sz="1100" cap="none" dirty="0"/>
                  <a:t> +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  <a:r>
                  <a:rPr lang="en-US" sz="1100" cap="none" dirty="0"/>
                  <a:t>(t-15)</a:t>
                </a:r>
                <a:r>
                  <a:rPr lang="en-US" sz="1100" cap="none" baseline="30000" dirty="0"/>
                  <a:t>2</a:t>
                </a:r>
                <a:r>
                  <a:rPr lang="en-US" sz="1100" cap="none" baseline="-25000" dirty="0"/>
                  <a:t>+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100" cap="none" dirty="0"/>
                  <a:t>Yield </a:t>
                </a:r>
                <a:r>
                  <a:rPr lang="en-US" sz="1100" cap="none" dirty="0" err="1"/>
                  <a:t>y</a:t>
                </a:r>
                <a:r>
                  <a:rPr lang="en-US" sz="1100" cap="none" baseline="-25000" dirty="0" err="1"/>
                  <a:t>T</a:t>
                </a:r>
                <a:r>
                  <a:rPr lang="en-US" sz="1100" cap="non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100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cap="none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1100" cap="none" dirty="0"/>
                              <m:t>;</m:t>
                            </m:r>
                            <m:r>
                              <m:rPr>
                                <m:nor/>
                              </m:rPr>
                              <a:rPr lang="el-GR" sz="1100" cap="none" dirty="0">
                                <a:latin typeface="Arial Unicode MS" panose="020B0604020202020204" pitchFamily="34" charset="-128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θ</m:t>
                            </m:r>
                          </m:e>
                        </m:d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1100" cap="none" dirty="0"/>
                  <a:t> =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</a:t>
                </a:r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</m:num>
                      <m:den>
                        <m:r>
                          <a:rPr lang="en-US" sz="11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2</m:t>
                        </m:r>
                      </m:num>
                      <m:den>
                        <m:r>
                          <a:rPr lang="en-US" sz="1100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(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-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100" cap="none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5)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sz="1100" cap="none" baseline="-25000" dirty="0"/>
                          <m:t>+</m:t>
                        </m:r>
                      </m:num>
                      <m:den>
                        <m:r>
                          <a:rPr lang="en-US" sz="1100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100" b="0" i="1" cap="none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100" cap="none" baseline="-25000" dirty="0"/>
              </a:p>
              <a:p>
                <a:pPr lvl="1">
                  <a:spcBef>
                    <a:spcPts val="0"/>
                  </a:spcBef>
                </a:pPr>
                <a:r>
                  <a:rPr lang="en-US" sz="1100" cap="none" dirty="0"/>
                  <a:t>Price P(T) = 100 </a:t>
                </a:r>
                <a:r>
                  <a:rPr lang="en-US" sz="1100" cap="none" dirty="0" err="1"/>
                  <a:t>exp</a:t>
                </a:r>
                <a:r>
                  <a:rPr lang="en-US" sz="1100" cap="none" dirty="0"/>
                  <a:t> ( - (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</a:t>
                </a:r>
                <a:r>
                  <a:rPr lang="en-US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b="0" i="0" cap="none" baseline="-25000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2</m:t>
                        </m:r>
                      </m:num>
                      <m:den>
                        <m:r>
                          <a:rPr lang="en-US" sz="11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i="1" cap="non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cap="none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b="0" i="0" cap="none" baseline="30000" dirty="0" smtClean="0"/>
                          <m:t>3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(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-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15)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sz="1100" cap="none" baseline="-25000" dirty="0"/>
                          <m:t>+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cap="none" dirty="0"/>
                  <a:t> ) )</a:t>
                </a:r>
              </a:p>
              <a:p>
                <a:r>
                  <a:rPr lang="en-US" sz="1200" cap="none" dirty="0"/>
                  <a:t>Quadratic spline model: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100" cap="none" dirty="0"/>
                  <a:t>Rate r(t;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dirty="0"/>
                  <a:t>) =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</a:t>
                </a:r>
                <a:r>
                  <a:rPr lang="en-US" sz="1100" cap="none" dirty="0"/>
                  <a:t> +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r>
                  <a:rPr lang="en-US" sz="1100" cap="none" dirty="0"/>
                  <a:t>t +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r>
                  <a:rPr lang="en-US" sz="1100" cap="none" dirty="0"/>
                  <a:t>t</a:t>
                </a:r>
                <a:r>
                  <a:rPr lang="en-US" sz="1100" cap="none" baseline="30000" dirty="0"/>
                  <a:t>2</a:t>
                </a:r>
                <a:r>
                  <a:rPr lang="en-US" sz="1100" cap="none" dirty="0"/>
                  <a:t> +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  <a:r>
                  <a:rPr lang="en-US" sz="1100" cap="none" dirty="0"/>
                  <a:t>(t-15)</a:t>
                </a:r>
                <a:r>
                  <a:rPr lang="en-US" sz="1100" cap="none" baseline="30000" dirty="0"/>
                  <a:t>2</a:t>
                </a:r>
                <a:r>
                  <a:rPr lang="en-US" sz="1100" cap="none" baseline="-25000" dirty="0"/>
                  <a:t>+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100" cap="none" dirty="0"/>
                  <a:t>Yield </a:t>
                </a:r>
                <a:r>
                  <a:rPr lang="en-US" sz="1100" cap="none" dirty="0" err="1"/>
                  <a:t>y</a:t>
                </a:r>
                <a:r>
                  <a:rPr lang="en-US" sz="1100" cap="none" baseline="-25000" dirty="0" err="1"/>
                  <a:t>T</a:t>
                </a:r>
                <a:r>
                  <a:rPr lang="en-US" sz="1100" cap="non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100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cap="none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1100" cap="none" dirty="0"/>
                              <m:t>;</m:t>
                            </m:r>
                            <m:r>
                              <m:rPr>
                                <m:nor/>
                              </m:rPr>
                              <a:rPr lang="el-GR" sz="1100" cap="none" dirty="0">
                                <a:latin typeface="Arial Unicode MS" panose="020B0604020202020204" pitchFamily="34" charset="-128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θ</m:t>
                            </m:r>
                          </m:e>
                        </m:d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1100" cap="none" dirty="0"/>
                  <a:t> =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</a:t>
                </a:r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2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(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-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15)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sz="1100" cap="none" baseline="-25000" dirty="0"/>
                          <m:t>+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100" cap="none" baseline="-25000" dirty="0"/>
              </a:p>
              <a:p>
                <a:pPr lvl="1">
                  <a:spcBef>
                    <a:spcPts val="0"/>
                  </a:spcBef>
                </a:pPr>
                <a:r>
                  <a:rPr lang="en-US" sz="1100" cap="none" dirty="0"/>
                  <a:t>Price P(T) = 100 </a:t>
                </a:r>
                <a:r>
                  <a:rPr lang="en-US" sz="1100" cap="none" dirty="0" err="1"/>
                  <a:t>exp</a:t>
                </a:r>
                <a:r>
                  <a:rPr lang="en-US" sz="1100" cap="none" dirty="0"/>
                  <a:t> ( - ( </a:t>
                </a:r>
                <a:r>
                  <a:rPr lang="el-GR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θ</a:t>
                </a:r>
                <a:r>
                  <a:rPr lang="en-US" sz="1100" cap="none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</a:t>
                </a:r>
                <a:r>
                  <a:rPr lang="en-US" sz="1100" cap="none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2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i="1" cap="non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cap="none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3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cap="none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100" i="1" cap="none" dirty="0" smtClean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1100" cap="none" baseline="-25000" dirty="0">
                            <a:latin typeface="Arial Unicode MS" panose="020B0604020202020204" pitchFamily="34" charset="-128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(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T</m:t>
                        </m:r>
                        <m:r>
                          <m:rPr>
                            <m:nor/>
                          </m:rPr>
                          <a:rPr lang="en-US" sz="1100" b="0" i="0" cap="none" dirty="0" smtClean="0"/>
                          <m:t> - </m:t>
                        </m:r>
                        <m:r>
                          <m:rPr>
                            <m:nor/>
                          </m:rPr>
                          <a:rPr lang="en-US" sz="1100" cap="none" dirty="0"/>
                          <m:t>15)</m:t>
                        </m:r>
                        <m:r>
                          <m:rPr>
                            <m:nor/>
                          </m:rPr>
                          <a:rPr lang="en-US" sz="1100" cap="none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sz="1100" cap="none" baseline="-25000" dirty="0"/>
                          <m:t>+</m:t>
                        </m:r>
                      </m:num>
                      <m:den>
                        <m:r>
                          <a:rPr lang="en-US" sz="1100" i="1" cap="none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cap="none" dirty="0"/>
                  <a:t> ) )</a:t>
                </a:r>
              </a:p>
              <a:p>
                <a:endParaRPr lang="en-US" sz="1400" cap="non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9EEF5E-1103-4AB2-8BF1-C9F39B98E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2367093"/>
                <a:ext cx="5486870" cy="34241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2D8A31-67E1-4329-AF99-A147B07163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0" y="3581400"/>
            <a:ext cx="2209800" cy="2209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cap="none" dirty="0"/>
              <a:t>Note: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The </a:t>
            </a:r>
            <a:r>
              <a:rPr lang="en-US" sz="1000" i="1" cap="none" dirty="0">
                <a:solidFill>
                  <a:srgbClr val="002060"/>
                </a:solidFill>
              </a:rPr>
              <a:t>spline with a knot </a:t>
            </a:r>
            <a:r>
              <a:rPr lang="en-US" sz="1000" cap="none" dirty="0"/>
              <a:t>at T = 15 splices two quadratic functions together at T = 15 so that the resulting curve is continuous and with a continuous first derivative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The positive-part function is x</a:t>
            </a:r>
            <a:r>
              <a:rPr lang="en-US" sz="1000" cap="none" baseline="-25000" dirty="0"/>
              <a:t>+</a:t>
            </a:r>
            <a:r>
              <a:rPr lang="en-US" sz="1000" cap="none" dirty="0"/>
              <a:t> = x if x &gt;= 0 and x</a:t>
            </a:r>
            <a:r>
              <a:rPr lang="en-US" sz="1000" cap="none" baseline="-25000" dirty="0"/>
              <a:t>+</a:t>
            </a:r>
            <a:r>
              <a:rPr lang="en-US" sz="1000" cap="none" dirty="0"/>
              <a:t> = 0 if x &lt; 0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x</a:t>
            </a:r>
            <a:r>
              <a:rPr lang="en-US" sz="1000" cap="none" baseline="30000" dirty="0"/>
              <a:t>2</a:t>
            </a:r>
            <a:r>
              <a:rPr lang="en-US" sz="1000" cap="none" baseline="-25000" dirty="0"/>
              <a:t>+</a:t>
            </a:r>
            <a:r>
              <a:rPr lang="en-US" sz="1000" cap="none" dirty="0"/>
              <a:t> means (x</a:t>
            </a:r>
            <a:r>
              <a:rPr lang="en-US" sz="1000" cap="none" baseline="-25000" dirty="0"/>
              <a:t>+</a:t>
            </a:r>
            <a:r>
              <a:rPr lang="en-US" sz="1000" cap="none" dirty="0"/>
              <a:t>)</a:t>
            </a:r>
            <a:r>
              <a:rPr lang="en-US" sz="1000" cap="none" baseline="30000" dirty="0"/>
              <a:t>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Nonlinear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## NLS - nonlinear (weighted) least-squares estimates of the parameters of a nonlinear model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dat</a:t>
            </a:r>
            <a:r>
              <a:rPr lang="en-US" sz="1100" cap="none" dirty="0"/>
              <a:t> = </a:t>
            </a:r>
            <a:r>
              <a:rPr lang="en-US" sz="1100" cap="none" dirty="0" err="1"/>
              <a:t>na.omit</a:t>
            </a:r>
            <a:r>
              <a:rPr lang="en-US" sz="1100" cap="none" dirty="0"/>
              <a:t>(</a:t>
            </a:r>
            <a:r>
              <a:rPr lang="en-US" sz="1100" cap="none" dirty="0" err="1"/>
              <a:t>read.table</a:t>
            </a:r>
            <a:r>
              <a:rPr lang="en-US" sz="1100" cap="none" dirty="0"/>
              <a:t>("data/strips_dec95.txt", header = TRUE))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t = </a:t>
            </a:r>
            <a:r>
              <a:rPr lang="en-US" sz="1100" cap="none" dirty="0" err="1"/>
              <a:t>seq</a:t>
            </a:r>
            <a:r>
              <a:rPr lang="en-US" sz="1100" cap="none" dirty="0"/>
              <a:t>(0, 30, length = 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emp</a:t>
            </a:r>
            <a:r>
              <a:rPr lang="en-US" sz="1100" cap="none" dirty="0"/>
              <a:t> = -diff(log(</a:t>
            </a:r>
            <a:r>
              <a:rPr lang="en-US" sz="1100" cap="none" dirty="0" err="1"/>
              <a:t>dat$price</a:t>
            </a:r>
            <a:r>
              <a:rPr lang="en-US" sz="1100" cap="none" dirty="0"/>
              <a:t>))/diff(</a:t>
            </a:r>
            <a:r>
              <a:rPr lang="en-US" sz="1100" cap="none" dirty="0" err="1"/>
              <a:t>dat$T</a:t>
            </a:r>
            <a:r>
              <a:rPr lang="en-US" sz="11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fit.quad</a:t>
            </a:r>
            <a:r>
              <a:rPr lang="en-US" sz="1100" cap="none" dirty="0"/>
              <a:t> &lt;- </a:t>
            </a:r>
            <a:r>
              <a:rPr lang="en-US" sz="1100" cap="none" dirty="0" err="1"/>
              <a:t>nls</a:t>
            </a:r>
            <a:r>
              <a:rPr lang="en-US" sz="1100" cap="none" dirty="0"/>
              <a:t>(price ~ 100 * </a:t>
            </a:r>
            <a:r>
              <a:rPr lang="en-US" sz="1100" cap="none" dirty="0" err="1"/>
              <a:t>exp</a:t>
            </a:r>
            <a:r>
              <a:rPr lang="en-US" sz="1100" cap="none" dirty="0"/>
              <a:t>(-theta_0 * T - (theta_1 * T^2)/2 - (theta_2 * T^3)/3), data = </a:t>
            </a:r>
            <a:r>
              <a:rPr lang="en-US" sz="1100" cap="none" dirty="0" err="1"/>
              <a:t>dat</a:t>
            </a:r>
            <a:r>
              <a:rPr lang="en-US" sz="1100" cap="none" dirty="0"/>
              <a:t>, start = list(theta_0 = 0.047, theta_1 = 0.0024, theta_2 =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coef.quad</a:t>
            </a:r>
            <a:r>
              <a:rPr lang="en-US" sz="1100" cap="none" dirty="0"/>
              <a:t> &lt;- summary(</a:t>
            </a:r>
            <a:r>
              <a:rPr lang="en-US" sz="1100" cap="none" dirty="0" err="1"/>
              <a:t>fit.quad</a:t>
            </a:r>
            <a:r>
              <a:rPr lang="en-US" sz="1100" cap="none" dirty="0"/>
              <a:t>)$</a:t>
            </a:r>
            <a:r>
              <a:rPr lang="en-US" sz="1100" cap="none" dirty="0" err="1"/>
              <a:t>coef</a:t>
            </a:r>
            <a:r>
              <a:rPr lang="en-US" sz="1100" cap="none" dirty="0"/>
              <a:t>[,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forward.quad</a:t>
            </a:r>
            <a:r>
              <a:rPr lang="en-US" sz="1100" cap="none" dirty="0"/>
              <a:t> &lt;- </a:t>
            </a:r>
            <a:r>
              <a:rPr lang="en-US" sz="1100" cap="none" dirty="0" err="1"/>
              <a:t>coef.quad</a:t>
            </a:r>
            <a:r>
              <a:rPr lang="en-US" sz="1100" cap="none" dirty="0"/>
              <a:t>[1] + (</a:t>
            </a:r>
            <a:r>
              <a:rPr lang="en-US" sz="1100" cap="none" dirty="0" err="1"/>
              <a:t>coef.quad</a:t>
            </a:r>
            <a:r>
              <a:rPr lang="en-US" sz="1100" cap="none" dirty="0"/>
              <a:t>[2] * t) + (</a:t>
            </a:r>
            <a:r>
              <a:rPr lang="en-US" sz="1100" cap="none" dirty="0" err="1"/>
              <a:t>coef.quad</a:t>
            </a:r>
            <a:r>
              <a:rPr lang="en-US" sz="1100" cap="none" dirty="0"/>
              <a:t>[3] * t^2)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fit.spline</a:t>
            </a:r>
            <a:r>
              <a:rPr lang="en-US" sz="1100" cap="none" dirty="0"/>
              <a:t> = </a:t>
            </a:r>
            <a:r>
              <a:rPr lang="en-US" sz="1100" cap="none" dirty="0" err="1"/>
              <a:t>nls</a:t>
            </a:r>
            <a:r>
              <a:rPr lang="en-US" sz="1100" cap="none" dirty="0"/>
              <a:t>(price ~ 100 * </a:t>
            </a:r>
            <a:r>
              <a:rPr lang="en-US" sz="1100" cap="none" dirty="0" err="1"/>
              <a:t>exp</a:t>
            </a:r>
            <a:r>
              <a:rPr lang="en-US" sz="1100" cap="none" dirty="0"/>
              <a:t>(-theta_0 * T - (theta_1 * T^2)/2 - (theta_2 * T^3)/3 - (T &gt; 15) * (theta_3 * (T - 15)^3)/3),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data = </a:t>
            </a:r>
            <a:r>
              <a:rPr lang="en-US" sz="1100" cap="none" dirty="0" err="1"/>
              <a:t>dat</a:t>
            </a:r>
            <a:r>
              <a:rPr lang="en-US" sz="1100" cap="none" dirty="0"/>
              <a:t>, start = list(theta_0 = 0.047, theta_1 = 0.0024, theta_2 = 0, theta_3 = -7e-05))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coef.spline</a:t>
            </a:r>
            <a:r>
              <a:rPr lang="en-US" sz="1100" cap="none" dirty="0"/>
              <a:t> &lt;- summary(</a:t>
            </a:r>
            <a:r>
              <a:rPr lang="en-US" sz="1100" cap="none" dirty="0" err="1"/>
              <a:t>fit.spline</a:t>
            </a:r>
            <a:r>
              <a:rPr lang="en-US" sz="1100" cap="none" dirty="0"/>
              <a:t>)$</a:t>
            </a:r>
            <a:r>
              <a:rPr lang="en-US" sz="1100" cap="none" dirty="0" err="1"/>
              <a:t>coef</a:t>
            </a:r>
            <a:r>
              <a:rPr lang="en-US" sz="1100" cap="none" dirty="0"/>
              <a:t>[,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forward.spline</a:t>
            </a:r>
            <a:r>
              <a:rPr lang="en-US" sz="1100" cap="none" dirty="0"/>
              <a:t> &lt;- 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[1] + (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[2] * t) + (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[3] * t^2) + (t &gt; 15) * (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[4] * (t - 15)^2)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plot(t, </a:t>
            </a:r>
            <a:r>
              <a:rPr lang="en-US" sz="1100" cap="none" dirty="0" err="1"/>
              <a:t>forward.spline</a:t>
            </a:r>
            <a:r>
              <a:rPr lang="en-US" sz="1100" cap="none" dirty="0"/>
              <a:t>, type = "l", </a:t>
            </a:r>
            <a:r>
              <a:rPr lang="en-US" sz="1100" cap="none" dirty="0" err="1"/>
              <a:t>lwd</a:t>
            </a:r>
            <a:r>
              <a:rPr lang="en-US" sz="1100" cap="none" dirty="0"/>
              <a:t> = 2, </a:t>
            </a:r>
            <a:r>
              <a:rPr lang="en-US" sz="1100" cap="none" dirty="0" err="1"/>
              <a:t>ylim</a:t>
            </a:r>
            <a:r>
              <a:rPr lang="en-US" sz="1100" cap="none" dirty="0"/>
              <a:t> = c(0.03, 0.075), </a:t>
            </a:r>
            <a:r>
              <a:rPr lang="en-US" sz="1100" cap="none" dirty="0" err="1"/>
              <a:t>xlab</a:t>
            </a:r>
            <a:r>
              <a:rPr lang="en-US" sz="1100" cap="none" dirty="0"/>
              <a:t> = "Maturity", </a:t>
            </a:r>
            <a:r>
              <a:rPr lang="en-US" sz="1100" cap="none" dirty="0" err="1"/>
              <a:t>ylab</a:t>
            </a:r>
            <a:r>
              <a:rPr lang="en-US" sz="1100" cap="none" dirty="0"/>
              <a:t> = "Forward Rate",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              main = "US Treasury STRIPs Forward Curve: 1995")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lines(t, </a:t>
            </a:r>
            <a:r>
              <a:rPr lang="en-US" sz="1100" cap="none" dirty="0" err="1"/>
              <a:t>forward.quad</a:t>
            </a:r>
            <a:r>
              <a:rPr lang="en-US" sz="1100" cap="none" dirty="0"/>
              <a:t>, </a:t>
            </a:r>
            <a:r>
              <a:rPr lang="en-US" sz="1100" cap="none" dirty="0" err="1"/>
              <a:t>lty</a:t>
            </a:r>
            <a:r>
              <a:rPr lang="en-US" sz="1100" cap="none" dirty="0"/>
              <a:t> = 2, </a:t>
            </a:r>
            <a:r>
              <a:rPr lang="en-US" sz="1100" cap="none" dirty="0" err="1"/>
              <a:t>lwd</a:t>
            </a:r>
            <a:r>
              <a:rPr lang="en-US" sz="1100" cap="none" dirty="0"/>
              <a:t> = 2, col = "red")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points(</a:t>
            </a:r>
            <a:r>
              <a:rPr lang="en-US" sz="1100" cap="none" dirty="0" err="1"/>
              <a:t>dat$T</a:t>
            </a:r>
            <a:r>
              <a:rPr lang="en-US" sz="1100" cap="none" dirty="0"/>
              <a:t>[2:length(</a:t>
            </a:r>
            <a:r>
              <a:rPr lang="en-US" sz="1100" cap="none" dirty="0" err="1"/>
              <a:t>dat$T</a:t>
            </a:r>
            <a:r>
              <a:rPr lang="en-US" sz="1100" cap="none" dirty="0"/>
              <a:t>)], </a:t>
            </a:r>
            <a:r>
              <a:rPr lang="en-US" sz="1100" cap="none" dirty="0" err="1"/>
              <a:t>emp</a:t>
            </a:r>
            <a:r>
              <a:rPr lang="en-US" sz="1100" cap="none" dirty="0"/>
              <a:t>, </a:t>
            </a:r>
            <a:r>
              <a:rPr lang="en-US" sz="1100" cap="none" dirty="0" err="1"/>
              <a:t>pch</a:t>
            </a:r>
            <a:r>
              <a:rPr lang="en-US" sz="1100" cap="none" dirty="0"/>
              <a:t> = "*", </a:t>
            </a:r>
            <a:r>
              <a:rPr lang="en-US" sz="1100" cap="none" dirty="0" err="1"/>
              <a:t>cex</a:t>
            </a:r>
            <a:r>
              <a:rPr lang="en-US" sz="1100" cap="none" dirty="0"/>
              <a:t> = 1.5, col = "blue")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/>
              <a:t>legend(x=1, y=.04, legend=c("Spline", "Quadratic", "Empirical"), col=c("black", "red", "blue"), </a:t>
            </a:r>
            <a:r>
              <a:rPr lang="en-US" sz="1100" cap="none" dirty="0" err="1"/>
              <a:t>lty</a:t>
            </a:r>
            <a:r>
              <a:rPr lang="en-US" sz="1100" cap="none" dirty="0"/>
              <a:t>=1:3, </a:t>
            </a:r>
            <a:r>
              <a:rPr lang="en-US" sz="1100" cap="none" dirty="0" err="1"/>
              <a:t>cex</a:t>
            </a:r>
            <a:r>
              <a:rPr lang="en-US" sz="1100" cap="none" dirty="0"/>
              <a:t>=0.8)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Spline with One Knot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05A9A-5E70-4CBF-8530-E78AAE4B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14694"/>
            <a:ext cx="5638800" cy="3668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DAD22D-8356-46DE-956D-1500EDA34133}"/>
              </a:ext>
            </a:extLst>
          </p:cNvPr>
          <p:cNvSpPr/>
          <p:nvPr/>
        </p:nvSpPr>
        <p:spPr>
          <a:xfrm>
            <a:off x="685331" y="2630007"/>
            <a:ext cx="144827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nls</a:t>
            </a:r>
            <a:r>
              <a:rPr lang="en-US" sz="1000" dirty="0"/>
              <a:t> </a:t>
            </a:r>
            <a:r>
              <a:rPr lang="en-US" sz="1200" dirty="0"/>
              <a:t>function implements nonlinear (weighted) least-squares estimates of the parameters of a nonlinear model</a:t>
            </a:r>
          </a:p>
          <a:p>
            <a:endParaRPr lang="en-US" sz="1000" dirty="0"/>
          </a:p>
          <a:p>
            <a:r>
              <a:rPr lang="en-US" sz="1000" dirty="0"/>
              <a:t>knot at T=15</a:t>
            </a:r>
          </a:p>
        </p:txBody>
      </p:sp>
    </p:spTree>
    <p:extLst>
      <p:ext uri="{BB962C8B-B14F-4D97-AF65-F5344CB8AC3E}">
        <p14:creationId xmlns:p14="http://schemas.microsoft.com/office/powerpoint/2010/main" val="91789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Two Knots, 1 of 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x.data</a:t>
            </a:r>
            <a:r>
              <a:rPr lang="en-US" sz="1200" cap="none" dirty="0"/>
              <a:t> &lt;- </a:t>
            </a:r>
            <a:r>
              <a:rPr lang="en-US" sz="1200" cap="none" dirty="0" err="1"/>
              <a:t>na.omit</a:t>
            </a:r>
            <a:r>
              <a:rPr lang="en-US" sz="1200" cap="none" dirty="0"/>
              <a:t>(read.csv("data/termstr20170127.csv"))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x.data</a:t>
            </a:r>
            <a:r>
              <a:rPr lang="en-US" sz="1200" cap="none" dirty="0"/>
              <a:t> &lt;-  </a:t>
            </a:r>
            <a:r>
              <a:rPr lang="en-US" sz="1200" cap="none" dirty="0" err="1"/>
              <a:t>x.data</a:t>
            </a:r>
            <a:r>
              <a:rPr lang="en-US" sz="1200" cap="none" dirty="0"/>
              <a:t>[order(</a:t>
            </a:r>
            <a:r>
              <a:rPr lang="en-US" sz="1200" cap="none" dirty="0" err="1"/>
              <a:t>x.data$MATURITY</a:t>
            </a:r>
            <a:r>
              <a:rPr lang="en-US" sz="1200" cap="none" dirty="0"/>
              <a:t>),]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x.data$Tm</a:t>
            </a:r>
            <a:r>
              <a:rPr lang="en-US" sz="1200" cap="none" dirty="0"/>
              <a:t> &lt;- </a:t>
            </a:r>
            <a:r>
              <a:rPr lang="en-US" sz="1200" cap="none" dirty="0" err="1"/>
              <a:t>x.data$MATURITY</a:t>
            </a:r>
            <a:r>
              <a:rPr lang="en-US" sz="1200" cap="none" dirty="0"/>
              <a:t> / 365 # express MATURITY in years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x.data</a:t>
            </a:r>
            <a:r>
              <a:rPr lang="en-US" sz="1200" cap="none" dirty="0"/>
              <a:t> &lt;- </a:t>
            </a:r>
            <a:r>
              <a:rPr lang="en-US" sz="1200" cap="none" dirty="0" err="1"/>
              <a:t>x.data</a:t>
            </a:r>
            <a:r>
              <a:rPr lang="en-US" sz="1200" cap="none" dirty="0"/>
              <a:t>[, -2]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t &lt;-  </a:t>
            </a:r>
            <a:r>
              <a:rPr lang="en-US" sz="1200" cap="none" dirty="0" err="1"/>
              <a:t>x.data$Tm</a:t>
            </a:r>
            <a:r>
              <a:rPr lang="en-US" sz="1200" cap="none" dirty="0"/>
              <a:t>[-1] # </a:t>
            </a:r>
            <a:r>
              <a:rPr lang="en-US" sz="1200" cap="none" dirty="0" err="1"/>
              <a:t>seq</a:t>
            </a:r>
            <a:r>
              <a:rPr lang="en-US" sz="1200" cap="none" dirty="0"/>
              <a:t>(0,30,length = 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forward.emp</a:t>
            </a:r>
            <a:r>
              <a:rPr lang="en-US" sz="1200" cap="none" dirty="0"/>
              <a:t> &lt;-  -diff(log(</a:t>
            </a:r>
            <a:r>
              <a:rPr lang="en-US" sz="1200" cap="none" dirty="0" err="1"/>
              <a:t>x.data$PRICE</a:t>
            </a:r>
            <a:r>
              <a:rPr lang="en-US" sz="1200" cap="none" dirty="0"/>
              <a:t>))/diff(</a:t>
            </a:r>
            <a:r>
              <a:rPr lang="en-US" sz="1200" cap="none" dirty="0" err="1"/>
              <a:t>x.data$Tm</a:t>
            </a:r>
            <a:r>
              <a:rPr lang="en-US" sz="12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forward.emp.df</a:t>
            </a:r>
            <a:r>
              <a:rPr lang="en-US" sz="1200" cap="none" dirty="0"/>
              <a:t>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(t = t, </a:t>
            </a:r>
            <a:r>
              <a:rPr lang="en-US" sz="1200" cap="none" dirty="0" err="1"/>
              <a:t>forward.emp</a:t>
            </a:r>
            <a:r>
              <a:rPr lang="en-US" sz="1200" cap="none" dirty="0"/>
              <a:t> = </a:t>
            </a:r>
            <a:r>
              <a:rPr lang="en-US" sz="1200" cap="none" dirty="0" err="1"/>
              <a:t>forward.emp</a:t>
            </a:r>
            <a:r>
              <a:rPr lang="en-US" sz="12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require(</a:t>
            </a:r>
            <a:r>
              <a:rPr lang="en-US" sz="1200" cap="none" dirty="0" err="1"/>
              <a:t>quantreg</a:t>
            </a:r>
            <a:r>
              <a:rPr lang="en-US" sz="1200" cap="none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fit.quad</a:t>
            </a:r>
            <a:r>
              <a:rPr lang="en-US" sz="1200" cap="none" dirty="0"/>
              <a:t> &lt;- </a:t>
            </a:r>
            <a:r>
              <a:rPr lang="en-US" sz="1200" cap="none" dirty="0" err="1"/>
              <a:t>nls</a:t>
            </a:r>
            <a:r>
              <a:rPr lang="en-US" sz="1200" cap="none" dirty="0"/>
              <a:t>(PRICE ~ 100*</a:t>
            </a:r>
            <a:r>
              <a:rPr lang="en-US" sz="1200" cap="none" dirty="0" err="1"/>
              <a:t>exp</a:t>
            </a:r>
            <a:r>
              <a:rPr lang="en-US" sz="1200" cap="none" dirty="0"/>
              <a:t>(-theta_0*Tm - (theta_1*Tm^2)/2 - (theta_2*Tm^3)/3),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data = </a:t>
            </a:r>
            <a:r>
              <a:rPr lang="en-US" sz="1200" cap="none" dirty="0" err="1"/>
              <a:t>x.data</a:t>
            </a:r>
            <a:r>
              <a:rPr lang="en-US" sz="1200" cap="none" dirty="0"/>
              <a:t>, start = list(theta_0=.01, theta_1=0.0024, theta_2=-0.0001))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fit.spline</a:t>
            </a:r>
            <a:r>
              <a:rPr lang="en-US" sz="1200" cap="none" dirty="0"/>
              <a:t> &lt;-  </a:t>
            </a:r>
            <a:r>
              <a:rPr lang="en-US" sz="1200" cap="none" dirty="0" err="1"/>
              <a:t>nls</a:t>
            </a:r>
            <a:r>
              <a:rPr lang="en-US" sz="1200" cap="none" dirty="0"/>
              <a:t>(PRICE ~ 100*</a:t>
            </a:r>
            <a:r>
              <a:rPr lang="en-US" sz="1200" cap="none" dirty="0" err="1"/>
              <a:t>exp</a:t>
            </a:r>
            <a:r>
              <a:rPr lang="en-US" sz="1200" cap="none" dirty="0"/>
              <a:t>(-theta_0*Tm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- (theta_1*Tm^2)/2 - (theta_2*Tm^3)/3 - (Tm&lt;8)*(theta_3*(Tm-8)^3)/3 - (Tm&gt;25)*(theta_4*(Tm-25)^3)/3 ),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data = </a:t>
            </a:r>
            <a:r>
              <a:rPr lang="en-US" sz="1200" cap="none" dirty="0" err="1"/>
              <a:t>x.data</a:t>
            </a:r>
            <a:r>
              <a:rPr lang="en-US" sz="1200" cap="none" dirty="0"/>
              <a:t>, start = list(theta_0=.01, theta_1=0.0024, theta_2=-0.0001, theta_3=0.00001, theta_4=0.0001))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Two Knots, 2 of 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taus</a:t>
            </a:r>
            <a:r>
              <a:rPr lang="en-US" sz="1200" cap="none" dirty="0"/>
              <a:t> &lt;- c(0.05, 0.50, 0.75)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fit.spline.q.05 &lt;-  </a:t>
            </a:r>
            <a:r>
              <a:rPr lang="en-US" sz="1200" cap="none" dirty="0" err="1"/>
              <a:t>nlrq</a:t>
            </a:r>
            <a:r>
              <a:rPr lang="en-US" sz="1200" cap="none" dirty="0"/>
              <a:t>(PRICE ~ 100*</a:t>
            </a:r>
            <a:r>
              <a:rPr lang="en-US" sz="1200" cap="none" dirty="0" err="1"/>
              <a:t>exp</a:t>
            </a:r>
            <a:r>
              <a:rPr lang="en-US" sz="1200" cap="none" dirty="0"/>
              <a:t>(-theta_0*Tm - (theta_1*Tm^2)/2 - (theta_2*Tm^3)/3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- (Tm&lt;8)*(theta_3*(Tm-8)^3)/3 - (Tm&gt;25)*(theta_4*(Tm-25)^3)/3 ), data = </a:t>
            </a:r>
            <a:r>
              <a:rPr lang="en-US" sz="1200" cap="none" dirty="0" err="1"/>
              <a:t>x.data</a:t>
            </a:r>
            <a:r>
              <a:rPr lang="en-US" sz="1200" cap="none" dirty="0"/>
              <a:t>, tau = </a:t>
            </a:r>
            <a:r>
              <a:rPr lang="en-US" sz="1200" cap="none" dirty="0" err="1"/>
              <a:t>taus</a:t>
            </a:r>
            <a:r>
              <a:rPr lang="en-US" sz="1200" cap="none" dirty="0"/>
              <a:t>[1],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start = list(theta_0=.01, theta_1=0.0024, theta_2=-0.0001, theta_3=0.00001, theta_4=0.0001))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fit.spline.q.50 &lt;-  </a:t>
            </a:r>
            <a:r>
              <a:rPr lang="en-US" sz="1200" cap="none" dirty="0" err="1"/>
              <a:t>nlrq</a:t>
            </a:r>
            <a:r>
              <a:rPr lang="en-US" sz="1200" cap="none" dirty="0"/>
              <a:t>(PRICE ~ 100*</a:t>
            </a:r>
            <a:r>
              <a:rPr lang="en-US" sz="1200" cap="none" dirty="0" err="1"/>
              <a:t>exp</a:t>
            </a:r>
            <a:r>
              <a:rPr lang="en-US" sz="1200" cap="none" dirty="0"/>
              <a:t>(-theta_0*Tm - (theta_1*Tm^2)/2 - (theta_2*Tm^3)/3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- (Tm&lt;8)*(theta_3*(Tm-8)^3)/3- (Tm&gt;25)*(theta_4*(Tm-25)^3)/3 ), data = </a:t>
            </a:r>
            <a:r>
              <a:rPr lang="en-US" sz="1200" cap="none" dirty="0" err="1"/>
              <a:t>x.data</a:t>
            </a:r>
            <a:r>
              <a:rPr lang="en-US" sz="1200" cap="none" dirty="0"/>
              <a:t>, tau = </a:t>
            </a:r>
            <a:r>
              <a:rPr lang="en-US" sz="1200" cap="none" dirty="0" err="1"/>
              <a:t>taus</a:t>
            </a:r>
            <a:r>
              <a:rPr lang="en-US" sz="1200" cap="none" dirty="0"/>
              <a:t>[2],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start = list(theta_0=.01, theta_1=0.0024, theta_2=-0.0001, theta_3=0.00001, theta_4=0.0001))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fit.spline.q.75 &lt;-  </a:t>
            </a:r>
            <a:r>
              <a:rPr lang="en-US" sz="1200" cap="none" dirty="0" err="1"/>
              <a:t>nlrq</a:t>
            </a:r>
            <a:r>
              <a:rPr lang="en-US" sz="1200" cap="none" dirty="0"/>
              <a:t>(PRICE ~ 100*</a:t>
            </a:r>
            <a:r>
              <a:rPr lang="en-US" sz="1200" cap="none" dirty="0" err="1"/>
              <a:t>exp</a:t>
            </a:r>
            <a:r>
              <a:rPr lang="en-US" sz="1200" cap="none" dirty="0"/>
              <a:t>(-theta_0*Tm - (theta_1*Tm^2)/2 - (theta_2*Tm^3)/3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- (Tm&lt;8)*(theta_3*(Tm-8)^3)/3- (Tm&gt;25)*(theta_4*(Tm-25)^3)/3 ), data = </a:t>
            </a:r>
            <a:r>
              <a:rPr lang="en-US" sz="1200" cap="none" dirty="0" err="1"/>
              <a:t>x.data</a:t>
            </a:r>
            <a:r>
              <a:rPr lang="en-US" sz="1200" cap="none" dirty="0"/>
              <a:t>, tau = </a:t>
            </a:r>
            <a:r>
              <a:rPr lang="en-US" sz="1200" cap="none" dirty="0" err="1"/>
              <a:t>taus</a:t>
            </a:r>
            <a:r>
              <a:rPr lang="en-US" sz="1200" cap="none" dirty="0"/>
              <a:t>[3],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start = list(theta_0=.01, theta_1=0.0024, theta_2=-0.0001, theta_3=0.00001, theta_4=0.0001))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Two Knots, 3 of 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coef.spline</a:t>
            </a:r>
            <a:r>
              <a:rPr lang="en-US" sz="1200" cap="none" dirty="0"/>
              <a:t> &lt;-  summary(</a:t>
            </a:r>
            <a:r>
              <a:rPr lang="en-US" sz="1200" cap="none" dirty="0" err="1"/>
              <a:t>fit.spline</a:t>
            </a:r>
            <a:r>
              <a:rPr lang="en-US" sz="1200" cap="none" dirty="0"/>
              <a:t>)$</a:t>
            </a:r>
            <a:r>
              <a:rPr lang="en-US" sz="1200" cap="none" dirty="0" err="1"/>
              <a:t>coef</a:t>
            </a:r>
            <a:r>
              <a:rPr lang="en-US" sz="1200" cap="none" dirty="0"/>
              <a:t>[,1]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forward.spline</a:t>
            </a:r>
            <a:r>
              <a:rPr lang="en-US" sz="1200" cap="none" dirty="0"/>
              <a:t> &lt;- 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[1]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[2]*t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[3]*t^2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+  (t &lt; 8)*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[4]*(t-8)^2 + (t &gt; 25)*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[5]*(t-25)^2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coef.spline</a:t>
            </a:r>
            <a:r>
              <a:rPr lang="en-US" sz="1200" cap="none" dirty="0"/>
              <a:t> &lt;-  summary(fit.spline.q.05)$</a:t>
            </a:r>
            <a:r>
              <a:rPr lang="en-US" sz="1200" cap="none" dirty="0" err="1"/>
              <a:t>coef</a:t>
            </a:r>
            <a:r>
              <a:rPr lang="en-US" sz="1200" cap="none" dirty="0"/>
              <a:t>[,1]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forward.spline.q.05 &lt;- 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[1]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[2]*t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[3]*t^2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+  (t &lt; 8)*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[4]*(t-8)^2 + (t &gt; 25)*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[5]*(t-25)^2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coef.spline</a:t>
            </a:r>
            <a:r>
              <a:rPr lang="en-US" sz="1200" cap="none" dirty="0"/>
              <a:t> &lt;-  summary(fit.spline.q.50)$</a:t>
            </a:r>
            <a:r>
              <a:rPr lang="en-US" sz="1200" cap="none" dirty="0" err="1"/>
              <a:t>coef</a:t>
            </a:r>
            <a:r>
              <a:rPr lang="en-US" sz="1200" cap="none" dirty="0"/>
              <a:t>[,1]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forward.spline.q.50 &lt;- 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[1]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[2]*t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[3]*t^2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+  (t &lt; 8)*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[4]*(t-8)^2 + (t &gt; 25)*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[5]*(t-25)^2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 err="1"/>
              <a:t>coef.spline</a:t>
            </a:r>
            <a:r>
              <a:rPr lang="en-US" sz="1200" cap="none" dirty="0"/>
              <a:t> &lt;-  summary(fit.spline.q.75)$</a:t>
            </a:r>
            <a:r>
              <a:rPr lang="en-US" sz="1200" cap="none" dirty="0" err="1"/>
              <a:t>coef</a:t>
            </a:r>
            <a:r>
              <a:rPr lang="en-US" sz="1200" cap="none" dirty="0"/>
              <a:t>[,1]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forward.spline.q.75 &lt;- 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[1]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[2]*t + 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[3]*t^2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+  (t &lt; 8)*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[4]*(t-8)^2 + (t &gt; 25)*</a:t>
            </a:r>
            <a:r>
              <a:rPr lang="en-US" sz="1200" cap="none" dirty="0" err="1"/>
              <a:t>coef.spline</a:t>
            </a:r>
            <a:r>
              <a:rPr lang="en-US" sz="1200" cap="none" dirty="0"/>
              <a:t>[5]*(t-25)^2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coef.quad</a:t>
            </a:r>
            <a:r>
              <a:rPr lang="en-US" sz="1100" cap="none" dirty="0"/>
              <a:t> &lt;-  summary(</a:t>
            </a:r>
            <a:r>
              <a:rPr lang="en-US" sz="1100" cap="none" dirty="0" err="1"/>
              <a:t>fit.quad</a:t>
            </a:r>
            <a:r>
              <a:rPr lang="en-US" sz="1100" cap="none" dirty="0"/>
              <a:t>)$</a:t>
            </a:r>
            <a:r>
              <a:rPr lang="en-US" sz="1100" cap="none" dirty="0" err="1"/>
              <a:t>coef</a:t>
            </a:r>
            <a:r>
              <a:rPr lang="en-US" sz="1100" cap="none" dirty="0"/>
              <a:t>[,1]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cap="none" dirty="0" err="1"/>
              <a:t>forward.quad</a:t>
            </a:r>
            <a:r>
              <a:rPr lang="en-US" sz="1100" cap="none" dirty="0"/>
              <a:t> &lt;-  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[1] + 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[2]*t + </a:t>
            </a:r>
            <a:r>
              <a:rPr lang="en-US" sz="1100" cap="none" dirty="0" err="1"/>
              <a:t>coef.spline</a:t>
            </a:r>
            <a:r>
              <a:rPr lang="en-US" sz="1100" cap="none" dirty="0"/>
              <a:t>[3]*t^2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15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7514</TotalTime>
  <Words>3040</Words>
  <Application>Microsoft Office PowerPoint</Application>
  <PresentationFormat>On-screen Show (4:3)</PresentationFormat>
  <Paragraphs>223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Arial</vt:lpstr>
      <vt:lpstr>Calibri</vt:lpstr>
      <vt:lpstr>Cambria Math</vt:lpstr>
      <vt:lpstr>Times New Roman</vt:lpstr>
      <vt:lpstr>Tw Cen MT</vt:lpstr>
      <vt:lpstr>Wingdings</vt:lpstr>
      <vt:lpstr>Droplet</vt:lpstr>
      <vt:lpstr>FIN 654: FINANCIAL Analytics</vt:lpstr>
      <vt:lpstr>Fixed income Securities</vt:lpstr>
      <vt:lpstr>Term structure of Interest Rates</vt:lpstr>
      <vt:lpstr>Modeling Forward Rates</vt:lpstr>
      <vt:lpstr>Coding Nonlinear MODELS</vt:lpstr>
      <vt:lpstr>Quadratic Spline with One Knot</vt:lpstr>
      <vt:lpstr>Coding for Two Knots, 1 of 4</vt:lpstr>
      <vt:lpstr>Coding for Two Knots, 2 of 4</vt:lpstr>
      <vt:lpstr>Coding for Two Knots, 3 of 4</vt:lpstr>
      <vt:lpstr>Coding for Two Knots, 4 of 4</vt:lpstr>
      <vt:lpstr>Quantile Splines with two Knots</vt:lpstr>
      <vt:lpstr>Quantile Splines, Piece by Piece</vt:lpstr>
      <vt:lpstr>Reference books</vt:lpstr>
      <vt:lpstr>Reference links</vt:lpstr>
      <vt:lpstr>Data Sources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admin</cp:lastModifiedBy>
  <cp:revision>106</cp:revision>
  <cp:lastPrinted>2012-09-07T16:23:41Z</cp:lastPrinted>
  <dcterms:created xsi:type="dcterms:W3CDTF">1999-01-01T06:09:50Z</dcterms:created>
  <dcterms:modified xsi:type="dcterms:W3CDTF">2018-02-18T17:42:09Z</dcterms:modified>
</cp:coreProperties>
</file>