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0" r:id="rId1"/>
  </p:sldMasterIdLst>
  <p:notesMasterIdLst>
    <p:notesMasterId r:id="rId10"/>
  </p:notesMasterIdLst>
  <p:handoutMasterIdLst>
    <p:handoutMasterId r:id="rId11"/>
  </p:handoutMasterIdLst>
  <p:sldIdLst>
    <p:sldId id="289" r:id="rId2"/>
    <p:sldId id="356" r:id="rId3"/>
    <p:sldId id="363" r:id="rId4"/>
    <p:sldId id="365" r:id="rId5"/>
    <p:sldId id="364" r:id="rId6"/>
    <p:sldId id="341" r:id="rId7"/>
    <p:sldId id="342" r:id="rId8"/>
    <p:sldId id="357" r:id="rId9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101" d="100"/>
          <a:sy n="101" d="100"/>
        </p:scale>
        <p:origin x="14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7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9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4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7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1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9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 654:</a:t>
            </a:r>
            <a:br>
              <a:rPr lang="en-US" dirty="0"/>
            </a:br>
            <a:r>
              <a:rPr lang="en-US" dirty="0"/>
              <a:t>FINANCIAL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SUPPLEMENT Week 5</a:t>
            </a:r>
          </a:p>
          <a:p>
            <a:endParaRPr lang="en-US" dirty="0"/>
          </a:p>
          <a:p>
            <a:r>
              <a:rPr lang="en-US" sz="1400" b="1" cap="none" dirty="0"/>
              <a:t>Note: Code contained here is from a mix of sources as listed in References Slide(s)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cap="none" dirty="0"/>
              <a:t>Financials &amp; financial innovations are always risky</a:t>
            </a:r>
          </a:p>
          <a:p>
            <a:r>
              <a:rPr lang="en-US" sz="1400" cap="none" dirty="0"/>
              <a:t>Market risk is the risk due to changes in prices.</a:t>
            </a:r>
          </a:p>
          <a:p>
            <a:r>
              <a:rPr lang="en-US" sz="1400" cap="none" dirty="0"/>
              <a:t>Credit risk is the danger that a counterparty does not meet contractual obligations. Example: not making monthly payments on a home loan.</a:t>
            </a:r>
          </a:p>
          <a:p>
            <a:r>
              <a:rPr lang="en-US" sz="1400" cap="none" dirty="0"/>
              <a:t>Liquidity risk is the potential of incurring added cost of liquidating a position because buyers are difficult to locate. </a:t>
            </a:r>
          </a:p>
          <a:p>
            <a:r>
              <a:rPr lang="en-US" sz="1400" cap="none" dirty="0"/>
              <a:t>Operational risk stems from omissions &amp; errors, fraud, mismanagement, and similar problems.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5408FE8-EEC0-4748-AFFC-A47F6FBF8A1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200" b="1" cap="none" dirty="0"/>
                  <a:t>Reasons for Market Risk</a:t>
                </a:r>
              </a:p>
              <a:p>
                <a:r>
                  <a:rPr lang="en-US" sz="1100" cap="none" dirty="0"/>
                  <a:t>Impact of unanticipated price changes on the value of a position in instruments, commodities, and other contracts. </a:t>
                </a:r>
              </a:p>
              <a:p>
                <a:pPr lvl="1"/>
                <a:r>
                  <a:rPr lang="en-US" sz="900" cap="none" dirty="0"/>
                  <a:t>A long position means the market participant possesses a positive amount of the asset or commodity</a:t>
                </a:r>
              </a:p>
              <a:p>
                <a:pPr lvl="1"/>
                <a:r>
                  <a:rPr lang="en-US" sz="900" cap="none" dirty="0"/>
                  <a:t>A short position means that the market participant does not possess an asset or commodity. </a:t>
                </a:r>
              </a:p>
              <a:p>
                <a:r>
                  <a:rPr lang="en-US" sz="1100" cap="none" dirty="0"/>
                  <a:t>Volumetric risk that relates to the delivery of the commodity.</a:t>
                </a:r>
              </a:p>
              <a:p>
                <a:pPr marL="0" indent="0">
                  <a:buNone/>
                </a:pPr>
                <a:r>
                  <a:rPr lang="en-US" sz="1200" b="1" cap="none" dirty="0"/>
                  <a:t>Early Measures of Risk</a:t>
                </a:r>
              </a:p>
              <a:p>
                <a:r>
                  <a:rPr lang="en-US" sz="1100" cap="none" dirty="0"/>
                  <a:t>Duration analysis: a measure of sensitivity of price to yield.</a:t>
                </a:r>
              </a:p>
              <a:p>
                <a:pPr lvl="1"/>
                <a:r>
                  <a:rPr lang="en-US" sz="900" cap="none" dirty="0"/>
                  <a:t>DUR </a:t>
                </a:r>
                <a14:m>
                  <m:oMath xmlns:m="http://schemas.openxmlformats.org/officeDocument/2006/math">
                    <m:r>
                      <a:rPr lang="en-US" sz="90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9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9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9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𝑝𝑟𝑖𝑐𝑒</m:t>
                        </m:r>
                      </m:den>
                    </m:f>
                    <m:r>
                      <a:rPr lang="en-US" sz="9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f>
                      <m:fPr>
                        <m:ctrlPr>
                          <a:rPr lang="en-US" sz="9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𝑐h𝑎𝑛𝑔𝑒</m:t>
                        </m:r>
                        <m:r>
                          <a:rPr lang="en-US" sz="9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US" sz="9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𝑝𝑟𝑖𝑐𝑒</m:t>
                        </m:r>
                      </m:num>
                      <m:den>
                        <m:r>
                          <a:rPr lang="en-US" sz="9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𝑐h𝑎𝑛𝑔𝑒</m:t>
                        </m:r>
                        <m:r>
                          <a:rPr lang="en-US" sz="9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US" sz="9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𝑦𝑖𝑒𝑙𝑑</m:t>
                        </m:r>
                      </m:den>
                    </m:f>
                  </m:oMath>
                </a14:m>
                <a:r>
                  <a:rPr lang="en-US" sz="900" cap="none" dirty="0"/>
                  <a:t> </a:t>
                </a:r>
              </a:p>
              <a:p>
                <a:pPr lvl="1"/>
                <a:r>
                  <a:rPr lang="en-US" sz="900" cap="none" dirty="0"/>
                  <a:t>underlying assumption that all yields change by the same amount is not realistic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5408FE8-EEC0-4748-AFFC-A47F6FBF8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Risk Measures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Value-at-Risk (VaR) </a:t>
            </a:r>
          </a:p>
          <a:p>
            <a:r>
              <a:rPr lang="en-US" sz="1400" cap="none" dirty="0">
                <a:latin typeface="Tw Cen MT" panose="020B0602020104020603" pitchFamily="34" charset="0"/>
              </a:rPr>
              <a:t>Uses two parameters, the time horizon (T) and the tolerance level (</a:t>
            </a:r>
            <a:r>
              <a:rPr lang="el-GR" sz="14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OR </a:t>
            </a:r>
            <a:r>
              <a:rPr lang="en-US" sz="1400" cap="none" dirty="0">
                <a:latin typeface="Tw Cen MT" panose="020B0602020104020603" pitchFamily="34" charset="0"/>
              </a:rPr>
              <a:t>confidence level (1-</a:t>
            </a:r>
            <a:r>
              <a:rPr lang="el-GR" sz="14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Applicable to any loss distribution</a:t>
            </a:r>
          </a:p>
          <a:p>
            <a:pPr lvl="1">
              <a:spcBef>
                <a:spcPts val="0"/>
              </a:spcBef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continuous or not</a:t>
            </a:r>
          </a:p>
          <a:p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L is the loss over the holding period T, then VaR(</a:t>
            </a:r>
            <a:r>
              <a:rPr lang="el-GR" sz="14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is the </a:t>
            </a:r>
            <a:r>
              <a:rPr lang="el-GR" sz="14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-th upper quantile of L</a:t>
            </a:r>
          </a:p>
          <a:p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R = L is the revenue, then VaR(</a:t>
            </a:r>
            <a:r>
              <a:rPr lang="el-GR" sz="14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is minus the </a:t>
            </a:r>
            <a:r>
              <a:rPr lang="el-GR" sz="14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-th quantile of R</a:t>
            </a:r>
          </a:p>
          <a:p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P(L &gt; VaR(</a:t>
            </a:r>
            <a:r>
              <a:rPr lang="el-GR" sz="14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)) = P(L &gt;= VaR(</a:t>
            </a:r>
            <a:r>
              <a:rPr lang="el-GR" sz="14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)) = </a:t>
            </a:r>
            <a:r>
              <a:rPr lang="el-GR" sz="14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endParaRPr lang="en-US" sz="1400" cap="none" dirty="0">
              <a:latin typeface="Tw Cen MT" panose="020B06020201040206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5408FE8-EEC0-4748-AFFC-A47F6FBF8A1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500" b="1" cap="none" dirty="0">
                    <a:latin typeface="Tw Cen MT" panose="020B0602020104020603" pitchFamily="34" charset="0"/>
                  </a:rPr>
                  <a:t>Expected Shortfall (ES)</a:t>
                </a:r>
              </a:p>
              <a:p>
                <a:r>
                  <a:rPr lang="en-US" sz="1500" cap="none" dirty="0">
                    <a:latin typeface="Tw Cen MT" panose="020B0602020104020603" pitchFamily="34" charset="0"/>
                  </a:rPr>
                  <a:t>Also known as: expected loss given a tail event, tail loss, and shortfall </a:t>
                </a:r>
              </a:p>
              <a:p>
                <a:pPr lvl="1"/>
                <a:r>
                  <a:rPr lang="en-US" sz="14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average of all losses &gt;= VaR(</a:t>
                </a:r>
                <a:r>
                  <a:rPr lang="el-GR" sz="14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α</a:t>
                </a:r>
                <a:r>
                  <a:rPr lang="en-US" sz="14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) </a:t>
                </a:r>
                <a:endParaRPr lang="en-US" sz="1300" cap="none" dirty="0">
                  <a:latin typeface="Tw Cen MT" panose="020B0602020104020603" pitchFamily="34" charset="0"/>
                </a:endParaRPr>
              </a:p>
              <a:p>
                <a:r>
                  <a:rPr lang="en-US" sz="15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Applicable to any loss distribution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3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continuous or not</a:t>
                </a:r>
              </a:p>
              <a:p>
                <a:r>
                  <a:rPr lang="en-US" sz="15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ES(</a:t>
                </a:r>
                <a:r>
                  <a:rPr lang="el-GR" sz="15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α</a:t>
                </a:r>
                <a:r>
                  <a:rPr lang="en-US" sz="15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cap="none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sz="1500" i="1" cap="none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500" i="1" cap="none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l-GR" sz="1500" cap="none" dirty="0">
                                <a:latin typeface="Arial Unicode MS" panose="020B0604020202020204" pitchFamily="34" charset="-128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α</m:t>
                            </m:r>
                          </m:sup>
                          <m:e>
                            <m:r>
                              <a:rPr lang="en-US" sz="1500" i="1" cap="none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𝑉𝑎𝑅</m:t>
                            </m:r>
                            <m:d>
                              <m:dPr>
                                <m:ctrlPr>
                                  <a:rPr lang="en-US" sz="1500" i="1" cap="none"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  <a:cs typeface="Arial Unicode MS" panose="020B0604020202020204" pitchFamily="34" charset="-128"/>
                                  </a:rPr>
                                </m:ctrlPr>
                              </m:dPr>
                              <m:e>
                                <m:r>
                                  <a:rPr lang="en-US" sz="1500" i="1" cap="none"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  <a:cs typeface="Arial Unicode MS" panose="020B0604020202020204" pitchFamily="34" charset="-128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1500" i="1" cap="none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𝑑𝑢</m:t>
                            </m:r>
                          </m:e>
                        </m:nary>
                      </m:num>
                      <m:den>
                        <m:r>
                          <m:rPr>
                            <m:nor/>
                          </m:rPr>
                          <a:rPr lang="el-GR" sz="1500" cap="none" dirty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α</m:t>
                        </m:r>
                      </m:den>
                    </m:f>
                  </m:oMath>
                </a14:m>
                <a:r>
                  <a:rPr lang="en-US" sz="15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</a:p>
              <a:p>
                <a:r>
                  <a:rPr lang="en-US" sz="15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If L is continuous, then</a:t>
                </a:r>
              </a:p>
              <a:p>
                <a:pPr lvl="1"/>
                <a:r>
                  <a:rPr lang="en-US" sz="13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ES(</a:t>
                </a:r>
                <a:r>
                  <a:rPr lang="el-GR" sz="13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α</a:t>
                </a:r>
                <a:r>
                  <a:rPr lang="en-US" sz="13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) = E(L | L &gt; VaR(</a:t>
                </a:r>
                <a:r>
                  <a:rPr lang="el-GR" sz="13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α</a:t>
                </a:r>
                <a:r>
                  <a:rPr lang="en-US" sz="13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)) = E(L | L &gt;= VaR(</a:t>
                </a:r>
                <a:r>
                  <a:rPr lang="el-GR" sz="13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α</a:t>
                </a:r>
                <a:r>
                  <a:rPr lang="en-US" sz="13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sz="1500" b="1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Note: </a:t>
                </a:r>
                <a:r>
                  <a:rPr lang="en-US" sz="1500" cap="none" dirty="0">
                    <a:latin typeface="Tw Cen MT" panose="020B06020201040206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uncertainty can be quantified using a confidence interval for the risk measure</a:t>
                </a:r>
              </a:p>
              <a:p>
                <a:pPr lvl="1"/>
                <a:endParaRPr lang="en-US" sz="1200" cap="none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5408FE8-EEC0-4748-AFFC-A47F6FBF8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9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Measures – Techniques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Non-parametric techniques</a:t>
            </a:r>
          </a:p>
          <a:p>
            <a:pPr marL="0" indent="0"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# Simple Value at Risk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alpha.tolerance &lt;- 0.99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</a:rPr>
              <a:t>VaR.hist</a:t>
            </a:r>
            <a:r>
              <a:rPr lang="en-US" sz="1200" cap="none" dirty="0">
                <a:latin typeface="Tw Cen MT" panose="020B0602020104020603" pitchFamily="34" charset="0"/>
              </a:rPr>
              <a:t> &lt;- quantile(</a:t>
            </a:r>
            <a:r>
              <a:rPr lang="en-US" sz="1200" cap="none" dirty="0" err="1">
                <a:latin typeface="Tw Cen MT" panose="020B0602020104020603" pitchFamily="34" charset="0"/>
              </a:rPr>
              <a:t>loss.rf</a:t>
            </a:r>
            <a:r>
              <a:rPr lang="en-US" sz="1200" cap="none" dirty="0">
                <a:latin typeface="Tw Cen MT" panose="020B0602020104020603" pitchFamily="34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    </a:t>
            </a:r>
            <a:r>
              <a:rPr lang="en-US" sz="1200" cap="none" dirty="0" err="1">
                <a:latin typeface="Tw Cen MT" panose="020B0602020104020603" pitchFamily="34" charset="0"/>
              </a:rPr>
              <a:t>probs</a:t>
            </a:r>
            <a:r>
              <a:rPr lang="en-US" sz="1200" cap="none" dirty="0">
                <a:latin typeface="Tw Cen MT" panose="020B0602020104020603" pitchFamily="34" charset="0"/>
              </a:rPr>
              <a:t> = </a:t>
            </a:r>
            <a:r>
              <a:rPr lang="en-US" sz="1200" cap="none" dirty="0" err="1">
                <a:latin typeface="Tw Cen MT" panose="020B0602020104020603" pitchFamily="34" charset="0"/>
              </a:rPr>
              <a:t>alpha.tolerance</a:t>
            </a:r>
            <a:r>
              <a:rPr lang="en-US" sz="1200" cap="none" dirty="0">
                <a:latin typeface="Tw Cen MT" panose="020B0602020104020603" pitchFamily="34" charset="0"/>
              </a:rPr>
              <a:t>, names = FALSE))</a:t>
            </a:r>
          </a:p>
          <a:p>
            <a:pPr marL="0" indent="0"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# Just as simple Expected shortfall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ES.hist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&lt;- mean(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loss.rf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loss.rf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&gt; 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VaR.hist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]))</a:t>
            </a:r>
          </a:p>
          <a:p>
            <a:pPr marL="0" indent="0">
              <a:buNone/>
            </a:pPr>
            <a:r>
              <a:rPr lang="en-US" sz="1200" b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Note:</a:t>
            </a:r>
          </a:p>
          <a:p>
            <a:pPr marL="0" indent="0"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Value at Risk (VaR) is the negative of the predicted distribution quantile at the selected probability level.  </a:t>
            </a:r>
          </a:p>
          <a:p>
            <a:pPr marL="0" indent="0"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Expected Shortfall (ES) is the negative of the expected value of the tail beyond the VaR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b="1" cap="none" dirty="0">
                <a:latin typeface="Tw Cen MT" panose="020B0602020104020603" pitchFamily="34" charset="0"/>
              </a:rPr>
              <a:t>Parametric techniques</a:t>
            </a:r>
          </a:p>
          <a:p>
            <a:pPr>
              <a:buFont typeface="+mj-lt"/>
              <a:buAutoNum type="arabicPeriod"/>
            </a:pPr>
            <a:r>
              <a:rPr lang="en-US" sz="1300" cap="none" dirty="0">
                <a:latin typeface="Tw Cen MT" panose="020B0602020104020603" pitchFamily="34" charset="0"/>
              </a:rPr>
              <a:t>Set weights (specify positions)</a:t>
            </a:r>
          </a:p>
          <a:p>
            <a:pPr>
              <a:buFont typeface="+mj-lt"/>
              <a:buAutoNum type="arabicPeriod"/>
            </a:pPr>
            <a:r>
              <a:rPr lang="en-US" sz="1300" cap="none" dirty="0"/>
              <a:t>Estimate the mean vector and the variance-covariance matrix</a:t>
            </a:r>
          </a:p>
          <a:p>
            <a:pPr>
              <a:buFont typeface="+mj-lt"/>
              <a:buAutoNum type="arabicPeriod"/>
            </a:pPr>
            <a:r>
              <a:rPr lang="en-US" sz="1300" cap="none" dirty="0"/>
              <a:t>Set the level of risk tolerance </a:t>
            </a:r>
            <a:br>
              <a:rPr lang="en-US" sz="1300" cap="none" dirty="0"/>
            </a:br>
            <a:endParaRPr lang="en-US" sz="1300" cap="none" dirty="0"/>
          </a:p>
          <a:p>
            <a:pPr marL="0" indent="0">
              <a:buNone/>
            </a:pPr>
            <a:r>
              <a:rPr lang="en-US" sz="1300" b="1" cap="none" dirty="0"/>
              <a:t>Gaussian: </a:t>
            </a:r>
            <a:r>
              <a:rPr lang="en-US" sz="1300" cap="none" dirty="0" err="1"/>
              <a:t>rnorm</a:t>
            </a:r>
            <a:r>
              <a:rPr lang="en-US" sz="1300" cap="none" dirty="0"/>
              <a:t>()</a:t>
            </a:r>
          </a:p>
          <a:p>
            <a:pPr marL="0" indent="0">
              <a:buNone/>
            </a:pPr>
            <a:r>
              <a:rPr lang="en-US" sz="1300" b="1" cap="none" dirty="0"/>
              <a:t>Student’s t thresholds: </a:t>
            </a:r>
            <a:r>
              <a:rPr lang="en-US" sz="1300" cap="none" dirty="0" err="1"/>
              <a:t>rt</a:t>
            </a:r>
            <a:r>
              <a:rPr lang="en-US" sz="1300" cap="none" dirty="0"/>
              <a:t>() = ratio of a Gaussian random variate to the square root of a chi-squared random variate</a:t>
            </a:r>
          </a:p>
          <a:p>
            <a:pPr marL="0" indent="0">
              <a:buNone/>
            </a:pPr>
            <a:r>
              <a:rPr lang="en-US" sz="1300" b="1" cap="none" dirty="0"/>
              <a:t>Chi-square:</a:t>
            </a:r>
            <a:r>
              <a:rPr lang="en-US" sz="1300" cap="none" dirty="0"/>
              <a:t> “half-way” between the above two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3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Tail Distributions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Generalized Pareto Distribution</a:t>
            </a:r>
          </a:p>
          <a:p>
            <a:r>
              <a:rPr lang="en-US" sz="1200" cap="none" dirty="0">
                <a:latin typeface="Tw Cen MT" panose="020B0602020104020603" pitchFamily="34" charset="0"/>
              </a:rPr>
              <a:t>Behavior in excess of the threshold</a:t>
            </a:r>
          </a:p>
          <a:p>
            <a:r>
              <a:rPr lang="en-US" sz="1200" cap="none" dirty="0">
                <a:latin typeface="Tw Cen MT" panose="020B0602020104020603" pitchFamily="34" charset="0"/>
              </a:rPr>
              <a:t>Mean excess over the threshold is linear in the threshold</a:t>
            </a:r>
          </a:p>
          <a:p>
            <a:pPr marL="0" indent="0">
              <a:buNone/>
            </a:pPr>
            <a:r>
              <a:rPr lang="en-US" sz="1200" b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random variable with heavy tails has the following property: The sum of random variables is completely determined by the value of a single outlier.</a:t>
            </a:r>
          </a:p>
          <a:p>
            <a:pPr marL="0" indent="0">
              <a:buNone/>
            </a:pPr>
            <a:r>
              <a:rPr lang="en-US" sz="1200" i="1" cap="none" dirty="0">
                <a:latin typeface="Tw Cen MT" panose="020B0602020104020603" pitchFamily="34" charset="0"/>
              </a:rPr>
              <a:t>The tails are modelled semi-parametrically</a:t>
            </a:r>
          </a:p>
          <a:p>
            <a:pPr marL="0" indent="0">
              <a:buNone/>
            </a:pPr>
            <a:r>
              <a:rPr lang="en-US" sz="1200" b="1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Note:  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Distributions whose tails decrease exponentially, such as the normal, correspond to a zero shape parameter. Distributions with finite tails, such as the beta, correspond to a negative shape parameter.</a:t>
            </a:r>
          </a:p>
          <a:p>
            <a:pPr marL="0" indent="0">
              <a:buNone/>
            </a:pPr>
            <a:endParaRPr lang="en-US" sz="1200" cap="none" dirty="0">
              <a:latin typeface="Tw Cen MT" panose="020B06020201040206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b="1" cap="none" dirty="0" err="1">
                <a:latin typeface="Tw Cen MT" panose="020B0602020104020603" pitchFamily="34" charset="0"/>
              </a:rPr>
              <a:t>fit.GPD</a:t>
            </a:r>
            <a:r>
              <a:rPr lang="en-US" sz="1500" b="1" cap="none" dirty="0">
                <a:latin typeface="Tw Cen MT" panose="020B0602020104020603" pitchFamily="34" charset="0"/>
              </a:rPr>
              <a:t>()  in library QRM</a:t>
            </a:r>
          </a:p>
          <a:p>
            <a:pPr marL="0" indent="0"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For shape parameters </a:t>
            </a:r>
            <a:r>
              <a:rPr lang="el-GR" sz="12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ξ</a:t>
            </a:r>
            <a:r>
              <a:rPr lang="en-US" sz="1200" cap="non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&gt;= 0, distribution is:</a:t>
            </a:r>
          </a:p>
          <a:p>
            <a:pPr marL="0" indent="0">
              <a:buNone/>
            </a:pPr>
            <a:endParaRPr lang="en-US" sz="1200" cap="none" dirty="0"/>
          </a:p>
          <a:p>
            <a:pPr marL="0" indent="0">
              <a:buNone/>
            </a:pPr>
            <a:r>
              <a:rPr lang="en-US" sz="1200" cap="none" dirty="0"/>
              <a:t>For shape parameters ξ = 0, distribution is:</a:t>
            </a:r>
          </a:p>
          <a:p>
            <a:pPr marL="0" indent="0">
              <a:buNone/>
            </a:pPr>
            <a:endParaRPr lang="en-US" sz="1200" cap="none" dirty="0"/>
          </a:p>
          <a:p>
            <a:pPr marL="0" indent="0">
              <a:buNone/>
            </a:pPr>
            <a:r>
              <a:rPr lang="en-US" sz="1200" cap="none" dirty="0"/>
              <a:t>If u is an upper (very high) threshold, then the excess of threshold function for the GPD is:</a:t>
            </a:r>
          </a:p>
          <a:p>
            <a:pPr marL="0" indent="0">
              <a:buNone/>
            </a:pPr>
            <a:endParaRPr lang="en-US" sz="1200" cap="none" dirty="0"/>
          </a:p>
          <a:p>
            <a:pPr marL="0" indent="0">
              <a:buNone/>
            </a:pPr>
            <a:endParaRPr lang="en-US" sz="1200" cap="none" dirty="0"/>
          </a:p>
          <a:p>
            <a:pPr marL="0" indent="0">
              <a:buNone/>
            </a:pPr>
            <a:r>
              <a:rPr lang="en-US" sz="1200" b="1" cap="none" dirty="0"/>
              <a:t>Note:</a:t>
            </a:r>
            <a:r>
              <a:rPr lang="en-US" sz="1200" cap="none" dirty="0"/>
              <a:t> Plot should look roughly uniform since the GPD excess loss function is a linear function of thresholds u.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02B4BC-CC58-461B-956E-14CCF77F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042209"/>
            <a:ext cx="2486025" cy="257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5D22B5-0FCD-4356-AB27-1A604C059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696728"/>
            <a:ext cx="2324100" cy="257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7925C7-9059-4D7F-8F52-1685E0209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753" y="4419600"/>
            <a:ext cx="12192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7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cap="none" dirty="0"/>
              <a:t>Bennet and </a:t>
            </a:r>
            <a:r>
              <a:rPr lang="en-US" sz="1800" cap="none" dirty="0" err="1"/>
              <a:t>Hugen</a:t>
            </a:r>
            <a:r>
              <a:rPr lang="en-US" sz="1800" cap="none" dirty="0"/>
              <a:t>. 2016. Financial Analytics with R: Cambridge </a:t>
            </a:r>
            <a:r>
              <a:rPr lang="en-US" sz="1800" cap="none" dirty="0" err="1"/>
              <a:t>Univ</a:t>
            </a:r>
            <a:r>
              <a:rPr lang="en-US" sz="1800" cap="none" dirty="0"/>
              <a:t> Press.</a:t>
            </a:r>
          </a:p>
          <a:p>
            <a:r>
              <a:rPr lang="en-US" sz="1800" cap="none" dirty="0"/>
              <a:t>Paul </a:t>
            </a:r>
            <a:r>
              <a:rPr lang="en-US" sz="1800" cap="none" dirty="0" err="1"/>
              <a:t>Teetor</a:t>
            </a:r>
            <a:r>
              <a:rPr lang="en-US" sz="1800" cap="none" dirty="0"/>
              <a:t>. 2011. R Cookbook. O’Reilly: Sebastopol, CA.</a:t>
            </a:r>
          </a:p>
          <a:p>
            <a:r>
              <a:rPr lang="en-US" sz="1800" cap="none" dirty="0"/>
              <a:t>Phil Spector. Data Manipulation with R.</a:t>
            </a:r>
          </a:p>
          <a:p>
            <a:r>
              <a:rPr lang="en-US" sz="1800" cap="none" dirty="0"/>
              <a:t>Norman </a:t>
            </a:r>
            <a:r>
              <a:rPr lang="en-US" sz="1800" cap="none" dirty="0" err="1"/>
              <a:t>Matloff</a:t>
            </a:r>
            <a:r>
              <a:rPr lang="en-US" sz="1800" cap="none" dirty="0"/>
              <a:t>. The Art of R Programming: A Tour of Statistical Software Design.</a:t>
            </a:r>
          </a:p>
          <a:p>
            <a:r>
              <a:rPr lang="en-US" sz="1800" cap="none" dirty="0"/>
              <a:t>John Taveras. R for Excel Users at https://www.rforexcelusers.com/book/.</a:t>
            </a:r>
          </a:p>
          <a:p>
            <a:r>
              <a:rPr lang="en-US" sz="1800" cap="none" dirty="0"/>
              <a:t>Winston Chang. 2014. R Graphics Cookbook. O’Reilly: Sebastopol, 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48038-7B41-4F14-AA23-45654BDB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5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http://www.cookbook-r.com/ </a:t>
            </a:r>
          </a:p>
          <a:p>
            <a:r>
              <a:rPr lang="en-US" cap="none" dirty="0"/>
              <a:t>https://books.google.com/books?id=fxL4tu5bzAAC&amp;printsec=frontcover</a:t>
            </a:r>
          </a:p>
          <a:p>
            <a:r>
              <a:rPr lang="en-US" cap="none" dirty="0"/>
              <a:t>https://www.datacamp.com/courses/free-introduction-to-r</a:t>
            </a:r>
          </a:p>
          <a:p>
            <a:r>
              <a:rPr lang="en-US" cap="none" dirty="0"/>
              <a:t>http://www.r-tutor.com/r-introduction/</a:t>
            </a:r>
          </a:p>
          <a:p>
            <a:r>
              <a:rPr lang="en-US" cap="none" dirty="0"/>
              <a:t>https://www.statmethods.net/</a:t>
            </a:r>
          </a:p>
          <a:p>
            <a:r>
              <a:rPr lang="en-US" cap="none" dirty="0"/>
              <a:t>https://livebook.manning.com/#!/book/r-in-action-second-edition/</a:t>
            </a:r>
          </a:p>
          <a:p>
            <a:r>
              <a:rPr lang="en-US" cap="none" dirty="0"/>
              <a:t>https://blog.rstudio.com/2015/06/24/leaflet-interactive-web-maps-with-r/</a:t>
            </a:r>
          </a:p>
          <a:p>
            <a:r>
              <a:rPr lang="en-US" cap="none" dirty="0"/>
              <a:t>https://www.analyticsvidhya.com/blog/2015/07/guide-data-visualization-r/</a:t>
            </a:r>
          </a:p>
          <a:p>
            <a:r>
              <a:rPr lang="en-US" cap="none" dirty="0"/>
              <a:t>https://jabranham.com/blog/2015/09/rmarkdown-vs-latex/</a:t>
            </a:r>
          </a:p>
          <a:p>
            <a:r>
              <a:rPr lang="en-US" cap="none" dirty="0"/>
              <a:t>https://www.revolvy.com/main/index.php?s=YAML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68FA-AF74-4D38-95D5-3A9716B9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5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https://finance.google.com/finance</a:t>
            </a:r>
          </a:p>
          <a:p>
            <a:r>
              <a:rPr lang="en-US" cap="none" dirty="0"/>
              <a:t>https://finance.yahoo.com/quote/&lt;sym&gt;/history?ltr=1	## &lt;</a:t>
            </a:r>
            <a:r>
              <a:rPr lang="en-US" cap="none" dirty="0" err="1"/>
              <a:t>sym</a:t>
            </a:r>
            <a:r>
              <a:rPr lang="en-US" cap="none" dirty="0"/>
              <a:t>&gt; is ticker symbol</a:t>
            </a:r>
          </a:p>
          <a:p>
            <a:r>
              <a:rPr lang="en-US" cap="none" dirty="0"/>
              <a:t>https://fred.stlouisfed.org/categories</a:t>
            </a:r>
          </a:p>
          <a:p>
            <a:r>
              <a:rPr lang="en-US" cap="none" dirty="0"/>
              <a:t>https://www.eia.gov/&lt;energy&gt;/data.php	## &lt;energy&gt; is petroleum, </a:t>
            </a:r>
            <a:r>
              <a:rPr lang="en-US" cap="none" dirty="0" err="1"/>
              <a:t>naturalgas</a:t>
            </a:r>
            <a:r>
              <a:rPr lang="en-US" cap="none" dirty="0"/>
              <a:t>, electricity, etc.</a:t>
            </a:r>
          </a:p>
          <a:p>
            <a:r>
              <a:rPr lang="en-US" cap="none" dirty="0"/>
              <a:t>https://www.indexmundi.com/commodities/</a:t>
            </a:r>
          </a:p>
          <a:p>
            <a:r>
              <a:rPr lang="en-US" cap="none" dirty="0"/>
              <a:t>https://www.lme.com/en-GB/Market-Data</a:t>
            </a:r>
          </a:p>
          <a:p>
            <a:r>
              <a:rPr lang="en-US" cap="none" dirty="0"/>
              <a:t>https://www.oanda.com/forex-trading/analysis/economic-indicators/united-states</a:t>
            </a:r>
          </a:p>
          <a:p>
            <a:r>
              <a:rPr lang="en-US" cap="none" dirty="0"/>
              <a:t>https://www.quandl.com/search?query=</a:t>
            </a:r>
          </a:p>
          <a:p>
            <a:r>
              <a:rPr lang="en-US" cap="none" dirty="0"/>
              <a:t>https://www.treasurydirect.gov/govt/reports/pd/mspd/mspd.htm</a:t>
            </a:r>
          </a:p>
          <a:p>
            <a:r>
              <a:rPr lang="en-US" cap="none" dirty="0"/>
              <a:t>http://www.wsj.com/mdc/public/page/2_3020-tstrips.html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5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68FA-AF74-4D38-95D5-3A9716B9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717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7582</TotalTime>
  <Words>978</Words>
  <Application>Microsoft Office PowerPoint</Application>
  <PresentationFormat>On-screen Show (4:3)</PresentationFormat>
  <Paragraphs>124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Calibri</vt:lpstr>
      <vt:lpstr>Cambria Math</vt:lpstr>
      <vt:lpstr>Times New Roman</vt:lpstr>
      <vt:lpstr>Tw Cen MT</vt:lpstr>
      <vt:lpstr>Droplet</vt:lpstr>
      <vt:lpstr>FIN 654: FINANCIAL Analytics</vt:lpstr>
      <vt:lpstr>Risk Management</vt:lpstr>
      <vt:lpstr>Common Risk Measures</vt:lpstr>
      <vt:lpstr>Risk Measures – Techniques</vt:lpstr>
      <vt:lpstr>Extreme Tail Distributions</vt:lpstr>
      <vt:lpstr>Reference books</vt:lpstr>
      <vt:lpstr>Reference links</vt:lpstr>
      <vt:lpstr>Data Sources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</dc:title>
  <dc:creator>Humayun H Khan</dc:creator>
  <cp:lastModifiedBy>admin</cp:lastModifiedBy>
  <cp:revision>117</cp:revision>
  <cp:lastPrinted>2012-09-07T16:23:41Z</cp:lastPrinted>
  <dcterms:created xsi:type="dcterms:W3CDTF">1999-01-01T06:09:50Z</dcterms:created>
  <dcterms:modified xsi:type="dcterms:W3CDTF">2018-02-27T03:51:57Z</dcterms:modified>
</cp:coreProperties>
</file>