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0" r:id="rId1"/>
  </p:sldMasterIdLst>
  <p:notesMasterIdLst>
    <p:notesMasterId r:id="rId14"/>
  </p:notesMasterIdLst>
  <p:handoutMasterIdLst>
    <p:handoutMasterId r:id="rId15"/>
  </p:handoutMasterIdLst>
  <p:sldIdLst>
    <p:sldId id="289" r:id="rId2"/>
    <p:sldId id="363" r:id="rId3"/>
    <p:sldId id="368" r:id="rId4"/>
    <p:sldId id="367" r:id="rId5"/>
    <p:sldId id="370" r:id="rId6"/>
    <p:sldId id="366" r:id="rId7"/>
    <p:sldId id="356" r:id="rId8"/>
    <p:sldId id="364" r:id="rId9"/>
    <p:sldId id="369" r:id="rId10"/>
    <p:sldId id="357" r:id="rId11"/>
    <p:sldId id="365" r:id="rId12"/>
    <p:sldId id="342" r:id="rId13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 autoAdjust="0"/>
    <p:restoredTop sz="90929"/>
  </p:normalViewPr>
  <p:slideViewPr>
    <p:cSldViewPr>
      <p:cViewPr varScale="1">
        <p:scale>
          <a:sx n="88" d="100"/>
          <a:sy n="88" d="100"/>
        </p:scale>
        <p:origin x="4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E15F0C-2664-42A2-9826-4DBD1DF63F1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9D88EEAB-0F98-4343-858E-DA5D880D403B}">
      <dgm:prSet phldrT="[Text]"/>
      <dgm:spPr/>
      <dgm:t>
        <a:bodyPr/>
        <a:lstStyle/>
        <a:p>
          <a:r>
            <a:rPr lang="en-US" dirty="0"/>
            <a:t>UI (User Interface)</a:t>
          </a:r>
        </a:p>
      </dgm:t>
    </dgm:pt>
    <dgm:pt modelId="{A0ED3C7E-9084-4D83-B939-297C8A577101}" type="parTrans" cxnId="{92D62AF4-DAA6-4024-81A1-2965C36F687F}">
      <dgm:prSet/>
      <dgm:spPr/>
      <dgm:t>
        <a:bodyPr/>
        <a:lstStyle/>
        <a:p>
          <a:endParaRPr lang="en-US"/>
        </a:p>
      </dgm:t>
    </dgm:pt>
    <dgm:pt modelId="{41159EBC-2BEE-47F5-87E8-11629EEF4BAF}" type="sibTrans" cxnId="{92D62AF4-DAA6-4024-81A1-2965C36F687F}">
      <dgm:prSet/>
      <dgm:spPr/>
      <dgm:t>
        <a:bodyPr/>
        <a:lstStyle/>
        <a:p>
          <a:endParaRPr lang="en-US"/>
        </a:p>
      </dgm:t>
    </dgm:pt>
    <dgm:pt modelId="{6744BA23-68FD-488F-81F5-4712D61C1EA7}">
      <dgm:prSet phldrT="[Text]"/>
      <dgm:spPr/>
      <dgm:t>
        <a:bodyPr/>
        <a:lstStyle/>
        <a:p>
          <a:r>
            <a:rPr lang="en-US" dirty="0"/>
            <a:t>Server (input, output)</a:t>
          </a:r>
        </a:p>
      </dgm:t>
    </dgm:pt>
    <dgm:pt modelId="{FD8AB6D3-8377-4D73-A96F-08605BEBDA72}" type="parTrans" cxnId="{69334C08-102E-4232-B617-E040CE8137B8}">
      <dgm:prSet/>
      <dgm:spPr/>
      <dgm:t>
        <a:bodyPr/>
        <a:lstStyle/>
        <a:p>
          <a:endParaRPr lang="en-US"/>
        </a:p>
      </dgm:t>
    </dgm:pt>
    <dgm:pt modelId="{0209F8BB-B1B0-4622-9E71-09EA3FE54B17}" type="sibTrans" cxnId="{69334C08-102E-4232-B617-E040CE8137B8}">
      <dgm:prSet/>
      <dgm:spPr/>
      <dgm:t>
        <a:bodyPr/>
        <a:lstStyle/>
        <a:p>
          <a:endParaRPr lang="en-US"/>
        </a:p>
      </dgm:t>
    </dgm:pt>
    <dgm:pt modelId="{416B347D-016A-464E-BC2C-704CA797EBB7}">
      <dgm:prSet phldrT="[Text]"/>
      <dgm:spPr/>
      <dgm:t>
        <a:bodyPr/>
        <a:lstStyle/>
        <a:p>
          <a:r>
            <a:rPr lang="en-US" dirty="0"/>
            <a:t>Analytics (modules)</a:t>
          </a:r>
        </a:p>
      </dgm:t>
    </dgm:pt>
    <dgm:pt modelId="{90646650-8F2A-4225-8327-4A11DAEADD79}" type="parTrans" cxnId="{2B8E0C47-EA5D-433E-B0D0-8AF07879C6C3}">
      <dgm:prSet/>
      <dgm:spPr/>
      <dgm:t>
        <a:bodyPr/>
        <a:lstStyle/>
        <a:p>
          <a:endParaRPr lang="en-US"/>
        </a:p>
      </dgm:t>
    </dgm:pt>
    <dgm:pt modelId="{AB424B82-8098-4513-B505-8111C723EA44}" type="sibTrans" cxnId="{2B8E0C47-EA5D-433E-B0D0-8AF07879C6C3}">
      <dgm:prSet/>
      <dgm:spPr/>
      <dgm:t>
        <a:bodyPr/>
        <a:lstStyle/>
        <a:p>
          <a:endParaRPr lang="en-US"/>
        </a:p>
      </dgm:t>
    </dgm:pt>
    <dgm:pt modelId="{44E0D279-2278-4E76-ABBE-3D4DA14F07C6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0ADECB9B-164E-4627-8AFE-1B1B8135740E}" type="parTrans" cxnId="{61DFAF0C-93B1-4BF1-96BD-B35D13CCD5F2}">
      <dgm:prSet/>
      <dgm:spPr/>
      <dgm:t>
        <a:bodyPr/>
        <a:lstStyle/>
        <a:p>
          <a:endParaRPr lang="en-US"/>
        </a:p>
      </dgm:t>
    </dgm:pt>
    <dgm:pt modelId="{EDB393E6-C048-4E68-A3E2-B099E7B46135}" type="sibTrans" cxnId="{61DFAF0C-93B1-4BF1-96BD-B35D13CCD5F2}">
      <dgm:prSet/>
      <dgm:spPr/>
      <dgm:t>
        <a:bodyPr/>
        <a:lstStyle/>
        <a:p>
          <a:endParaRPr lang="en-US"/>
        </a:p>
      </dgm:t>
    </dgm:pt>
    <dgm:pt modelId="{9AEDDA8D-B7EB-42AC-AB91-FA67DC54C691}" type="pres">
      <dgm:prSet presAssocID="{B2E15F0C-2664-42A2-9826-4DBD1DF63F15}" presName="Name0" presStyleCnt="0">
        <dgm:presLayoutVars>
          <dgm:dir/>
          <dgm:animLvl val="lvl"/>
          <dgm:resizeHandles val="exact"/>
        </dgm:presLayoutVars>
      </dgm:prSet>
      <dgm:spPr/>
    </dgm:pt>
    <dgm:pt modelId="{6936516E-BE8E-494A-A529-122783B7D3EA}" type="pres">
      <dgm:prSet presAssocID="{44E0D279-2278-4E76-ABBE-3D4DA14F07C6}" presName="boxAndChildren" presStyleCnt="0"/>
      <dgm:spPr/>
    </dgm:pt>
    <dgm:pt modelId="{60BD77E9-5127-4043-A546-DA34F9C119AD}" type="pres">
      <dgm:prSet presAssocID="{44E0D279-2278-4E76-ABBE-3D4DA14F07C6}" presName="parentTextBox" presStyleLbl="node1" presStyleIdx="0" presStyleCnt="4"/>
      <dgm:spPr/>
    </dgm:pt>
    <dgm:pt modelId="{D870C494-4D82-496F-8A5C-76FA6D1611F7}" type="pres">
      <dgm:prSet presAssocID="{AB424B82-8098-4513-B505-8111C723EA44}" presName="sp" presStyleCnt="0"/>
      <dgm:spPr/>
    </dgm:pt>
    <dgm:pt modelId="{19CD7353-646D-4E85-A3C0-A0DD96C45DD2}" type="pres">
      <dgm:prSet presAssocID="{416B347D-016A-464E-BC2C-704CA797EBB7}" presName="arrowAndChildren" presStyleCnt="0"/>
      <dgm:spPr/>
    </dgm:pt>
    <dgm:pt modelId="{DEFAA460-69E2-457F-83AD-140CF2C643E6}" type="pres">
      <dgm:prSet presAssocID="{416B347D-016A-464E-BC2C-704CA797EBB7}" presName="parentTextArrow" presStyleLbl="node1" presStyleIdx="1" presStyleCnt="4"/>
      <dgm:spPr/>
    </dgm:pt>
    <dgm:pt modelId="{B3220D69-E01A-4455-AC3C-14E1AEBC5546}" type="pres">
      <dgm:prSet presAssocID="{0209F8BB-B1B0-4622-9E71-09EA3FE54B17}" presName="sp" presStyleCnt="0"/>
      <dgm:spPr/>
    </dgm:pt>
    <dgm:pt modelId="{43E80FC5-A416-48C7-9453-2E83E2B775DF}" type="pres">
      <dgm:prSet presAssocID="{6744BA23-68FD-488F-81F5-4712D61C1EA7}" presName="arrowAndChildren" presStyleCnt="0"/>
      <dgm:spPr/>
    </dgm:pt>
    <dgm:pt modelId="{6B121ECF-B15B-4B33-BE4F-1C7F9B988530}" type="pres">
      <dgm:prSet presAssocID="{6744BA23-68FD-488F-81F5-4712D61C1EA7}" presName="parentTextArrow" presStyleLbl="node1" presStyleIdx="2" presStyleCnt="4"/>
      <dgm:spPr/>
    </dgm:pt>
    <dgm:pt modelId="{54C3105C-4715-4F78-ACD4-9382CE8208A5}" type="pres">
      <dgm:prSet presAssocID="{41159EBC-2BEE-47F5-87E8-11629EEF4BAF}" presName="sp" presStyleCnt="0"/>
      <dgm:spPr/>
    </dgm:pt>
    <dgm:pt modelId="{24571B11-1281-416C-B2F3-392D5B3FB354}" type="pres">
      <dgm:prSet presAssocID="{9D88EEAB-0F98-4343-858E-DA5D880D403B}" presName="arrowAndChildren" presStyleCnt="0"/>
      <dgm:spPr/>
    </dgm:pt>
    <dgm:pt modelId="{C96461CD-92AC-478A-9A84-14B4C954D382}" type="pres">
      <dgm:prSet presAssocID="{9D88EEAB-0F98-4343-858E-DA5D880D403B}" presName="parentTextArrow" presStyleLbl="node1" presStyleIdx="3" presStyleCnt="4"/>
      <dgm:spPr/>
    </dgm:pt>
  </dgm:ptLst>
  <dgm:cxnLst>
    <dgm:cxn modelId="{69334C08-102E-4232-B617-E040CE8137B8}" srcId="{B2E15F0C-2664-42A2-9826-4DBD1DF63F15}" destId="{6744BA23-68FD-488F-81F5-4712D61C1EA7}" srcOrd="1" destOrd="0" parTransId="{FD8AB6D3-8377-4D73-A96F-08605BEBDA72}" sibTransId="{0209F8BB-B1B0-4622-9E71-09EA3FE54B17}"/>
    <dgm:cxn modelId="{61DFAF0C-93B1-4BF1-96BD-B35D13CCD5F2}" srcId="{B2E15F0C-2664-42A2-9826-4DBD1DF63F15}" destId="{44E0D279-2278-4E76-ABBE-3D4DA14F07C6}" srcOrd="3" destOrd="0" parTransId="{0ADECB9B-164E-4627-8AFE-1B1B8135740E}" sibTransId="{EDB393E6-C048-4E68-A3E2-B099E7B46135}"/>
    <dgm:cxn modelId="{83A76663-4516-4988-9AD9-D8C92D1A184B}" type="presOf" srcId="{B2E15F0C-2664-42A2-9826-4DBD1DF63F15}" destId="{9AEDDA8D-B7EB-42AC-AB91-FA67DC54C691}" srcOrd="0" destOrd="0" presId="urn:microsoft.com/office/officeart/2005/8/layout/process4"/>
    <dgm:cxn modelId="{2B8E0C47-EA5D-433E-B0D0-8AF07879C6C3}" srcId="{B2E15F0C-2664-42A2-9826-4DBD1DF63F15}" destId="{416B347D-016A-464E-BC2C-704CA797EBB7}" srcOrd="2" destOrd="0" parTransId="{90646650-8F2A-4225-8327-4A11DAEADD79}" sibTransId="{AB424B82-8098-4513-B505-8111C723EA44}"/>
    <dgm:cxn modelId="{F6F47B83-D91A-4DC8-89D4-1F6C155ACCD6}" type="presOf" srcId="{44E0D279-2278-4E76-ABBE-3D4DA14F07C6}" destId="{60BD77E9-5127-4043-A546-DA34F9C119AD}" srcOrd="0" destOrd="0" presId="urn:microsoft.com/office/officeart/2005/8/layout/process4"/>
    <dgm:cxn modelId="{813FC49C-CE27-43E8-BB55-9E134CAC5F02}" type="presOf" srcId="{9D88EEAB-0F98-4343-858E-DA5D880D403B}" destId="{C96461CD-92AC-478A-9A84-14B4C954D382}" srcOrd="0" destOrd="0" presId="urn:microsoft.com/office/officeart/2005/8/layout/process4"/>
    <dgm:cxn modelId="{1585A4B4-86B4-4FD5-AFA7-3A8089CCC003}" type="presOf" srcId="{6744BA23-68FD-488F-81F5-4712D61C1EA7}" destId="{6B121ECF-B15B-4B33-BE4F-1C7F9B988530}" srcOrd="0" destOrd="0" presId="urn:microsoft.com/office/officeart/2005/8/layout/process4"/>
    <dgm:cxn modelId="{5192C7D9-BA42-407D-BD89-E3BB4C8258D9}" type="presOf" srcId="{416B347D-016A-464E-BC2C-704CA797EBB7}" destId="{DEFAA460-69E2-457F-83AD-140CF2C643E6}" srcOrd="0" destOrd="0" presId="urn:microsoft.com/office/officeart/2005/8/layout/process4"/>
    <dgm:cxn modelId="{92D62AF4-DAA6-4024-81A1-2965C36F687F}" srcId="{B2E15F0C-2664-42A2-9826-4DBD1DF63F15}" destId="{9D88EEAB-0F98-4343-858E-DA5D880D403B}" srcOrd="0" destOrd="0" parTransId="{A0ED3C7E-9084-4D83-B939-297C8A577101}" sibTransId="{41159EBC-2BEE-47F5-87E8-11629EEF4BAF}"/>
    <dgm:cxn modelId="{812AE465-DD5A-47D4-9EE3-806DB12F63B6}" type="presParOf" srcId="{9AEDDA8D-B7EB-42AC-AB91-FA67DC54C691}" destId="{6936516E-BE8E-494A-A529-122783B7D3EA}" srcOrd="0" destOrd="0" presId="urn:microsoft.com/office/officeart/2005/8/layout/process4"/>
    <dgm:cxn modelId="{469CBBB7-7E50-4A6E-8F27-F24E0B76C7F2}" type="presParOf" srcId="{6936516E-BE8E-494A-A529-122783B7D3EA}" destId="{60BD77E9-5127-4043-A546-DA34F9C119AD}" srcOrd="0" destOrd="0" presId="urn:microsoft.com/office/officeart/2005/8/layout/process4"/>
    <dgm:cxn modelId="{E58DC0E6-8D4C-40ED-B94C-3B3CB6AA9F75}" type="presParOf" srcId="{9AEDDA8D-B7EB-42AC-AB91-FA67DC54C691}" destId="{D870C494-4D82-496F-8A5C-76FA6D1611F7}" srcOrd="1" destOrd="0" presId="urn:microsoft.com/office/officeart/2005/8/layout/process4"/>
    <dgm:cxn modelId="{FA0341C7-7857-4112-B736-387179EBB5F7}" type="presParOf" srcId="{9AEDDA8D-B7EB-42AC-AB91-FA67DC54C691}" destId="{19CD7353-646D-4E85-A3C0-A0DD96C45DD2}" srcOrd="2" destOrd="0" presId="urn:microsoft.com/office/officeart/2005/8/layout/process4"/>
    <dgm:cxn modelId="{1A2C0E0C-3722-40EF-AB14-3E54CDAFAA3A}" type="presParOf" srcId="{19CD7353-646D-4E85-A3C0-A0DD96C45DD2}" destId="{DEFAA460-69E2-457F-83AD-140CF2C643E6}" srcOrd="0" destOrd="0" presId="urn:microsoft.com/office/officeart/2005/8/layout/process4"/>
    <dgm:cxn modelId="{7E89523C-3F1D-48EE-96CF-403E9C709CB6}" type="presParOf" srcId="{9AEDDA8D-B7EB-42AC-AB91-FA67DC54C691}" destId="{B3220D69-E01A-4455-AC3C-14E1AEBC5546}" srcOrd="3" destOrd="0" presId="urn:microsoft.com/office/officeart/2005/8/layout/process4"/>
    <dgm:cxn modelId="{F2CA2442-040C-4D71-92B3-A63442035C97}" type="presParOf" srcId="{9AEDDA8D-B7EB-42AC-AB91-FA67DC54C691}" destId="{43E80FC5-A416-48C7-9453-2E83E2B775DF}" srcOrd="4" destOrd="0" presId="urn:microsoft.com/office/officeart/2005/8/layout/process4"/>
    <dgm:cxn modelId="{CC07778C-F992-441E-9FF6-D40EEC95C996}" type="presParOf" srcId="{43E80FC5-A416-48C7-9453-2E83E2B775DF}" destId="{6B121ECF-B15B-4B33-BE4F-1C7F9B988530}" srcOrd="0" destOrd="0" presId="urn:microsoft.com/office/officeart/2005/8/layout/process4"/>
    <dgm:cxn modelId="{58431966-4909-47B8-831A-90B184284DC1}" type="presParOf" srcId="{9AEDDA8D-B7EB-42AC-AB91-FA67DC54C691}" destId="{54C3105C-4715-4F78-ACD4-9382CE8208A5}" srcOrd="5" destOrd="0" presId="urn:microsoft.com/office/officeart/2005/8/layout/process4"/>
    <dgm:cxn modelId="{A0C91D31-24CE-4EB6-A08D-6E01CE6CC59D}" type="presParOf" srcId="{9AEDDA8D-B7EB-42AC-AB91-FA67DC54C691}" destId="{24571B11-1281-416C-B2F3-392D5B3FB354}" srcOrd="6" destOrd="0" presId="urn:microsoft.com/office/officeart/2005/8/layout/process4"/>
    <dgm:cxn modelId="{027BD332-BFF6-4B2D-9F78-BEA7CB9E1D04}" type="presParOf" srcId="{24571B11-1281-416C-B2F3-392D5B3FB354}" destId="{C96461CD-92AC-478A-9A84-14B4C954D38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D77E9-5127-4043-A546-DA34F9C119AD}">
      <dsp:nvSpPr>
        <dsp:cNvPr id="0" name=""/>
        <dsp:cNvSpPr/>
      </dsp:nvSpPr>
      <dsp:spPr>
        <a:xfrm>
          <a:off x="0" y="2558614"/>
          <a:ext cx="3524250" cy="559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</a:t>
          </a:r>
        </a:p>
      </dsp:txBody>
      <dsp:txXfrm>
        <a:off x="0" y="2558614"/>
        <a:ext cx="3524250" cy="559762"/>
      </dsp:txXfrm>
    </dsp:sp>
    <dsp:sp modelId="{DEFAA460-69E2-457F-83AD-140CF2C643E6}">
      <dsp:nvSpPr>
        <dsp:cNvPr id="0" name=""/>
        <dsp:cNvSpPr/>
      </dsp:nvSpPr>
      <dsp:spPr>
        <a:xfrm rot="10800000">
          <a:off x="0" y="1706096"/>
          <a:ext cx="3524250" cy="8609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Analytics (modules)</a:t>
          </a:r>
        </a:p>
      </dsp:txBody>
      <dsp:txXfrm rot="10800000">
        <a:off x="0" y="1706096"/>
        <a:ext cx="3524250" cy="559396"/>
      </dsp:txXfrm>
    </dsp:sp>
    <dsp:sp modelId="{6B121ECF-B15B-4B33-BE4F-1C7F9B988530}">
      <dsp:nvSpPr>
        <dsp:cNvPr id="0" name=""/>
        <dsp:cNvSpPr/>
      </dsp:nvSpPr>
      <dsp:spPr>
        <a:xfrm rot="10800000">
          <a:off x="0" y="853578"/>
          <a:ext cx="3524250" cy="8609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Server (input, output)</a:t>
          </a:r>
        </a:p>
      </dsp:txBody>
      <dsp:txXfrm rot="10800000">
        <a:off x="0" y="853578"/>
        <a:ext cx="3524250" cy="559396"/>
      </dsp:txXfrm>
    </dsp:sp>
    <dsp:sp modelId="{C96461CD-92AC-478A-9A84-14B4C954D382}">
      <dsp:nvSpPr>
        <dsp:cNvPr id="0" name=""/>
        <dsp:cNvSpPr/>
      </dsp:nvSpPr>
      <dsp:spPr>
        <a:xfrm rot="10800000">
          <a:off x="0" y="1060"/>
          <a:ext cx="3524250" cy="8609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UI (User Interface)</a:t>
          </a:r>
        </a:p>
      </dsp:txBody>
      <dsp:txXfrm rot="10800000">
        <a:off x="0" y="1060"/>
        <a:ext cx="3524250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1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3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87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74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71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https://docs.quandl.com/docs/r-time-series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86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5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1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45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7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10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3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4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6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8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6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9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5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1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9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2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 654:</a:t>
            </a:r>
            <a:br>
              <a:rPr lang="en-US" dirty="0"/>
            </a:br>
            <a:r>
              <a:rPr lang="en-US" dirty="0"/>
              <a:t>FINANCIAL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SUPPLEMENT Week 6</a:t>
            </a:r>
          </a:p>
          <a:p>
            <a:endParaRPr lang="en-US" dirty="0"/>
          </a:p>
          <a:p>
            <a:r>
              <a:rPr lang="en-US" sz="1400" b="1" cap="none" dirty="0"/>
              <a:t>Note: Code contained here is from a mix of sources as listed in References Slide(s)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cap="none" dirty="0"/>
              <a:t>https://www.quandl.com/search?query=</a:t>
            </a:r>
          </a:p>
          <a:p>
            <a:r>
              <a:rPr lang="en-US" cap="none" dirty="0"/>
              <a:t>https://fred.stlouisfed.org/categories</a:t>
            </a:r>
          </a:p>
          <a:p>
            <a:r>
              <a:rPr lang="en-US" cap="none" dirty="0"/>
              <a:t>https://www.eia.gov/&lt;energy&gt;/data.php	## &lt;energy&gt; is petroleum, </a:t>
            </a:r>
            <a:r>
              <a:rPr lang="en-US" cap="none" dirty="0" err="1"/>
              <a:t>naturalgas</a:t>
            </a:r>
            <a:r>
              <a:rPr lang="en-US" cap="none" dirty="0"/>
              <a:t>, electricity, etc.</a:t>
            </a:r>
          </a:p>
          <a:p>
            <a:r>
              <a:rPr lang="en-US" cap="none" dirty="0"/>
              <a:t>https://finance.yahoo.com/quote/&lt;sym&gt;/history?ltr=1	## &lt;</a:t>
            </a:r>
            <a:r>
              <a:rPr lang="en-US" cap="none" dirty="0" err="1"/>
              <a:t>sym</a:t>
            </a:r>
            <a:r>
              <a:rPr lang="en-US" cap="none" dirty="0"/>
              <a:t>&gt; is ticker symbol</a:t>
            </a:r>
          </a:p>
          <a:p>
            <a:r>
              <a:rPr lang="en-US" cap="none" dirty="0"/>
              <a:t>https://finance.google.com/finance</a:t>
            </a:r>
          </a:p>
          <a:p>
            <a:r>
              <a:rPr lang="en-US" cap="none" dirty="0"/>
              <a:t>https://www.indexmundi.com/commodities/</a:t>
            </a:r>
          </a:p>
          <a:p>
            <a:r>
              <a:rPr lang="en-US" cap="none" dirty="0"/>
              <a:t>https://www.lme.com/en-GB/Market-Data</a:t>
            </a:r>
          </a:p>
          <a:p>
            <a:r>
              <a:rPr lang="en-US" cap="none" dirty="0"/>
              <a:t>https://www.oanda.com/forex-trading/analysis/economic-indicators/united-states</a:t>
            </a:r>
          </a:p>
          <a:p>
            <a:r>
              <a:rPr lang="en-US" cap="none" dirty="0"/>
              <a:t>https://www.treasurydirect.gov/govt/reports/pd/mspd/mspd.htm</a:t>
            </a:r>
          </a:p>
          <a:p>
            <a:r>
              <a:rPr lang="en-US" cap="none" dirty="0"/>
              <a:t>http://www.wsj.com/mdc/public/page/2_3020-tstrips.html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68FA-AF74-4D38-95D5-3A9716B9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7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cap="none" dirty="0"/>
              <a:t>Bennet and </a:t>
            </a:r>
            <a:r>
              <a:rPr lang="en-US" sz="1800" cap="none" dirty="0" err="1"/>
              <a:t>Hugen</a:t>
            </a:r>
            <a:r>
              <a:rPr lang="en-US" sz="1800" cap="none" dirty="0"/>
              <a:t>. 2016. Financial Analytics with R: Cambridge </a:t>
            </a:r>
            <a:r>
              <a:rPr lang="en-US" sz="1800" cap="none" dirty="0" err="1"/>
              <a:t>Univ</a:t>
            </a:r>
            <a:r>
              <a:rPr lang="en-US" sz="1800" cap="none" dirty="0"/>
              <a:t> Press.</a:t>
            </a:r>
          </a:p>
          <a:p>
            <a:r>
              <a:rPr lang="en-US" sz="1800" cap="none" dirty="0"/>
              <a:t>Paul </a:t>
            </a:r>
            <a:r>
              <a:rPr lang="en-US" sz="1800" cap="none" dirty="0" err="1"/>
              <a:t>Teetor</a:t>
            </a:r>
            <a:r>
              <a:rPr lang="en-US" sz="1800" cap="none" dirty="0"/>
              <a:t>. 2011. R Cookbook. O’Reilly: Sebastopol, CA.</a:t>
            </a:r>
          </a:p>
          <a:p>
            <a:r>
              <a:rPr lang="en-US" sz="1800" cap="none" dirty="0"/>
              <a:t>Phil Spector. Data Manipulation with R.</a:t>
            </a:r>
          </a:p>
          <a:p>
            <a:r>
              <a:rPr lang="en-US" sz="1800" cap="none" dirty="0"/>
              <a:t>Norman </a:t>
            </a:r>
            <a:r>
              <a:rPr lang="en-US" sz="1800" cap="none" dirty="0" err="1"/>
              <a:t>Matloff</a:t>
            </a:r>
            <a:r>
              <a:rPr lang="en-US" sz="1800" cap="none" dirty="0"/>
              <a:t>. The Art of R Programming: A Tour of Statistical Software Design.</a:t>
            </a:r>
          </a:p>
          <a:p>
            <a:r>
              <a:rPr lang="en-US" sz="1800" cap="none" dirty="0"/>
              <a:t>John Taveras. R for Excel Users at https://www.rforexcelusers.com/book/.</a:t>
            </a:r>
          </a:p>
          <a:p>
            <a:r>
              <a:rPr lang="en-US" sz="1800" cap="none" dirty="0"/>
              <a:t>Winston Chang. 2014. R Graphics Cookbook. O’Reilly: Sebastopol, CA.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48038-7B41-4F14-AA23-45654BDB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9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cap="none" dirty="0"/>
              <a:t>http://www.cookbook-r.com/ </a:t>
            </a:r>
          </a:p>
          <a:p>
            <a:r>
              <a:rPr lang="en-US" cap="none" dirty="0"/>
              <a:t>https://books.google.com/books?id=fxL4tu5bzAAC&amp;printsec=frontcover</a:t>
            </a:r>
          </a:p>
          <a:p>
            <a:r>
              <a:rPr lang="en-US" cap="none" dirty="0"/>
              <a:t>https://www.datacamp.com/courses/free-introduction-to-r</a:t>
            </a:r>
          </a:p>
          <a:p>
            <a:r>
              <a:rPr lang="en-US" cap="none" dirty="0"/>
              <a:t>http://www.r-tutor.com/r-introduction/</a:t>
            </a:r>
          </a:p>
          <a:p>
            <a:r>
              <a:rPr lang="en-US" cap="none" dirty="0"/>
              <a:t>https://www.statmethods.net/</a:t>
            </a:r>
          </a:p>
          <a:p>
            <a:r>
              <a:rPr lang="en-US" cap="none" dirty="0"/>
              <a:t>https://livebook.manning.com/#!/book/r-in-action-second-edition/</a:t>
            </a:r>
          </a:p>
          <a:p>
            <a:r>
              <a:rPr lang="en-US" cap="none" dirty="0"/>
              <a:t>https://blog.rstudio.com/2015/06/24/leaflet-interactive-web-maps-with-r/</a:t>
            </a:r>
          </a:p>
          <a:p>
            <a:r>
              <a:rPr lang="en-US" cap="none" dirty="0"/>
              <a:t>https://www.analyticsvidhya.com/blog/2015/07/guide-data-visualization-r/</a:t>
            </a:r>
          </a:p>
          <a:p>
            <a:r>
              <a:rPr lang="en-US" cap="none" dirty="0"/>
              <a:t>https://jabranham.com/blog/2015/09/rmarkdown-vs-latex/</a:t>
            </a:r>
          </a:p>
          <a:p>
            <a:r>
              <a:rPr lang="en-US" cap="none" dirty="0"/>
              <a:t>https://www.revolvy.com/main/index.php?s=YAML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68FA-AF74-4D38-95D5-3A9716B9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5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Architecture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E73E4C3-D605-4702-B4BC-E37FC12F0DF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51967061"/>
              </p:ext>
            </p:extLst>
          </p:nvPr>
        </p:nvGraphicFramePr>
        <p:xfrm>
          <a:off x="990600" y="2366963"/>
          <a:ext cx="3524250" cy="311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42E07D-4ADF-4518-A2D3-C86752EC010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cap="none" dirty="0"/>
              <a:t>App Template</a:t>
            </a:r>
          </a:p>
          <a:p>
            <a:pPr marL="0" indent="0">
              <a:buNone/>
            </a:pPr>
            <a:r>
              <a:rPr lang="en-US" sz="1400" cap="none" dirty="0"/>
              <a:t>library(shiny)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cap="none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cap="none" dirty="0" err="1"/>
              <a:t>ui</a:t>
            </a:r>
            <a:r>
              <a:rPr lang="en-US" sz="1400" cap="none" dirty="0"/>
              <a:t> &lt;- </a:t>
            </a:r>
            <a:r>
              <a:rPr lang="en-US" sz="1400" cap="none" dirty="0" err="1"/>
              <a:t>fluidPage</a:t>
            </a:r>
            <a:r>
              <a:rPr lang="en-US" sz="1400" cap="none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cap="none" dirty="0"/>
              <a:t>    ## Example: Slider Inputs ##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cap="none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cap="none" dirty="0"/>
              <a:t>server &lt;- function(input, output)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cap="none" dirty="0"/>
              <a:t>    ## Example: </a:t>
            </a:r>
            <a:r>
              <a:rPr lang="en-US" sz="1400" cap="none" dirty="0" err="1"/>
              <a:t>renderPlot</a:t>
            </a:r>
            <a:r>
              <a:rPr lang="en-US" sz="1400" cap="none" dirty="0"/>
              <a:t>({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cap="none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cap="none" dirty="0"/>
              <a:t>## Run the application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cap="none" dirty="0" err="1"/>
              <a:t>shinyApp</a:t>
            </a:r>
            <a:r>
              <a:rPr lang="en-US" sz="1400" cap="none" dirty="0"/>
              <a:t>(</a:t>
            </a:r>
            <a:r>
              <a:rPr lang="en-US" sz="1400" cap="none" dirty="0" err="1"/>
              <a:t>ui</a:t>
            </a:r>
            <a:r>
              <a:rPr lang="en-US" sz="1400" cap="none" dirty="0"/>
              <a:t> = </a:t>
            </a:r>
            <a:r>
              <a:rPr lang="en-US" sz="1400" cap="none" dirty="0" err="1"/>
              <a:t>ui</a:t>
            </a:r>
            <a:r>
              <a:rPr lang="en-US" sz="1400" cap="none" dirty="0"/>
              <a:t>, server = server)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9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Shinyapp</a:t>
            </a:r>
            <a:r>
              <a:rPr lang="en-US" dirty="0"/>
              <a:t> RUN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587BF5-4510-42E5-87A0-F1649416959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182630" y="2214695"/>
            <a:ext cx="677874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4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cap="none" dirty="0">
                <a:latin typeface="Tw Cen MT" panose="020B0602020104020603" pitchFamily="34" charset="0"/>
              </a:rPr>
              <a:t>Reactive Values</a:t>
            </a:r>
          </a:p>
          <a:p>
            <a:r>
              <a:rPr lang="en-US" sz="1400" cap="none" dirty="0">
                <a:latin typeface="Tw Cen MT" panose="020B0602020104020603" pitchFamily="34" charset="0"/>
              </a:rPr>
              <a:t>The input value changes whenever a user changes the input.</a:t>
            </a:r>
          </a:p>
          <a:p>
            <a:r>
              <a:rPr lang="en-US" sz="14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Reactive values work together with reactive functions. You cannot call a reactive value from outside of one.</a:t>
            </a:r>
          </a:p>
          <a:p>
            <a:r>
              <a:rPr lang="en-US" sz="14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Reactivity in R as a two step process</a:t>
            </a:r>
          </a:p>
          <a:p>
            <a:pPr lvl="1">
              <a:spcBef>
                <a:spcPts val="1000"/>
              </a:spcBef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Reactive values notify the functions that use them when they become invalid</a:t>
            </a:r>
          </a:p>
          <a:p>
            <a:pPr lvl="1">
              <a:spcBef>
                <a:spcPts val="1000"/>
              </a:spcBef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objects created by reactive functions respond (different objects respond differently)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cap="none" dirty="0"/>
              <a:t>Displaying output with render()</a:t>
            </a:r>
          </a:p>
          <a:p>
            <a:pPr marL="0" indent="0">
              <a:buNone/>
            </a:pPr>
            <a:r>
              <a:rPr lang="en-US" sz="1400" cap="none" dirty="0" err="1"/>
              <a:t>renderDataTable</a:t>
            </a:r>
            <a:r>
              <a:rPr lang="en-US" sz="1400" cap="none" dirty="0"/>
              <a:t>() An interactive table</a:t>
            </a:r>
          </a:p>
          <a:p>
            <a:pPr marL="0" indent="0">
              <a:buNone/>
            </a:pPr>
            <a:r>
              <a:rPr lang="en-US" sz="1400" cap="none" dirty="0" err="1"/>
              <a:t>renderImage</a:t>
            </a:r>
            <a:r>
              <a:rPr lang="en-US" sz="1400" cap="none" dirty="0"/>
              <a:t>() An image (saved as a link to a source file)</a:t>
            </a:r>
          </a:p>
          <a:p>
            <a:pPr marL="0" indent="0">
              <a:buNone/>
            </a:pPr>
            <a:r>
              <a:rPr lang="en-US" sz="1400" cap="none" dirty="0" err="1"/>
              <a:t>renderPlot</a:t>
            </a:r>
            <a:r>
              <a:rPr lang="en-US" sz="1400" cap="none" dirty="0"/>
              <a:t>() A plot</a:t>
            </a:r>
          </a:p>
          <a:p>
            <a:pPr marL="0" indent="0">
              <a:buNone/>
            </a:pPr>
            <a:r>
              <a:rPr lang="en-US" sz="1400" cap="none" dirty="0" err="1"/>
              <a:t>renderPrint</a:t>
            </a:r>
            <a:r>
              <a:rPr lang="en-US" sz="1400" cap="none" dirty="0"/>
              <a:t>() A code block of printed output</a:t>
            </a:r>
          </a:p>
          <a:p>
            <a:pPr marL="0" indent="0">
              <a:buNone/>
            </a:pPr>
            <a:r>
              <a:rPr lang="en-US" sz="1400" cap="none" dirty="0" err="1"/>
              <a:t>renderTable</a:t>
            </a:r>
            <a:r>
              <a:rPr lang="en-US" sz="1400" cap="none" dirty="0"/>
              <a:t>() A table</a:t>
            </a:r>
          </a:p>
          <a:p>
            <a:pPr marL="0" indent="0">
              <a:buNone/>
            </a:pPr>
            <a:r>
              <a:rPr lang="en-US" sz="1400" cap="none" dirty="0" err="1"/>
              <a:t>renderText</a:t>
            </a:r>
            <a:r>
              <a:rPr lang="en-US" sz="1400" cap="none" dirty="0"/>
              <a:t>() A character string</a:t>
            </a:r>
          </a:p>
          <a:p>
            <a:pPr marL="0" indent="0">
              <a:buNone/>
            </a:pPr>
            <a:r>
              <a:rPr lang="en-US" sz="1400" cap="none" dirty="0" err="1"/>
              <a:t>renderUI</a:t>
            </a:r>
            <a:r>
              <a:rPr lang="en-US" sz="1400" cap="none" dirty="0"/>
              <a:t>() a Shiny UI element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2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Shinyapp</a:t>
            </a:r>
            <a:r>
              <a:rPr lang="en-US" dirty="0"/>
              <a:t> 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2896070" cy="342410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library(shiny)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ui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&lt;- 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fluidPage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sliderInput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200" cap="none" dirty="0" err="1">
                <a:solidFill>
                  <a:srgbClr val="0070C0"/>
                </a:solidFill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inputI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= "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num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label = "Choose a number",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value = 25, min = 1, max = 100),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plot</a:t>
            </a:r>
            <a:r>
              <a:rPr lang="en-US" sz="1200" cap="none" dirty="0" err="1">
                <a:solidFill>
                  <a:srgbClr val="FF0000"/>
                </a:solidFill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("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hist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server &lt;- function(</a:t>
            </a:r>
            <a:r>
              <a:rPr lang="en-US" sz="1200" cap="none" dirty="0">
                <a:solidFill>
                  <a:srgbClr val="0070C0"/>
                </a:solidFill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input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200" cap="none" dirty="0">
                <a:solidFill>
                  <a:srgbClr val="FF0000"/>
                </a:solidFill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1200" cap="none" dirty="0" err="1">
                <a:solidFill>
                  <a:srgbClr val="FF0000"/>
                </a:solidFill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$hist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&lt;- 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renderPlot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hist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rnorm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200" cap="none" dirty="0" err="1">
                <a:solidFill>
                  <a:srgbClr val="0070C0"/>
                </a:solidFill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input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$num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shinyApp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ui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ui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server = server)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62400" y="2367093"/>
            <a:ext cx="4495800" cy="342410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library(shiny)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require(scatterplot3d)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 err="1"/>
              <a:t>ui</a:t>
            </a:r>
            <a:r>
              <a:rPr lang="en-US" sz="900" cap="none" dirty="0"/>
              <a:t> &lt;- </a:t>
            </a:r>
            <a:r>
              <a:rPr lang="en-US" sz="900" cap="none" dirty="0" err="1"/>
              <a:t>fluidPage</a:t>
            </a:r>
            <a:r>
              <a:rPr lang="en-US" sz="900" cap="none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</a:t>
            </a:r>
            <a:r>
              <a:rPr lang="en-US" sz="900" cap="none" dirty="0" err="1"/>
              <a:t>titlePanel</a:t>
            </a:r>
            <a:r>
              <a:rPr lang="en-US" sz="900" cap="none" dirty="0"/>
              <a:t>("Helix Plot"),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</a:t>
            </a:r>
            <a:r>
              <a:rPr lang="en-US" sz="900" cap="none" dirty="0" err="1"/>
              <a:t>sidebarLayout</a:t>
            </a:r>
            <a:r>
              <a:rPr lang="en-US" sz="900" cap="none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   </a:t>
            </a:r>
            <a:r>
              <a:rPr lang="en-US" sz="900" cap="none" dirty="0" err="1"/>
              <a:t>sidebarPanel</a:t>
            </a:r>
            <a:r>
              <a:rPr lang="en-US" sz="900" cap="none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   </a:t>
            </a:r>
            <a:r>
              <a:rPr lang="en-US" sz="900" cap="none" dirty="0" err="1"/>
              <a:t>sliderInput</a:t>
            </a:r>
            <a:r>
              <a:rPr lang="en-US" sz="900" cap="none" dirty="0"/>
              <a:t>(</a:t>
            </a:r>
            <a:r>
              <a:rPr lang="en-US" sz="900" cap="none" dirty="0" err="1"/>
              <a:t>inputId</a:t>
            </a:r>
            <a:r>
              <a:rPr lang="en-US" sz="900" cap="none" dirty="0"/>
              <a:t>="</a:t>
            </a:r>
            <a:r>
              <a:rPr lang="en-US" sz="900" cap="none" dirty="0" err="1"/>
              <a:t>start","Sequence</a:t>
            </a:r>
            <a:r>
              <a:rPr lang="en-US" sz="900" cap="none" dirty="0"/>
              <a:t> start:", min = -30,max = -10,value = -20),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   </a:t>
            </a:r>
            <a:r>
              <a:rPr lang="en-US" sz="900" cap="none" dirty="0" err="1"/>
              <a:t>sliderInput</a:t>
            </a:r>
            <a:r>
              <a:rPr lang="en-US" sz="900" cap="none" dirty="0"/>
              <a:t>(</a:t>
            </a:r>
            <a:r>
              <a:rPr lang="en-US" sz="900" cap="none" dirty="0" err="1"/>
              <a:t>inputId</a:t>
            </a:r>
            <a:r>
              <a:rPr lang="en-US" sz="900" cap="none" dirty="0"/>
              <a:t>="</a:t>
            </a:r>
            <a:r>
              <a:rPr lang="en-US" sz="900" cap="none" dirty="0" err="1"/>
              <a:t>stop","Sequence</a:t>
            </a:r>
            <a:r>
              <a:rPr lang="en-US" sz="900" cap="none" dirty="0"/>
              <a:t> stop:", min = 10,max = 30,value = 10),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   </a:t>
            </a:r>
            <a:r>
              <a:rPr lang="en-US" sz="900" cap="none" dirty="0" err="1"/>
              <a:t>sliderInput</a:t>
            </a:r>
            <a:r>
              <a:rPr lang="en-US" sz="900" cap="none" dirty="0"/>
              <a:t>(</a:t>
            </a:r>
            <a:r>
              <a:rPr lang="en-US" sz="900" cap="none" dirty="0" err="1"/>
              <a:t>inputId</a:t>
            </a:r>
            <a:r>
              <a:rPr lang="en-US" sz="900" cap="none" dirty="0"/>
              <a:t>="</a:t>
            </a:r>
            <a:r>
              <a:rPr lang="en-US" sz="900" cap="none" dirty="0" err="1"/>
              <a:t>incr</a:t>
            </a:r>
            <a:r>
              <a:rPr lang="en-US" sz="900" cap="none" dirty="0"/>
              <a:t>","Sequence </a:t>
            </a:r>
            <a:r>
              <a:rPr lang="en-US" sz="900" cap="none" dirty="0" err="1"/>
              <a:t>incr</a:t>
            </a:r>
            <a:r>
              <a:rPr lang="en-US" sz="900" cap="none" dirty="0"/>
              <a:t>:", min = 0.01,max = 0.10,value = 0.01)),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   </a:t>
            </a:r>
            <a:r>
              <a:rPr lang="en-US" sz="900" cap="none" dirty="0" err="1"/>
              <a:t>mainPanel</a:t>
            </a:r>
            <a:r>
              <a:rPr lang="en-US" sz="900" cap="none" dirty="0"/>
              <a:t>(</a:t>
            </a:r>
            <a:r>
              <a:rPr lang="en-US" sz="900" cap="none" dirty="0" err="1"/>
              <a:t>plotOutput</a:t>
            </a:r>
            <a:r>
              <a:rPr lang="en-US" sz="900" cap="none" dirty="0"/>
              <a:t>("plot3d")))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server &lt;- function(input, output)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output$plot3d &lt;- </a:t>
            </a:r>
            <a:r>
              <a:rPr lang="en-US" sz="900" cap="none" dirty="0" err="1"/>
              <a:t>renderPlot</a:t>
            </a:r>
            <a:r>
              <a:rPr lang="en-US" sz="900" cap="none" dirty="0"/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   z &lt;- </a:t>
            </a:r>
            <a:r>
              <a:rPr lang="en-US" sz="900" cap="none" dirty="0" err="1"/>
              <a:t>seq</a:t>
            </a:r>
            <a:r>
              <a:rPr lang="en-US" sz="900" cap="none" dirty="0"/>
              <a:t>(</a:t>
            </a:r>
            <a:r>
              <a:rPr lang="en-US" sz="900" cap="none" dirty="0" err="1"/>
              <a:t>input$start</a:t>
            </a:r>
            <a:r>
              <a:rPr lang="en-US" sz="900" cap="none" dirty="0"/>
              <a:t>, </a:t>
            </a:r>
            <a:r>
              <a:rPr lang="en-US" sz="900" cap="none" dirty="0" err="1"/>
              <a:t>input$stop</a:t>
            </a:r>
            <a:r>
              <a:rPr lang="en-US" sz="900" cap="none" dirty="0"/>
              <a:t>, </a:t>
            </a:r>
            <a:r>
              <a:rPr lang="en-US" sz="900" cap="none" dirty="0" err="1"/>
              <a:t>input$incr</a:t>
            </a:r>
            <a:r>
              <a:rPr lang="en-US" sz="900" cap="none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   x &lt;- cos(z)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   y &lt;- sin(z)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   scatterplot3d(x, y, z, highlight.3d = TRUE,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       </a:t>
            </a:r>
            <a:r>
              <a:rPr lang="en-US" sz="900" cap="none" dirty="0" err="1"/>
              <a:t>col.axis</a:t>
            </a:r>
            <a:r>
              <a:rPr lang="en-US" sz="900" cap="none" dirty="0"/>
              <a:t> = "blue", main = "Helix", </a:t>
            </a:r>
            <a:r>
              <a:rPr lang="en-US" sz="900" cap="none" dirty="0" err="1"/>
              <a:t>pch</a:t>
            </a:r>
            <a:r>
              <a:rPr lang="en-US" sz="900" cap="none" dirty="0"/>
              <a:t> = 20)})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 err="1"/>
              <a:t>shinyApp</a:t>
            </a:r>
            <a:r>
              <a:rPr lang="en-US" sz="900" cap="none" dirty="0"/>
              <a:t>(</a:t>
            </a:r>
            <a:r>
              <a:rPr lang="en-US" sz="900" cap="none" dirty="0" err="1"/>
              <a:t>ui</a:t>
            </a:r>
            <a:r>
              <a:rPr lang="en-US" sz="900" cap="none" dirty="0"/>
              <a:t> = </a:t>
            </a:r>
            <a:r>
              <a:rPr lang="en-US" sz="900" cap="none" dirty="0" err="1"/>
              <a:t>ui</a:t>
            </a:r>
            <a:r>
              <a:rPr lang="en-US" sz="900" cap="none" dirty="0"/>
              <a:t>, server = server)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5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Shinyapp</a:t>
            </a:r>
            <a:r>
              <a:rPr lang="en-US" dirty="0"/>
              <a:t>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cap="none" dirty="0"/>
              <a:t>https://rmarkdown.rstudio.com/flexdashboard/shiny.html</a:t>
            </a:r>
          </a:p>
          <a:p>
            <a:r>
              <a:rPr lang="en-US" cap="none" dirty="0"/>
              <a:t>https://shiny.rstudio.com/tutorial/</a:t>
            </a:r>
          </a:p>
          <a:p>
            <a:r>
              <a:rPr lang="en-US" cap="none" dirty="0"/>
              <a:t>http://docs.rstudio.com/shinyapps.io/</a:t>
            </a:r>
          </a:p>
          <a:p>
            <a:r>
              <a:rPr lang="en-US" cap="none" dirty="0"/>
              <a:t>http://shiny.rstudio.com/images/shiny-cheatsheet.pdf</a:t>
            </a:r>
          </a:p>
          <a:p>
            <a:r>
              <a:rPr lang="en-US" cap="none" dirty="0"/>
              <a:t>https://vimeo.com/rstudioinc/review/131218530/212d8a5a7a/#t=3m42s</a:t>
            </a:r>
          </a:p>
          <a:p>
            <a:r>
              <a:rPr lang="en-US" cap="none" dirty="0"/>
              <a:t>https://www.datacamp.com/courses/building-web-applications-in-r-with-shiny</a:t>
            </a:r>
          </a:p>
          <a:p>
            <a:r>
              <a:rPr lang="en-US" cap="none" dirty="0"/>
              <a:t>https://info201-s17.github.io/book/shiny.html</a:t>
            </a:r>
          </a:p>
          <a:p>
            <a:r>
              <a:rPr lang="en-US" cap="none" dirty="0"/>
              <a:t>https://blog.learningtree.com/building-data-driven-web-applications-using-r-shiny/</a:t>
            </a:r>
          </a:p>
          <a:p>
            <a:r>
              <a:rPr lang="en-US" cap="none" dirty="0"/>
              <a:t>https://github.com/rstudio/shiny/issues/</a:t>
            </a:r>
          </a:p>
          <a:p>
            <a:r>
              <a:rPr lang="en-US" cap="none" dirty="0"/>
              <a:t>https://mytinyshinys.shinyapps.io/spotifyFlexDB/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68FA-AF74-4D38-95D5-3A9716B9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Flexdashboard</a:t>
            </a:r>
            <a:r>
              <a:rPr lang="en-US" dirty="0"/>
              <a:t> and </a:t>
            </a:r>
            <a:r>
              <a:rPr lang="en-US" dirty="0" err="1"/>
              <a:t>Shinyapp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1400" cap="none" dirty="0"/>
              <a:t>R Markdown for data visualizations as a dashboard.</a:t>
            </a:r>
          </a:p>
          <a:p>
            <a:r>
              <a:rPr lang="en-US" sz="1400" cap="none" dirty="0"/>
              <a:t>Components like </a:t>
            </a:r>
            <a:r>
              <a:rPr lang="en-US" sz="1400" cap="none" dirty="0" err="1"/>
              <a:t>htmlwidgets</a:t>
            </a:r>
            <a:r>
              <a:rPr lang="en-US" sz="1400" cap="none" dirty="0"/>
              <a:t>; base, lattice, and grid graphics; tabular data; gauges and value boxes; and text annotations.</a:t>
            </a:r>
          </a:p>
          <a:p>
            <a:r>
              <a:rPr lang="en-US" sz="1400" cap="none" dirty="0"/>
              <a:t>Layouts that are row and/or column-based with auto-sizing of components for display on desktops, laptops, tablets and mobile devices</a:t>
            </a:r>
          </a:p>
          <a:p>
            <a:r>
              <a:rPr lang="en-US" sz="1400" cap="none" dirty="0"/>
              <a:t>Storyboard layouts for arranging order of visuals and commentaries</a:t>
            </a:r>
          </a:p>
          <a:p>
            <a:r>
              <a:rPr lang="en-US" sz="1400" cap="none" dirty="0"/>
              <a:t>Shiny to drive dynamics of visualizations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11AFF1-8339-4888-B9A6-8D2D39D4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2" y="2214695"/>
            <a:ext cx="1828798" cy="1645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25B0CF-4EE3-4BC2-868C-5DBC620B1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987" y="4004115"/>
            <a:ext cx="1826012" cy="178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Quandl</a:t>
            </a:r>
            <a:r>
              <a:rPr lang="en-US" dirty="0"/>
              <a:t> As a Data Source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b="1" cap="none" dirty="0">
                <a:latin typeface="Tw Cen MT" panose="020B0602020104020603" pitchFamily="34" charset="0"/>
              </a:rPr>
              <a:t>Making a time-series call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>
                <a:latin typeface="Tw Cen MT" panose="020B0602020104020603" pitchFamily="34" charset="0"/>
              </a:rPr>
              <a:t>data &lt;- </a:t>
            </a:r>
            <a:r>
              <a:rPr lang="en-US" sz="1300" cap="none" dirty="0" err="1">
                <a:latin typeface="Tw Cen MT" panose="020B0602020104020603" pitchFamily="34" charset="0"/>
              </a:rPr>
              <a:t>Quandl</a:t>
            </a:r>
            <a:r>
              <a:rPr lang="en-US" sz="1300" cap="none" dirty="0">
                <a:latin typeface="Tw Cen MT" panose="020B0602020104020603" pitchFamily="34" charset="0"/>
              </a:rPr>
              <a:t>("FRED/GDP")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cap="none" dirty="0">
              <a:latin typeface="Tw Cen MT" panose="020B06020201040206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b="1" cap="none" dirty="0">
                <a:latin typeface="Tw Cen MT" panose="020B0602020104020603" pitchFamily="34" charset="0"/>
              </a:rPr>
              <a:t>Changing formats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>
                <a:latin typeface="Tw Cen MT" panose="020B0602020104020603" pitchFamily="34" charset="0"/>
              </a:rPr>
              <a:t>data &lt;- </a:t>
            </a:r>
            <a:r>
              <a:rPr lang="en-US" sz="1300" cap="none" dirty="0" err="1">
                <a:latin typeface="Tw Cen MT" panose="020B0602020104020603" pitchFamily="34" charset="0"/>
              </a:rPr>
              <a:t>Quandl</a:t>
            </a:r>
            <a:r>
              <a:rPr lang="en-US" sz="1300" cap="none" dirty="0">
                <a:latin typeface="Tw Cen MT" panose="020B0602020104020603" pitchFamily="34" charset="0"/>
              </a:rPr>
              <a:t>("FRED/GDP", type="raw")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>
                <a:latin typeface="Tw Cen MT" panose="020B0602020104020603" pitchFamily="34" charset="0"/>
              </a:rPr>
              <a:t>data &lt;- </a:t>
            </a:r>
            <a:r>
              <a:rPr lang="en-US" sz="1300" cap="none" dirty="0" err="1">
                <a:latin typeface="Tw Cen MT" panose="020B0602020104020603" pitchFamily="34" charset="0"/>
              </a:rPr>
              <a:t>Quandl</a:t>
            </a:r>
            <a:r>
              <a:rPr lang="en-US" sz="1300" cap="none" dirty="0">
                <a:latin typeface="Tw Cen MT" panose="020B0602020104020603" pitchFamily="34" charset="0"/>
              </a:rPr>
              <a:t>("FRED/GDP", type="</a:t>
            </a:r>
            <a:r>
              <a:rPr lang="en-US" sz="1300" cap="none" dirty="0" err="1">
                <a:latin typeface="Tw Cen MT" panose="020B0602020104020603" pitchFamily="34" charset="0"/>
              </a:rPr>
              <a:t>ts</a:t>
            </a:r>
            <a:r>
              <a:rPr lang="en-US" sz="1300" cap="none" dirty="0">
                <a:latin typeface="Tw Cen MT" panose="020B0602020104020603" pitchFamily="34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>
                <a:latin typeface="Tw Cen MT" panose="020B0602020104020603" pitchFamily="34" charset="0"/>
              </a:rPr>
              <a:t>data &lt;- </a:t>
            </a:r>
            <a:r>
              <a:rPr lang="en-US" sz="1300" cap="none" dirty="0" err="1">
                <a:latin typeface="Tw Cen MT" panose="020B0602020104020603" pitchFamily="34" charset="0"/>
              </a:rPr>
              <a:t>Quandl</a:t>
            </a:r>
            <a:r>
              <a:rPr lang="en-US" sz="1300" cap="none" dirty="0">
                <a:latin typeface="Tw Cen MT" panose="020B0602020104020603" pitchFamily="34" charset="0"/>
              </a:rPr>
              <a:t>("FRED/GDP", type="</a:t>
            </a:r>
            <a:r>
              <a:rPr lang="en-US" sz="1300" cap="none" dirty="0" err="1">
                <a:latin typeface="Tw Cen MT" panose="020B0602020104020603" pitchFamily="34" charset="0"/>
              </a:rPr>
              <a:t>xts</a:t>
            </a:r>
            <a:r>
              <a:rPr lang="en-US" sz="1300" cap="none" dirty="0">
                <a:latin typeface="Tw Cen MT" panose="020B0602020104020603" pitchFamily="34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>
                <a:latin typeface="Tw Cen MT" panose="020B0602020104020603" pitchFamily="34" charset="0"/>
              </a:rPr>
              <a:t>data &lt;- </a:t>
            </a:r>
            <a:r>
              <a:rPr lang="en-US" sz="1300" cap="none" dirty="0" err="1">
                <a:latin typeface="Tw Cen MT" panose="020B0602020104020603" pitchFamily="34" charset="0"/>
              </a:rPr>
              <a:t>Quandl</a:t>
            </a:r>
            <a:r>
              <a:rPr lang="en-US" sz="1300" cap="none" dirty="0">
                <a:latin typeface="Tw Cen MT" panose="020B0602020104020603" pitchFamily="34" charset="0"/>
              </a:rPr>
              <a:t>("FRED/GDP", type="zoo")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cap="none" dirty="0">
              <a:latin typeface="Tw Cen MT" panose="020B06020201040206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b="1" cap="none" dirty="0">
                <a:latin typeface="Tw Cen MT" panose="020B0602020104020603" pitchFamily="34" charset="0"/>
              </a:rPr>
              <a:t>Filtering a time-series call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>
                <a:latin typeface="Tw Cen MT" panose="020B0602020104020603" pitchFamily="34" charset="0"/>
              </a:rPr>
              <a:t>data &lt;- </a:t>
            </a:r>
            <a:r>
              <a:rPr lang="en-US" sz="1300" cap="none" dirty="0" err="1">
                <a:latin typeface="Tw Cen MT" panose="020B0602020104020603" pitchFamily="34" charset="0"/>
              </a:rPr>
              <a:t>Quandl</a:t>
            </a:r>
            <a:r>
              <a:rPr lang="en-US" sz="1300" cap="none" dirty="0">
                <a:latin typeface="Tw Cen MT" panose="020B0602020104020603" pitchFamily="34" charset="0"/>
              </a:rPr>
              <a:t>("FRED/GDP", </a:t>
            </a:r>
            <a:r>
              <a:rPr lang="en-US" sz="1300" cap="none" dirty="0" err="1">
                <a:latin typeface="Tw Cen MT" panose="020B0602020104020603" pitchFamily="34" charset="0"/>
              </a:rPr>
              <a:t>start_date</a:t>
            </a:r>
            <a:r>
              <a:rPr lang="en-US" sz="1300" cap="none" dirty="0">
                <a:latin typeface="Tw Cen MT" panose="020B0602020104020603" pitchFamily="34" charset="0"/>
              </a:rPr>
              <a:t>="2001-12-31", </a:t>
            </a:r>
            <a:r>
              <a:rPr lang="en-US" sz="1300" cap="none" dirty="0" err="1">
                <a:latin typeface="Tw Cen MT" panose="020B0602020104020603" pitchFamily="34" charset="0"/>
              </a:rPr>
              <a:t>end_date</a:t>
            </a:r>
            <a:r>
              <a:rPr lang="en-US" sz="1300" cap="none" dirty="0">
                <a:latin typeface="Tw Cen MT" panose="020B0602020104020603" pitchFamily="34" charset="0"/>
              </a:rPr>
              <a:t>="2005-12-31")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>
                <a:latin typeface="Tw Cen MT" panose="020B0602020104020603" pitchFamily="34" charset="0"/>
              </a:rPr>
              <a:t>data &lt;- </a:t>
            </a:r>
            <a:r>
              <a:rPr lang="en-US" sz="1300" cap="none" dirty="0" err="1">
                <a:latin typeface="Tw Cen MT" panose="020B0602020104020603" pitchFamily="34" charset="0"/>
              </a:rPr>
              <a:t>Quandl</a:t>
            </a:r>
            <a:r>
              <a:rPr lang="en-US" sz="1300" cap="none" dirty="0">
                <a:latin typeface="Tw Cen MT" panose="020B0602020104020603" pitchFamily="34" charset="0"/>
              </a:rPr>
              <a:t>(c("FRED/GDP.1", "WIKI/AAPL.4"))</a:t>
            </a:r>
            <a:endParaRPr lang="en-US" sz="1300" cap="none" dirty="0">
              <a:latin typeface="Tw Cen MT" panose="020B06020201040206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b="1" cap="none" dirty="0"/>
              <a:t>Preprocessing the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/>
              <a:t>data &lt;- </a:t>
            </a:r>
            <a:r>
              <a:rPr lang="en-US" sz="1300" cap="none" dirty="0" err="1"/>
              <a:t>Quandl</a:t>
            </a:r>
            <a:r>
              <a:rPr lang="en-US" sz="1300" cap="none" dirty="0"/>
              <a:t>("FRED/GDP", collapse="annual")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/>
              <a:t>data &lt;- </a:t>
            </a:r>
            <a:r>
              <a:rPr lang="en-US" sz="1300" cap="none" dirty="0" err="1"/>
              <a:t>Quandl</a:t>
            </a:r>
            <a:r>
              <a:rPr lang="en-US" sz="1300" cap="none" dirty="0"/>
              <a:t>("FRED/GDP", transform="</a:t>
            </a:r>
            <a:r>
              <a:rPr lang="en-US" sz="1300" cap="none" dirty="0" err="1"/>
              <a:t>rdiff</a:t>
            </a:r>
            <a:r>
              <a:rPr lang="en-US" sz="1300" cap="none" dirty="0"/>
              <a:t>")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cap="none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b="1" cap="none" dirty="0"/>
              <a:t>Making a multiple time-series call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 err="1"/>
              <a:t>merged_data</a:t>
            </a:r>
            <a:r>
              <a:rPr lang="en-US" sz="1300" cap="none" dirty="0"/>
              <a:t> &lt;- </a:t>
            </a:r>
            <a:r>
              <a:rPr lang="en-US" sz="1300" cap="none" dirty="0" err="1"/>
              <a:t>Quandl</a:t>
            </a:r>
            <a:r>
              <a:rPr lang="en-US" sz="1300" cap="none" dirty="0"/>
              <a:t>(c('EXMPL/DATA1', 'EXMPL/DATA2'))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 err="1"/>
              <a:t>merged_data</a:t>
            </a:r>
            <a:r>
              <a:rPr lang="en-US" sz="1300" cap="none" dirty="0"/>
              <a:t> &lt;- </a:t>
            </a:r>
            <a:r>
              <a:rPr lang="en-US" sz="1300" cap="none" dirty="0" err="1"/>
              <a:t>Quandl</a:t>
            </a:r>
            <a:r>
              <a:rPr lang="en-US" sz="1300" cap="none" dirty="0"/>
              <a:t>(c('EXMPL/DATA1.1', 'EXMPL/DATA2.2'))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cap="none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b="1" cap="none" dirty="0"/>
              <a:t>Downloading an entire time-series dataset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 err="1"/>
              <a:t>Quandl.database.bulk_download_to_file</a:t>
            </a:r>
            <a:r>
              <a:rPr lang="en-US" sz="1300" cap="none" dirty="0"/>
              <a:t>("ZEA", "./ZEA.zip")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cap="non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7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Quandl</a:t>
            </a:r>
            <a:r>
              <a:rPr lang="en-US" dirty="0"/>
              <a:t> Data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cap="none" dirty="0">
                <a:latin typeface="Tw Cen MT" panose="020B0602020104020603" pitchFamily="34" charset="0"/>
              </a:rPr>
              <a:t># Function to get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>
                <a:latin typeface="Tw Cen MT" panose="020B0602020104020603" pitchFamily="34" charset="0"/>
              </a:rPr>
              <a:t>getdataql</a:t>
            </a:r>
            <a:r>
              <a:rPr lang="en-US" sz="1200" cap="none" dirty="0">
                <a:latin typeface="Tw Cen MT" panose="020B0602020104020603" pitchFamily="34" charset="0"/>
              </a:rPr>
              <a:t> &lt;- function (</a:t>
            </a:r>
            <a:r>
              <a:rPr lang="en-US" sz="1200" cap="none" dirty="0" err="1">
                <a:latin typeface="Tw Cen MT" panose="020B0602020104020603" pitchFamily="34" charset="0"/>
              </a:rPr>
              <a:t>q_code</a:t>
            </a:r>
            <a:r>
              <a:rPr lang="en-US" sz="1200" cap="none" dirty="0">
                <a:latin typeface="Tw Cen MT" panose="020B0602020104020603" pitchFamily="34" charset="0"/>
              </a:rPr>
              <a:t>, </a:t>
            </a:r>
            <a:r>
              <a:rPr lang="en-US" sz="1200" cap="none" dirty="0" err="1">
                <a:latin typeface="Tw Cen MT" panose="020B0602020104020603" pitchFamily="34" charset="0"/>
              </a:rPr>
              <a:t>col_no</a:t>
            </a:r>
            <a:r>
              <a:rPr lang="en-US" sz="1200" cap="none" dirty="0">
                <a:latin typeface="Tw Cen MT" panose="020B0602020104020603" pitchFamily="34" charset="0"/>
              </a:rPr>
              <a:t>, </a:t>
            </a:r>
            <a:r>
              <a:rPr lang="en-US" sz="1200" cap="none" dirty="0" err="1">
                <a:latin typeface="Tw Cen MT" panose="020B0602020104020603" pitchFamily="34" charset="0"/>
              </a:rPr>
              <a:t>clabel</a:t>
            </a:r>
            <a:r>
              <a:rPr lang="en-US" sz="1200" cap="none" dirty="0">
                <a:latin typeface="Tw Cen MT" panose="020B0602020104020603" pitchFamily="34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  require(</a:t>
            </a:r>
            <a:r>
              <a:rPr lang="en-US" sz="1200" cap="none" dirty="0" err="1">
                <a:latin typeface="Tw Cen MT" panose="020B0602020104020603" pitchFamily="34" charset="0"/>
              </a:rPr>
              <a:t>Quandl</a:t>
            </a:r>
            <a:r>
              <a:rPr lang="en-US" sz="1200" cap="none" dirty="0">
                <a:latin typeface="Tw Cen MT" panose="020B0602020104020603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  mydata.ee &lt;- </a:t>
            </a:r>
            <a:r>
              <a:rPr lang="en-US" sz="1200" cap="none" dirty="0" err="1">
                <a:latin typeface="Tw Cen MT" panose="020B0602020104020603" pitchFamily="34" charset="0"/>
              </a:rPr>
              <a:t>Quandl</a:t>
            </a:r>
            <a:r>
              <a:rPr lang="en-US" sz="1200" cap="none" dirty="0">
                <a:latin typeface="Tw Cen MT" panose="020B0602020104020603" pitchFamily="34" charset="0"/>
              </a:rPr>
              <a:t>(</a:t>
            </a:r>
            <a:r>
              <a:rPr lang="en-US" sz="1200" cap="none" dirty="0" err="1">
                <a:latin typeface="Tw Cen MT" panose="020B0602020104020603" pitchFamily="34" charset="0"/>
              </a:rPr>
              <a:t>q_code</a:t>
            </a:r>
            <a:r>
              <a:rPr lang="en-US" sz="1200" cap="none" dirty="0">
                <a:latin typeface="Tw Cen MT" panose="020B0602020104020603" pitchFamily="34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     </a:t>
            </a:r>
            <a:r>
              <a:rPr lang="en-US" sz="1200" cap="none" dirty="0" err="1">
                <a:latin typeface="Tw Cen MT" panose="020B0602020104020603" pitchFamily="34" charset="0"/>
              </a:rPr>
              <a:t>api_key</a:t>
            </a:r>
            <a:r>
              <a:rPr lang="en-US" sz="1200" cap="none" dirty="0">
                <a:latin typeface="Tw Cen MT" panose="020B0602020104020603" pitchFamily="34" charset="0"/>
              </a:rPr>
              <a:t>="tzyKE21cvbzCY8pxDnPg")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  data.ee &lt;- </a:t>
            </a:r>
            <a:r>
              <a:rPr lang="en-US" sz="1200" cap="none" dirty="0" err="1">
                <a:latin typeface="Tw Cen MT" panose="020B0602020104020603" pitchFamily="34" charset="0"/>
              </a:rPr>
              <a:t>data.frame</a:t>
            </a:r>
            <a:r>
              <a:rPr lang="en-US" sz="1200" cap="none" dirty="0">
                <a:latin typeface="Tw Cen MT" panose="020B0602020104020603" pitchFamily="34" charset="0"/>
              </a:rPr>
              <a:t>(</a:t>
            </a:r>
            <a:r>
              <a:rPr lang="en-US" sz="1200" cap="none" dirty="0" err="1">
                <a:latin typeface="Tw Cen MT" panose="020B0602020104020603" pitchFamily="34" charset="0"/>
              </a:rPr>
              <a:t>as.Date</a:t>
            </a:r>
            <a:r>
              <a:rPr lang="en-US" sz="1200" cap="none" dirty="0">
                <a:latin typeface="Tw Cen MT" panose="020B0602020104020603" pitchFamily="34" charset="0"/>
              </a:rPr>
              <a:t>(mydata.ee[, 1]),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     mydata.ee[, </a:t>
            </a:r>
            <a:r>
              <a:rPr lang="en-US" sz="1200" cap="none" dirty="0" err="1">
                <a:latin typeface="Tw Cen MT" panose="020B0602020104020603" pitchFamily="34" charset="0"/>
              </a:rPr>
              <a:t>col_no</a:t>
            </a:r>
            <a:r>
              <a:rPr lang="en-US" sz="1200" cap="none" dirty="0">
                <a:latin typeface="Tw Cen MT" panose="020B0602020104020603" pitchFamily="34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  head(data.ee)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  </a:t>
            </a:r>
            <a:r>
              <a:rPr lang="en-US" sz="1200" cap="none" dirty="0" err="1">
                <a:latin typeface="Tw Cen MT" panose="020B0602020104020603" pitchFamily="34" charset="0"/>
              </a:rPr>
              <a:t>colnames</a:t>
            </a:r>
            <a:r>
              <a:rPr lang="en-US" sz="1200" cap="none" dirty="0">
                <a:latin typeface="Tw Cen MT" panose="020B0602020104020603" pitchFamily="34" charset="0"/>
              </a:rPr>
              <a:t>(data.ee) &lt;- c("DATE", </a:t>
            </a:r>
            <a:r>
              <a:rPr lang="en-US" sz="1200" cap="none" dirty="0" err="1">
                <a:latin typeface="Tw Cen MT" panose="020B0602020104020603" pitchFamily="34" charset="0"/>
              </a:rPr>
              <a:t>clabel</a:t>
            </a:r>
            <a:r>
              <a:rPr lang="en-US" sz="1200" cap="none" dirty="0">
                <a:latin typeface="Tw Cen MT" panose="020B0602020104020603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  return(data.ee)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}</a:t>
            </a:r>
            <a:endParaRPr lang="en-US" sz="1200" cap="none" dirty="0">
              <a:latin typeface="Tw Cen MT" panose="020B06020201040206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cap="none" dirty="0"/>
              <a:t># Check and write data into a csv file one-time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datafile &lt;- "data/data_m3.csv"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if(!</a:t>
            </a:r>
            <a:r>
              <a:rPr lang="en-US" sz="1100" cap="none" dirty="0" err="1"/>
              <a:t>file.exists</a:t>
            </a:r>
            <a:r>
              <a:rPr lang="en-US" sz="1100" cap="none" dirty="0"/>
              <a:t>(datafile)){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data.cu &lt;- </a:t>
            </a:r>
            <a:r>
              <a:rPr lang="en-US" sz="1100" cap="none" dirty="0" err="1"/>
              <a:t>getdataql</a:t>
            </a:r>
            <a:r>
              <a:rPr lang="en-US" sz="1100" cap="none" dirty="0"/>
              <a:t>("LME/PR_CU", 2, "COPR")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data.au &lt;- </a:t>
            </a:r>
            <a:r>
              <a:rPr lang="en-US" sz="1100" cap="none" dirty="0" err="1"/>
              <a:t>getdataql</a:t>
            </a:r>
            <a:r>
              <a:rPr lang="en-US" sz="1100" cap="none" dirty="0"/>
              <a:t>("LBMA/GOLD", 3, "GOLD")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data.ag &lt;- </a:t>
            </a:r>
            <a:r>
              <a:rPr lang="en-US" sz="1100" cap="none" dirty="0" err="1"/>
              <a:t>getdataql</a:t>
            </a:r>
            <a:r>
              <a:rPr lang="en-US" sz="1100" cap="none" dirty="0"/>
              <a:t>("LBMA/SILVER", 2, "SLVR")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data1 &lt;- merge(data.cu, data.au, </a:t>
            </a:r>
            <a:r>
              <a:rPr lang="en-US" sz="1100" cap="none" dirty="0" err="1"/>
              <a:t>by.x</a:t>
            </a:r>
            <a:r>
              <a:rPr lang="en-US" sz="1100" cap="none" dirty="0"/>
              <a:t> = "DATE",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                                                   </a:t>
            </a:r>
            <a:r>
              <a:rPr lang="en-US" sz="1100" cap="none" dirty="0" err="1"/>
              <a:t>by.y</a:t>
            </a:r>
            <a:r>
              <a:rPr lang="en-US" sz="1100" cap="none" dirty="0"/>
              <a:t> = "DATE")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data2 &lt;- merge(data1, data.ag, </a:t>
            </a:r>
            <a:r>
              <a:rPr lang="en-US" sz="1100" cap="none" dirty="0" err="1"/>
              <a:t>by.x</a:t>
            </a:r>
            <a:r>
              <a:rPr lang="en-US" sz="1100" cap="none" dirty="0"/>
              <a:t> = "DATE",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                                                   </a:t>
            </a:r>
            <a:r>
              <a:rPr lang="en-US" sz="1100" cap="none" dirty="0" err="1"/>
              <a:t>by.y</a:t>
            </a:r>
            <a:r>
              <a:rPr lang="en-US" sz="1100" cap="none" dirty="0"/>
              <a:t> = "DATE")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data2$DATE &lt;- </a:t>
            </a:r>
            <a:r>
              <a:rPr lang="en-US" sz="1100" cap="none" dirty="0" err="1"/>
              <a:t>as.character</a:t>
            </a:r>
            <a:r>
              <a:rPr lang="en-US" sz="1100" cap="none" dirty="0"/>
              <a:t>(data2$DATE,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                                     format = "%m/%d/%Y")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head(data2)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</a:t>
            </a:r>
            <a:r>
              <a:rPr lang="en-US" sz="1100" cap="none" dirty="0" err="1"/>
              <a:t>write.table</a:t>
            </a:r>
            <a:r>
              <a:rPr lang="en-US" sz="1100" cap="none" dirty="0"/>
              <a:t> (data2, file=datafile, </a:t>
            </a:r>
            <a:r>
              <a:rPr lang="en-US" sz="1100" cap="none" dirty="0" err="1"/>
              <a:t>sep</a:t>
            </a:r>
            <a:r>
              <a:rPr lang="en-US" sz="1100" cap="none" dirty="0"/>
              <a:t>=",", </a:t>
            </a:r>
            <a:r>
              <a:rPr lang="en-US" sz="1100" cap="none" dirty="0" err="1"/>
              <a:t>row.names</a:t>
            </a:r>
            <a:r>
              <a:rPr lang="en-US" sz="1100" cap="none" dirty="0"/>
              <a:t>=F)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 err="1"/>
              <a:t>data.x</a:t>
            </a:r>
            <a:r>
              <a:rPr lang="en-US" sz="1100" cap="none" dirty="0"/>
              <a:t> &lt;- </a:t>
            </a:r>
            <a:r>
              <a:rPr lang="en-US" sz="1100" cap="none" dirty="0" err="1"/>
              <a:t>na.omit</a:t>
            </a:r>
            <a:r>
              <a:rPr lang="en-US" sz="1100" cap="none" dirty="0"/>
              <a:t>(read.csv(datafile, header = TRUE))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cap="non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2088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7997</TotalTime>
  <Words>1524</Words>
  <Application>Microsoft Office PowerPoint</Application>
  <PresentationFormat>On-screen Show (4:3)</PresentationFormat>
  <Paragraphs>208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Times New Roman</vt:lpstr>
      <vt:lpstr>Tw Cen MT</vt:lpstr>
      <vt:lpstr>Droplet</vt:lpstr>
      <vt:lpstr>FIN 654: FINANCIAL Analytics</vt:lpstr>
      <vt:lpstr>Shiny Architecture</vt:lpstr>
      <vt:lpstr>Shinyapp RUN</vt:lpstr>
      <vt:lpstr>Reactivity</vt:lpstr>
      <vt:lpstr>Shinyapp Examples</vt:lpstr>
      <vt:lpstr>Shinyapp links</vt:lpstr>
      <vt:lpstr>Flexdashboard and Shinyapp</vt:lpstr>
      <vt:lpstr>Quandl As a Data Source</vt:lpstr>
      <vt:lpstr>Quandl Data Example</vt:lpstr>
      <vt:lpstr>Other Data Sources</vt:lpstr>
      <vt:lpstr>Reference books</vt:lpstr>
      <vt:lpstr>Reference links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</dc:title>
  <dc:creator>Humayun H Khan</dc:creator>
  <cp:lastModifiedBy>admin</cp:lastModifiedBy>
  <cp:revision>128</cp:revision>
  <cp:lastPrinted>2012-09-07T16:23:41Z</cp:lastPrinted>
  <dcterms:created xsi:type="dcterms:W3CDTF">1999-01-01T06:09:50Z</dcterms:created>
  <dcterms:modified xsi:type="dcterms:W3CDTF">2018-02-27T05:34:37Z</dcterms:modified>
</cp:coreProperties>
</file>