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sldIdLst>
    <p:sldId id="256" r:id="rId2"/>
    <p:sldId id="324" r:id="rId3"/>
    <p:sldId id="358" r:id="rId4"/>
    <p:sldId id="360" r:id="rId5"/>
    <p:sldId id="359" r:id="rId6"/>
    <p:sldId id="365" r:id="rId7"/>
    <p:sldId id="361" r:id="rId8"/>
    <p:sldId id="362" r:id="rId9"/>
    <p:sldId id="366" r:id="rId10"/>
    <p:sldId id="367" r:id="rId11"/>
  </p:sldIdLst>
  <p:sldSz cx="9144000" cy="6858000" type="screen4x3"/>
  <p:notesSz cx="6858000" cy="9144000"/>
  <p:embeddedFontLst>
    <p:embeddedFont>
      <p:font typeface="Franklin Gothic Medium" panose="020B0603020102020204" pitchFamily="34" charset="0"/>
      <p:regular r:id="rId13"/>
      <p:italic r:id="rId14"/>
    </p:embeddedFont>
    <p:embeddedFont>
      <p:font typeface="Calibri" panose="020F0502020204030204" pitchFamily="34" charset="0"/>
      <p:regular r:id="rId15"/>
      <p:bold r:id="rId16"/>
      <p:italic r:id="rId17"/>
      <p:boldItalic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04DFA0-2E56-45A6-9243-FEBBFFDED605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727315-10A5-4747-A709-462D32716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405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727315-10A5-4747-A709-462D3271682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857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3373BD3-EFD7-438B-913D-53ADD090ED8A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8838931-6F3A-4A4A-B2CF-D64C5D18F8F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02236"/>
            <a:ext cx="9144000" cy="8572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7326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3373BD3-EFD7-438B-913D-53ADD090ED8A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8838931-6F3A-4A4A-B2CF-D64C5D18F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739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3373BD3-EFD7-438B-913D-53ADD090ED8A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8838931-6F3A-4A4A-B2CF-D64C5D18F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654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199"/>
            <a:ext cx="9144000" cy="1143000"/>
          </a:xfrm>
          <a:solidFill>
            <a:schemeClr val="tx1">
              <a:lumMod val="75000"/>
              <a:lumOff val="25000"/>
            </a:schemeClr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4095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3373BD3-EFD7-438B-913D-53ADD090ED8A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8838931-6F3A-4A4A-B2CF-D64C5D18F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2635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3373BD3-EFD7-438B-913D-53ADD090ED8A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8838931-6F3A-4A4A-B2CF-D64C5D18F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9952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3373BD3-EFD7-438B-913D-53ADD090ED8A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8838931-6F3A-4A4A-B2CF-D64C5D18F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230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3373BD3-EFD7-438B-913D-53ADD090ED8A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8838931-6F3A-4A4A-B2CF-D64C5D18F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134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3373BD3-EFD7-438B-913D-53ADD090ED8A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8838931-6F3A-4A4A-B2CF-D64C5D18F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3373BD3-EFD7-438B-913D-53ADD090ED8A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8838931-6F3A-4A4A-B2CF-D64C5D18F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447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3373BD3-EFD7-438B-913D-53ADD090ED8A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8838931-6F3A-4A4A-B2CF-D64C5D18F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976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02236"/>
            <a:ext cx="9144000" cy="857250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 userDrawn="1"/>
        </p:nvSpPr>
        <p:spPr>
          <a:xfrm>
            <a:off x="0" y="-2199"/>
            <a:ext cx="9144000" cy="1143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dirty="0" smtClean="0">
                <a:latin typeface="Franklin Gothic Medium" pitchFamily="34" charset="0"/>
              </a:rPr>
              <a:t>Click to edit Master title style</a:t>
            </a:r>
            <a:endParaRPr lang="en-US" dirty="0">
              <a:latin typeface="Franklin Gothic Mediu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1441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smtClean="0"/>
              <a:t>IST687 – Applied Data Science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 smtClean="0"/>
              <a:t>Final Project Overview/Framework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89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IST687 – Applied Data Science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Final Deliverables (R code &amp; supporting Interpretation)</a:t>
            </a:r>
          </a:p>
          <a:p>
            <a:pPr lvl="1"/>
            <a:r>
              <a:rPr lang="en-US" dirty="0" smtClean="0"/>
              <a:t>Articulate the business question(s)</a:t>
            </a:r>
          </a:p>
          <a:p>
            <a:pPr lvl="1"/>
            <a:r>
              <a:rPr lang="en-US" dirty="0" smtClean="0"/>
              <a:t>Data Acquisition Steps</a:t>
            </a:r>
          </a:p>
          <a:p>
            <a:pPr lvl="1"/>
            <a:r>
              <a:rPr lang="en-US" dirty="0" smtClean="0"/>
              <a:t>Data Cleansing, Transformation, Architecture</a:t>
            </a:r>
          </a:p>
          <a:p>
            <a:pPr lvl="1"/>
            <a:r>
              <a:rPr lang="en-US" dirty="0" smtClean="0"/>
              <a:t>Analysis</a:t>
            </a:r>
          </a:p>
          <a:p>
            <a:pPr lvl="1"/>
            <a:r>
              <a:rPr lang="en-US" dirty="0" smtClean="0"/>
              <a:t>Visualization</a:t>
            </a:r>
          </a:p>
          <a:p>
            <a:pPr lvl="1"/>
            <a:r>
              <a:rPr lang="en-US" dirty="0" smtClean="0"/>
              <a:t>Interpretation</a:t>
            </a:r>
          </a:p>
          <a:p>
            <a:pPr lvl="1"/>
            <a:r>
              <a:rPr lang="en-US" dirty="0" smtClean="0"/>
              <a:t>Summary Assessment, Actionable Steps</a:t>
            </a:r>
          </a:p>
          <a:p>
            <a:pPr lvl="2"/>
            <a:r>
              <a:rPr lang="en-US" dirty="0" smtClean="0"/>
              <a:t>Did you answer the business question(s)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92122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IST687 – Applied Data Science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458200" cy="4571999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The data/subject area </a:t>
            </a:r>
            <a:r>
              <a:rPr lang="en-US" dirty="0" smtClean="0"/>
              <a:t>for </a:t>
            </a:r>
            <a:r>
              <a:rPr lang="en-US" dirty="0"/>
              <a:t>this final project is </a:t>
            </a:r>
            <a:r>
              <a:rPr lang="en-US" dirty="0" smtClean="0"/>
              <a:t>a modified version of a national hotel chain survey data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dirty="0"/>
              <a:t>The project will be focused on a business related </a:t>
            </a:r>
            <a:r>
              <a:rPr lang="en-US" dirty="0" smtClean="0"/>
              <a:t>opportunity</a:t>
            </a:r>
            <a:r>
              <a:rPr lang="en-US" dirty="0"/>
              <a:t>, </a:t>
            </a:r>
            <a:r>
              <a:rPr lang="en-US" dirty="0" smtClean="0"/>
              <a:t>specifically Net Promoter Score (NPS)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Project Organization/Role</a:t>
            </a:r>
          </a:p>
          <a:p>
            <a:pPr lvl="1"/>
            <a:r>
              <a:rPr lang="en-US" dirty="0" smtClean="0"/>
              <a:t>assigned teams</a:t>
            </a:r>
          </a:p>
          <a:p>
            <a:pPr lvl="1"/>
            <a:r>
              <a:rPr lang="en-US" dirty="0" smtClean="0"/>
              <a:t>Team acts as consultants</a:t>
            </a:r>
          </a:p>
          <a:p>
            <a:pPr lvl="1"/>
            <a:r>
              <a:rPr lang="en-US" dirty="0" smtClean="0"/>
              <a:t>Analyze customer survey responses for your client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lvl="3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en-US" dirty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2192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IST687 – Applied Data Science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Goal</a:t>
            </a:r>
          </a:p>
          <a:p>
            <a:pPr lvl="1"/>
            <a:r>
              <a:rPr lang="en-US" dirty="0" smtClean="0"/>
              <a:t>Identify ‘actionable’ business question(s)</a:t>
            </a:r>
          </a:p>
          <a:p>
            <a:pPr lvl="1"/>
            <a:r>
              <a:rPr lang="en-US" dirty="0" smtClean="0"/>
              <a:t>Focus on NPS, specifically likelihood to recommend</a:t>
            </a:r>
          </a:p>
          <a:p>
            <a:pPr lvl="1"/>
            <a:r>
              <a:rPr lang="en-US" dirty="0" smtClean="0"/>
              <a:t>What are the key drivers of NPS , </a:t>
            </a:r>
            <a:r>
              <a:rPr lang="en-US" dirty="0" err="1" smtClean="0"/>
              <a:t>ie</a:t>
            </a:r>
            <a:r>
              <a:rPr lang="en-US" dirty="0" smtClean="0"/>
              <a:t> geography, amenities, service</a:t>
            </a:r>
          </a:p>
          <a:p>
            <a:r>
              <a:rPr lang="en-US" dirty="0" smtClean="0"/>
              <a:t>What to Analyze</a:t>
            </a:r>
          </a:p>
          <a:p>
            <a:pPr lvl="1"/>
            <a:r>
              <a:rPr lang="en-US" dirty="0" smtClean="0"/>
              <a:t>Determined by team</a:t>
            </a:r>
          </a:p>
          <a:p>
            <a:pPr lvl="1"/>
            <a:r>
              <a:rPr lang="en-US" dirty="0" smtClean="0"/>
              <a:t>Given supplied metadata, determine what might be useful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495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IST687 - Data Science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Data Context</a:t>
            </a:r>
          </a:p>
          <a:p>
            <a:pPr lvl="1"/>
            <a:r>
              <a:rPr lang="en-US" dirty="0" smtClean="0"/>
              <a:t>Modified version of a real data set</a:t>
            </a:r>
          </a:p>
          <a:p>
            <a:pPr lvl="1"/>
            <a:r>
              <a:rPr lang="en-US" dirty="0" smtClean="0"/>
              <a:t>Attributes/metadata include:</a:t>
            </a:r>
          </a:p>
          <a:p>
            <a:pPr lvl="2"/>
            <a:r>
              <a:rPr lang="en-US" dirty="0" smtClean="0"/>
              <a:t>Person who responded to the survey</a:t>
            </a:r>
          </a:p>
          <a:p>
            <a:pPr lvl="2"/>
            <a:r>
              <a:rPr lang="en-US" dirty="0" smtClean="0"/>
              <a:t>Hotel location</a:t>
            </a:r>
          </a:p>
          <a:p>
            <a:pPr lvl="2"/>
            <a:r>
              <a:rPr lang="en-US" dirty="0" smtClean="0"/>
              <a:t>Responses from the customer</a:t>
            </a:r>
          </a:p>
          <a:p>
            <a:pPr lvl="2"/>
            <a:r>
              <a:rPr lang="en-US" dirty="0" smtClean="0"/>
              <a:t>Note: some values in the dataset are blank</a:t>
            </a:r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92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IST687 – Applied Data Science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Data Context – continued</a:t>
            </a:r>
          </a:p>
          <a:p>
            <a:pPr lvl="1"/>
            <a:r>
              <a:rPr lang="en-US" dirty="0" smtClean="0"/>
              <a:t>NPS: 3 types of responses</a:t>
            </a:r>
          </a:p>
          <a:p>
            <a:pPr lvl="2"/>
            <a:r>
              <a:rPr lang="en-US" dirty="0" smtClean="0"/>
              <a:t>Promotors – scores of 9,10</a:t>
            </a:r>
          </a:p>
          <a:p>
            <a:pPr lvl="2"/>
            <a:r>
              <a:rPr lang="en-US" dirty="0" smtClean="0"/>
              <a:t>Passives – responses of 7, 8</a:t>
            </a:r>
          </a:p>
          <a:p>
            <a:pPr lvl="2"/>
            <a:r>
              <a:rPr lang="en-US" dirty="0" smtClean="0"/>
              <a:t>Detractors – responses 6 or less</a:t>
            </a:r>
          </a:p>
          <a:p>
            <a:r>
              <a:rPr lang="en-US" dirty="0" smtClean="0"/>
              <a:t>NPS = promotors – detractors</a:t>
            </a:r>
          </a:p>
          <a:p>
            <a:r>
              <a:rPr lang="en-US" dirty="0" smtClean="0"/>
              <a:t>Question asked in the survey</a:t>
            </a:r>
          </a:p>
          <a:p>
            <a:pPr lvl="1"/>
            <a:r>
              <a:rPr lang="en-US" dirty="0" smtClean="0"/>
              <a:t>“likelihood to recommend” </a:t>
            </a:r>
            <a:r>
              <a:rPr lang="en-US" dirty="0" err="1" smtClean="0"/>
              <a:t>ie</a:t>
            </a:r>
            <a:r>
              <a:rPr lang="en-US" dirty="0" smtClean="0"/>
              <a:t> how likely are you to recommend this hotel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95707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IST687 – Applied Data Science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Methodology</a:t>
            </a:r>
          </a:p>
          <a:p>
            <a:pPr lvl="1"/>
            <a:r>
              <a:rPr lang="en-US" dirty="0" smtClean="0"/>
              <a:t>Articulate the business question(s)</a:t>
            </a:r>
          </a:p>
          <a:p>
            <a:pPr lvl="1"/>
            <a:r>
              <a:rPr lang="en-US" dirty="0" smtClean="0"/>
              <a:t>Data Acquisition</a:t>
            </a:r>
          </a:p>
          <a:p>
            <a:pPr lvl="1"/>
            <a:r>
              <a:rPr lang="en-US" dirty="0" smtClean="0"/>
              <a:t>Data Cleansing, Transformation, Architecture</a:t>
            </a:r>
          </a:p>
          <a:p>
            <a:pPr lvl="1"/>
            <a:r>
              <a:rPr lang="en-US" dirty="0" smtClean="0"/>
              <a:t>Analysis</a:t>
            </a:r>
          </a:p>
          <a:p>
            <a:pPr lvl="1"/>
            <a:r>
              <a:rPr lang="en-US" dirty="0" smtClean="0"/>
              <a:t>Visualization</a:t>
            </a:r>
          </a:p>
          <a:p>
            <a:pPr lvl="1"/>
            <a:r>
              <a:rPr lang="en-US" dirty="0" smtClean="0"/>
              <a:t>Interpretation</a:t>
            </a:r>
          </a:p>
          <a:p>
            <a:pPr lvl="1"/>
            <a:r>
              <a:rPr lang="en-US" dirty="0" smtClean="0"/>
              <a:t>Summary Assessment, Actionable Steps</a:t>
            </a:r>
          </a:p>
          <a:p>
            <a:pPr lvl="2"/>
            <a:r>
              <a:rPr lang="en-US" dirty="0" smtClean="0"/>
              <a:t>Did you answer the business question(s)</a:t>
            </a:r>
          </a:p>
          <a:p>
            <a:pPr lvl="1"/>
            <a:endParaRPr lang="en-US" dirty="0" smtClean="0"/>
          </a:p>
        </p:txBody>
      </p:sp>
      <p:sp>
        <p:nvSpPr>
          <p:cNvPr id="4" name="Right Brace 3"/>
          <p:cNvSpPr/>
          <p:nvPr/>
        </p:nvSpPr>
        <p:spPr>
          <a:xfrm>
            <a:off x="3352800" y="3352800"/>
            <a:ext cx="685800" cy="1143000"/>
          </a:xfrm>
          <a:prstGeom prst="rightBrace">
            <a:avLst/>
          </a:prstGeom>
          <a:noFill/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191000" y="3693467"/>
            <a:ext cx="1598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Iterative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1652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IST687 – Applied Data Science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Methodology – continued</a:t>
            </a:r>
          </a:p>
          <a:p>
            <a:pPr lvl="1"/>
            <a:r>
              <a:rPr lang="en-US" dirty="0" smtClean="0"/>
              <a:t>Analysis, Visualization, Interpretation</a:t>
            </a:r>
            <a:endParaRPr lang="en-US" dirty="0" smtClean="0"/>
          </a:p>
          <a:p>
            <a:pPr lvl="2"/>
            <a:r>
              <a:rPr lang="en-US" dirty="0" smtClean="0"/>
              <a:t>Statistics</a:t>
            </a:r>
            <a:r>
              <a:rPr lang="en-US" dirty="0" smtClean="0"/>
              <a:t>: Descriptive, Inferential</a:t>
            </a:r>
          </a:p>
          <a:p>
            <a:pPr lvl="2"/>
            <a:r>
              <a:rPr lang="en-US" dirty="0" smtClean="0"/>
              <a:t>Visualization: plots, graphs</a:t>
            </a:r>
            <a:endParaRPr lang="en-US" dirty="0" smtClean="0"/>
          </a:p>
          <a:p>
            <a:pPr lvl="2"/>
            <a:r>
              <a:rPr lang="en-US" dirty="0" smtClean="0"/>
              <a:t>Map Data</a:t>
            </a:r>
          </a:p>
          <a:p>
            <a:pPr lvl="2"/>
            <a:r>
              <a:rPr lang="en-US" dirty="0" smtClean="0"/>
              <a:t>Text Mining</a:t>
            </a:r>
          </a:p>
          <a:p>
            <a:pPr lvl="2"/>
            <a:r>
              <a:rPr lang="en-US" dirty="0" smtClean="0"/>
              <a:t>Linear Modeling</a:t>
            </a:r>
          </a:p>
          <a:p>
            <a:pPr lvl="2"/>
            <a:r>
              <a:rPr lang="en-US" dirty="0" smtClean="0"/>
              <a:t>Association Rules Mining</a:t>
            </a:r>
          </a:p>
          <a:p>
            <a:pPr lvl="2"/>
            <a:r>
              <a:rPr lang="en-US" dirty="0" smtClean="0"/>
              <a:t>Support Vector Machines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255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IST687 – Applied Data Science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Three Project Updates/Status Reports</a:t>
            </a:r>
            <a:endParaRPr lang="en-US" dirty="0" smtClean="0"/>
          </a:p>
          <a:p>
            <a:pPr lvl="1"/>
            <a:r>
              <a:rPr lang="en-US" dirty="0" smtClean="0"/>
              <a:t>Dashboard: next slide for format</a:t>
            </a:r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625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Overall Summary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91955" y="1524000"/>
            <a:ext cx="15311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What is working well</a:t>
            </a:r>
          </a:p>
          <a:p>
            <a:pPr marL="285750" indent="-285750">
              <a:buFont typeface="Arial"/>
              <a:buChar char="•"/>
            </a:pPr>
            <a:r>
              <a:rPr lang="en-US" sz="1200" dirty="0"/>
              <a:t>One</a:t>
            </a:r>
          </a:p>
          <a:p>
            <a:pPr marL="285750" indent="-285750">
              <a:buFont typeface="Arial"/>
              <a:buChar char="•"/>
            </a:pPr>
            <a:r>
              <a:rPr lang="en-US" sz="1200" dirty="0"/>
              <a:t>Two</a:t>
            </a:r>
          </a:p>
          <a:p>
            <a:pPr marL="285750" indent="-285750">
              <a:buFont typeface="Arial"/>
              <a:buChar char="•"/>
            </a:pPr>
            <a:r>
              <a:rPr lang="en-US" sz="1200" dirty="0" smtClean="0"/>
              <a:t>Three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9600" y="1524000"/>
            <a:ext cx="23473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Accomplishments this past period</a:t>
            </a:r>
          </a:p>
          <a:p>
            <a:pPr marL="285750" indent="-285750">
              <a:buFont typeface="Arial"/>
              <a:buChar char="•"/>
            </a:pPr>
            <a:r>
              <a:rPr lang="en-US" sz="1200" dirty="0"/>
              <a:t>One</a:t>
            </a:r>
          </a:p>
          <a:p>
            <a:pPr marL="285750" indent="-285750">
              <a:buFont typeface="Arial"/>
              <a:buChar char="•"/>
            </a:pPr>
            <a:r>
              <a:rPr lang="en-US" sz="1200" dirty="0"/>
              <a:t>Two</a:t>
            </a:r>
          </a:p>
          <a:p>
            <a:pPr marL="285750" indent="-285750">
              <a:buFont typeface="Arial"/>
              <a:buChar char="•"/>
            </a:pPr>
            <a:r>
              <a:rPr lang="en-US" sz="1200" dirty="0" smtClean="0"/>
              <a:t>Three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9600" y="3276600"/>
            <a:ext cx="15534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Plans for next update</a:t>
            </a:r>
          </a:p>
          <a:p>
            <a:pPr marL="285750" indent="-285750">
              <a:buFont typeface="Arial"/>
              <a:buChar char="•"/>
            </a:pPr>
            <a:r>
              <a:rPr lang="en-US" sz="1200" dirty="0" smtClean="0"/>
              <a:t>One</a:t>
            </a:r>
          </a:p>
          <a:p>
            <a:pPr marL="285750" indent="-285750">
              <a:buFont typeface="Arial"/>
              <a:buChar char="•"/>
            </a:pPr>
            <a:r>
              <a:rPr lang="en-US" sz="1200" dirty="0" smtClean="0"/>
              <a:t>Two</a:t>
            </a:r>
          </a:p>
          <a:p>
            <a:pPr marL="285750" indent="-285750">
              <a:buFont typeface="Arial"/>
              <a:buChar char="•"/>
            </a:pPr>
            <a:r>
              <a:rPr lang="en-US" sz="1200" dirty="0" smtClean="0"/>
              <a:t>Three</a:t>
            </a:r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4691955" y="3276600"/>
            <a:ext cx="23010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Issues </a:t>
            </a:r>
            <a:r>
              <a:rPr lang="en-US" sz="1200" b="1" dirty="0"/>
              <a:t>/ What is not working well</a:t>
            </a:r>
          </a:p>
          <a:p>
            <a:pPr marL="285750" indent="-285750">
              <a:buFont typeface="Arial"/>
              <a:buChar char="•"/>
            </a:pPr>
            <a:r>
              <a:rPr lang="en-US" sz="1200" dirty="0" smtClean="0"/>
              <a:t>One</a:t>
            </a:r>
          </a:p>
          <a:p>
            <a:pPr marL="285750" indent="-285750">
              <a:buFont typeface="Arial"/>
              <a:buChar char="•"/>
            </a:pPr>
            <a:r>
              <a:rPr lang="en-US" sz="1200" dirty="0" smtClean="0"/>
              <a:t>Two</a:t>
            </a:r>
          </a:p>
          <a:p>
            <a:pPr marL="285750" indent="-285750">
              <a:buFont typeface="Arial"/>
              <a:buChar char="•"/>
            </a:pPr>
            <a:r>
              <a:rPr lang="en-US" sz="1200" dirty="0" smtClean="0"/>
              <a:t>Three</a:t>
            </a:r>
            <a:endParaRPr lang="en-US" sz="1200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304800" y="3048000"/>
            <a:ext cx="8229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419600" y="1524000"/>
            <a:ext cx="0" cy="3200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831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4800</TotalTime>
  <Words>337</Words>
  <Application>Microsoft Office PowerPoint</Application>
  <PresentationFormat>On-screen Show (4:3)</PresentationFormat>
  <Paragraphs>98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Franklin Gothic Medium</vt:lpstr>
      <vt:lpstr>Arial</vt:lpstr>
      <vt:lpstr>Calibri</vt:lpstr>
      <vt:lpstr>Office Theme</vt:lpstr>
      <vt:lpstr>IST687 – Applied Data Science</vt:lpstr>
      <vt:lpstr>IST687 – Applied Data Science</vt:lpstr>
      <vt:lpstr>IST687 – Applied Data Science</vt:lpstr>
      <vt:lpstr>IST687 - Data Science</vt:lpstr>
      <vt:lpstr>IST687 – Applied Data Science</vt:lpstr>
      <vt:lpstr>IST687 – Applied Data Science</vt:lpstr>
      <vt:lpstr>IST687 – Applied Data Science</vt:lpstr>
      <vt:lpstr>IST687 – Applied Data Science</vt:lpstr>
      <vt:lpstr>Overall Summary</vt:lpstr>
      <vt:lpstr>IST687 – Applied Data Science</vt:lpstr>
    </vt:vector>
  </TitlesOfParts>
  <Company>Syracuse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Gary Krudys</dc:creator>
  <cp:lastModifiedBy>G K</cp:lastModifiedBy>
  <cp:revision>271</cp:revision>
  <dcterms:created xsi:type="dcterms:W3CDTF">2013-01-23T22:13:02Z</dcterms:created>
  <dcterms:modified xsi:type="dcterms:W3CDTF">2017-04-17T02:45:32Z</dcterms:modified>
</cp:coreProperties>
</file>