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9" r:id="rId1"/>
  </p:sldMasterIdLst>
  <p:sldIdLst>
    <p:sldId id="256" r:id="rId2"/>
    <p:sldId id="260" r:id="rId3"/>
    <p:sldId id="261" r:id="rId4"/>
    <p:sldId id="264"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p:scale>
          <a:sx n="60" d="100"/>
          <a:sy n="60" d="100"/>
        </p:scale>
        <p:origin x="3128" y="1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490188-AA12-47C0-90DB-5FCAB1C8CAA7}" type="datetimeFigureOut">
              <a:rPr lang="en-US" smtClean="0"/>
              <a:t>10/23/17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E5F27-21E9-49EF-B98E-0F93994CAB4A}" type="slidenum">
              <a:rPr lang="en-US" smtClean="0"/>
              <a:t>‹#›</a:t>
            </a:fld>
            <a:endParaRPr lang="en-US"/>
          </a:p>
        </p:txBody>
      </p:sp>
    </p:spTree>
    <p:extLst>
      <p:ext uri="{BB962C8B-B14F-4D97-AF65-F5344CB8AC3E}">
        <p14:creationId xmlns:p14="http://schemas.microsoft.com/office/powerpoint/2010/main" val="15603730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490188-AA12-47C0-90DB-5FCAB1C8CAA7}" type="datetimeFigureOut">
              <a:rPr lang="en-US" smtClean="0"/>
              <a:t>10/23/17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E5F27-21E9-49EF-B98E-0F93994CAB4A}" type="slidenum">
              <a:rPr lang="en-US" smtClean="0"/>
              <a:t>‹#›</a:t>
            </a:fld>
            <a:endParaRPr lang="en-US"/>
          </a:p>
        </p:txBody>
      </p:sp>
    </p:spTree>
    <p:extLst>
      <p:ext uri="{BB962C8B-B14F-4D97-AF65-F5344CB8AC3E}">
        <p14:creationId xmlns:p14="http://schemas.microsoft.com/office/powerpoint/2010/main" val="128568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490188-AA12-47C0-90DB-5FCAB1C8CAA7}" type="datetimeFigureOut">
              <a:rPr lang="en-US" smtClean="0"/>
              <a:t>10/23/17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E5F27-21E9-49EF-B98E-0F93994CAB4A}" type="slidenum">
              <a:rPr lang="en-US" smtClean="0"/>
              <a:t>‹#›</a:t>
            </a:fld>
            <a:endParaRPr lang="en-US"/>
          </a:p>
        </p:txBody>
      </p:sp>
    </p:spTree>
    <p:extLst>
      <p:ext uri="{BB962C8B-B14F-4D97-AF65-F5344CB8AC3E}">
        <p14:creationId xmlns:p14="http://schemas.microsoft.com/office/powerpoint/2010/main" val="2362900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490188-AA12-47C0-90DB-5FCAB1C8CAA7}" type="datetimeFigureOut">
              <a:rPr lang="en-US" smtClean="0"/>
              <a:t>10/23/17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E5F27-21E9-49EF-B98E-0F93994CAB4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38739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490188-AA12-47C0-90DB-5FCAB1C8CAA7}" type="datetimeFigureOut">
              <a:rPr lang="en-US" smtClean="0"/>
              <a:t>10/23/17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E5F27-21E9-49EF-B98E-0F93994CAB4A}" type="slidenum">
              <a:rPr lang="en-US" smtClean="0"/>
              <a:t>‹#›</a:t>
            </a:fld>
            <a:endParaRPr lang="en-US"/>
          </a:p>
        </p:txBody>
      </p:sp>
    </p:spTree>
    <p:extLst>
      <p:ext uri="{BB962C8B-B14F-4D97-AF65-F5344CB8AC3E}">
        <p14:creationId xmlns:p14="http://schemas.microsoft.com/office/powerpoint/2010/main" val="3376174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7490188-AA12-47C0-90DB-5FCAB1C8CAA7}" type="datetimeFigureOut">
              <a:rPr lang="en-US" smtClean="0"/>
              <a:t>10/23/17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8E5F27-21E9-49EF-B98E-0F93994CAB4A}" type="slidenum">
              <a:rPr lang="en-US" smtClean="0"/>
              <a:t>‹#›</a:t>
            </a:fld>
            <a:endParaRPr lang="en-US"/>
          </a:p>
        </p:txBody>
      </p:sp>
    </p:spTree>
    <p:extLst>
      <p:ext uri="{BB962C8B-B14F-4D97-AF65-F5344CB8AC3E}">
        <p14:creationId xmlns:p14="http://schemas.microsoft.com/office/powerpoint/2010/main" val="2921126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7490188-AA12-47C0-90DB-5FCAB1C8CAA7}" type="datetimeFigureOut">
              <a:rPr lang="en-US" smtClean="0"/>
              <a:t>10/23/17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8E5F27-21E9-49EF-B98E-0F93994CAB4A}" type="slidenum">
              <a:rPr lang="en-US" smtClean="0"/>
              <a:t>‹#›</a:t>
            </a:fld>
            <a:endParaRPr lang="en-US"/>
          </a:p>
        </p:txBody>
      </p:sp>
    </p:spTree>
    <p:extLst>
      <p:ext uri="{BB962C8B-B14F-4D97-AF65-F5344CB8AC3E}">
        <p14:creationId xmlns:p14="http://schemas.microsoft.com/office/powerpoint/2010/main" val="2029568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90188-AA12-47C0-90DB-5FCAB1C8CAA7}" type="datetimeFigureOut">
              <a:rPr lang="en-US" smtClean="0"/>
              <a:t>10/23/17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E5F27-21E9-49EF-B98E-0F93994CAB4A}" type="slidenum">
              <a:rPr lang="en-US" smtClean="0"/>
              <a:t>‹#›</a:t>
            </a:fld>
            <a:endParaRPr lang="en-US"/>
          </a:p>
        </p:txBody>
      </p:sp>
    </p:spTree>
    <p:extLst>
      <p:ext uri="{BB962C8B-B14F-4D97-AF65-F5344CB8AC3E}">
        <p14:creationId xmlns:p14="http://schemas.microsoft.com/office/powerpoint/2010/main" val="2214613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90188-AA12-47C0-90DB-5FCAB1C8CAA7}" type="datetimeFigureOut">
              <a:rPr lang="en-US" smtClean="0"/>
              <a:t>10/23/17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E5F27-21E9-49EF-B98E-0F93994CAB4A}" type="slidenum">
              <a:rPr lang="en-US" smtClean="0"/>
              <a:t>‹#›</a:t>
            </a:fld>
            <a:endParaRPr lang="en-US"/>
          </a:p>
        </p:txBody>
      </p:sp>
    </p:spTree>
    <p:extLst>
      <p:ext uri="{BB962C8B-B14F-4D97-AF65-F5344CB8AC3E}">
        <p14:creationId xmlns:p14="http://schemas.microsoft.com/office/powerpoint/2010/main" val="357481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90188-AA12-47C0-90DB-5FCAB1C8CAA7}" type="datetimeFigureOut">
              <a:rPr lang="en-US" smtClean="0"/>
              <a:t>10/23/17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E5F27-21E9-49EF-B98E-0F93994CAB4A}" type="slidenum">
              <a:rPr lang="en-US" smtClean="0"/>
              <a:t>‹#›</a:t>
            </a:fld>
            <a:endParaRPr lang="en-US"/>
          </a:p>
        </p:txBody>
      </p:sp>
    </p:spTree>
    <p:extLst>
      <p:ext uri="{BB962C8B-B14F-4D97-AF65-F5344CB8AC3E}">
        <p14:creationId xmlns:p14="http://schemas.microsoft.com/office/powerpoint/2010/main" val="88007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490188-AA12-47C0-90DB-5FCAB1C8CAA7}" type="datetimeFigureOut">
              <a:rPr lang="en-US" smtClean="0"/>
              <a:t>10/23/17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E5F27-21E9-49EF-B98E-0F93994CAB4A}" type="slidenum">
              <a:rPr lang="en-US" smtClean="0"/>
              <a:t>‹#›</a:t>
            </a:fld>
            <a:endParaRPr lang="en-US"/>
          </a:p>
        </p:txBody>
      </p:sp>
    </p:spTree>
    <p:extLst>
      <p:ext uri="{BB962C8B-B14F-4D97-AF65-F5344CB8AC3E}">
        <p14:creationId xmlns:p14="http://schemas.microsoft.com/office/powerpoint/2010/main" val="1169823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490188-AA12-47C0-90DB-5FCAB1C8CAA7}" type="datetimeFigureOut">
              <a:rPr lang="en-US" smtClean="0"/>
              <a:t>10/23/17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E5F27-21E9-49EF-B98E-0F93994CAB4A}" type="slidenum">
              <a:rPr lang="en-US" smtClean="0"/>
              <a:t>‹#›</a:t>
            </a:fld>
            <a:endParaRPr lang="en-US"/>
          </a:p>
        </p:txBody>
      </p:sp>
    </p:spTree>
    <p:extLst>
      <p:ext uri="{BB962C8B-B14F-4D97-AF65-F5344CB8AC3E}">
        <p14:creationId xmlns:p14="http://schemas.microsoft.com/office/powerpoint/2010/main" val="394828722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490188-AA12-47C0-90DB-5FCAB1C8CAA7}" type="datetimeFigureOut">
              <a:rPr lang="en-US" smtClean="0"/>
              <a:t>10/23/17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8E5F27-21E9-49EF-B98E-0F93994CAB4A}" type="slidenum">
              <a:rPr lang="en-US" smtClean="0"/>
              <a:t>‹#›</a:t>
            </a:fld>
            <a:endParaRPr lang="en-US"/>
          </a:p>
        </p:txBody>
      </p:sp>
    </p:spTree>
    <p:extLst>
      <p:ext uri="{BB962C8B-B14F-4D97-AF65-F5344CB8AC3E}">
        <p14:creationId xmlns:p14="http://schemas.microsoft.com/office/powerpoint/2010/main" val="178890600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490188-AA12-47C0-90DB-5FCAB1C8CAA7}" type="datetimeFigureOut">
              <a:rPr lang="en-US" smtClean="0"/>
              <a:t>10/23/17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8E5F27-21E9-49EF-B98E-0F93994CAB4A}" type="slidenum">
              <a:rPr lang="en-US" smtClean="0"/>
              <a:t>‹#›</a:t>
            </a:fld>
            <a:endParaRPr lang="en-US"/>
          </a:p>
        </p:txBody>
      </p:sp>
    </p:spTree>
    <p:extLst>
      <p:ext uri="{BB962C8B-B14F-4D97-AF65-F5344CB8AC3E}">
        <p14:creationId xmlns:p14="http://schemas.microsoft.com/office/powerpoint/2010/main" val="92920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7490188-AA12-47C0-90DB-5FCAB1C8CAA7}" type="datetimeFigureOut">
              <a:rPr lang="en-US" smtClean="0"/>
              <a:t>10/23/17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8E5F27-21E9-49EF-B98E-0F93994CAB4A}" type="slidenum">
              <a:rPr lang="en-US" smtClean="0"/>
              <a:t>‹#›</a:t>
            </a:fld>
            <a:endParaRPr lang="en-US"/>
          </a:p>
        </p:txBody>
      </p:sp>
    </p:spTree>
    <p:extLst>
      <p:ext uri="{BB962C8B-B14F-4D97-AF65-F5344CB8AC3E}">
        <p14:creationId xmlns:p14="http://schemas.microsoft.com/office/powerpoint/2010/main" val="101136896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490188-AA12-47C0-90DB-5FCAB1C8CAA7}" type="datetimeFigureOut">
              <a:rPr lang="en-US" smtClean="0"/>
              <a:t>10/23/17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E5F27-21E9-49EF-B98E-0F93994CAB4A}" type="slidenum">
              <a:rPr lang="en-US" smtClean="0"/>
              <a:t>‹#›</a:t>
            </a:fld>
            <a:endParaRPr lang="en-US"/>
          </a:p>
        </p:txBody>
      </p:sp>
    </p:spTree>
    <p:extLst>
      <p:ext uri="{BB962C8B-B14F-4D97-AF65-F5344CB8AC3E}">
        <p14:creationId xmlns:p14="http://schemas.microsoft.com/office/powerpoint/2010/main" val="403737630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490188-AA12-47C0-90DB-5FCAB1C8CAA7}" type="datetimeFigureOut">
              <a:rPr lang="en-US" smtClean="0"/>
              <a:t>10/23/17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E5F27-21E9-49EF-B98E-0F93994CAB4A}" type="slidenum">
              <a:rPr lang="en-US" smtClean="0"/>
              <a:t>‹#›</a:t>
            </a:fld>
            <a:endParaRPr lang="en-US"/>
          </a:p>
        </p:txBody>
      </p:sp>
    </p:spTree>
    <p:extLst>
      <p:ext uri="{BB962C8B-B14F-4D97-AF65-F5344CB8AC3E}">
        <p14:creationId xmlns:p14="http://schemas.microsoft.com/office/powerpoint/2010/main" val="2947960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7490188-AA12-47C0-90DB-5FCAB1C8CAA7}" type="datetimeFigureOut">
              <a:rPr lang="en-US" smtClean="0"/>
              <a:t>10/23/17</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08E5F27-21E9-49EF-B98E-0F93994CAB4A}" type="slidenum">
              <a:rPr lang="en-US" smtClean="0"/>
              <a:t>‹#›</a:t>
            </a:fld>
            <a:endParaRPr lang="en-US"/>
          </a:p>
        </p:txBody>
      </p:sp>
    </p:spTree>
    <p:extLst>
      <p:ext uri="{BB962C8B-B14F-4D97-AF65-F5344CB8AC3E}">
        <p14:creationId xmlns:p14="http://schemas.microsoft.com/office/powerpoint/2010/main" val="4175884757"/>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 id="2147484453" r:id="rId14"/>
    <p:sldLayoutId id="2147484454" r:id="rId15"/>
    <p:sldLayoutId id="2147484455" r:id="rId16"/>
    <p:sldLayoutId id="214748445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68E2A4-C08B-4D51-AE7D-B680138C07FB}"/>
              </a:ext>
            </a:extLst>
          </p:cNvPr>
          <p:cNvSpPr>
            <a:spLocks noGrp="1"/>
          </p:cNvSpPr>
          <p:nvPr>
            <p:ph type="ctrTitle"/>
          </p:nvPr>
        </p:nvSpPr>
        <p:spPr>
          <a:xfrm>
            <a:off x="1452667" y="786809"/>
            <a:ext cx="8393082" cy="2012732"/>
          </a:xfrm>
        </p:spPr>
        <p:txBody>
          <a:bodyPr>
            <a:normAutofit/>
          </a:bodyPr>
          <a:lstStyle/>
          <a:p>
            <a:r>
              <a:rPr lang="en-US" dirty="0"/>
              <a:t> Segmentation at Sticks Kebob Shop</a:t>
            </a:r>
          </a:p>
        </p:txBody>
      </p:sp>
      <p:sp>
        <p:nvSpPr>
          <p:cNvPr id="3" name="Subtitle 2">
            <a:extLst>
              <a:ext uri="{FF2B5EF4-FFF2-40B4-BE49-F238E27FC236}">
                <a16:creationId xmlns:a16="http://schemas.microsoft.com/office/drawing/2014/main" xmlns="" id="{625E7113-B25B-4CB2-BAFB-2E66396C0CD5}"/>
              </a:ext>
            </a:extLst>
          </p:cNvPr>
          <p:cNvSpPr>
            <a:spLocks noGrp="1"/>
          </p:cNvSpPr>
          <p:nvPr>
            <p:ph type="subTitle" idx="1"/>
          </p:nvPr>
        </p:nvSpPr>
        <p:spPr>
          <a:xfrm>
            <a:off x="213588" y="6073443"/>
            <a:ext cx="3091041" cy="470480"/>
          </a:xfrm>
        </p:spPr>
        <p:txBody>
          <a:bodyPr>
            <a:normAutofit lnSpcReduction="10000"/>
          </a:bodyPr>
          <a:lstStyle/>
          <a:p>
            <a:r>
              <a:rPr lang="en-US" dirty="0"/>
              <a:t>Group 4 </a:t>
            </a:r>
            <a:r>
              <a:rPr lang="en-US" dirty="0" err="1"/>
              <a:t>MaR</a:t>
            </a:r>
            <a:r>
              <a:rPr lang="en-US" dirty="0"/>
              <a:t> 653</a:t>
            </a:r>
          </a:p>
        </p:txBody>
      </p:sp>
      <p:sp>
        <p:nvSpPr>
          <p:cNvPr id="4" name="Subtitle 2">
            <a:extLst>
              <a:ext uri="{FF2B5EF4-FFF2-40B4-BE49-F238E27FC236}">
                <a16:creationId xmlns:a16="http://schemas.microsoft.com/office/drawing/2014/main" xmlns="" id="{C8474742-A692-410A-87D1-00991DD42E18}"/>
              </a:ext>
            </a:extLst>
          </p:cNvPr>
          <p:cNvSpPr txBox="1">
            <a:spLocks/>
          </p:cNvSpPr>
          <p:nvPr/>
        </p:nvSpPr>
        <p:spPr>
          <a:xfrm>
            <a:off x="7887432" y="4739419"/>
            <a:ext cx="4186362" cy="1804504"/>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342900" indent="-342900">
              <a:buFont typeface="Arial" panose="020B0604020202020204" pitchFamily="34" charset="0"/>
              <a:buChar char="•"/>
            </a:pPr>
            <a:r>
              <a:rPr lang="en-US" dirty="0">
                <a:solidFill>
                  <a:schemeClr val="tx1"/>
                </a:solidFill>
              </a:rPr>
              <a:t>Emanuel Fuller</a:t>
            </a:r>
          </a:p>
          <a:p>
            <a:pPr marL="342900" indent="-342900">
              <a:buFont typeface="Arial" panose="020B0604020202020204" pitchFamily="34" charset="0"/>
              <a:buChar char="•"/>
            </a:pPr>
            <a:r>
              <a:rPr lang="en-US" dirty="0">
                <a:solidFill>
                  <a:schemeClr val="tx1"/>
                </a:solidFill>
              </a:rPr>
              <a:t>Stephen C Washington III</a:t>
            </a:r>
          </a:p>
          <a:p>
            <a:pPr marL="342900" indent="-342900">
              <a:buFont typeface="Arial" panose="020B0604020202020204" pitchFamily="34" charset="0"/>
              <a:buChar char="•"/>
            </a:pPr>
            <a:r>
              <a:rPr lang="en-US" dirty="0">
                <a:solidFill>
                  <a:schemeClr val="tx1"/>
                </a:solidFill>
              </a:rPr>
              <a:t>Felicia J Draper</a:t>
            </a:r>
          </a:p>
          <a:p>
            <a:pPr marL="342900" indent="-342900">
              <a:buFont typeface="Arial" panose="020B0604020202020204" pitchFamily="34" charset="0"/>
              <a:buChar char="•"/>
            </a:pPr>
            <a:r>
              <a:rPr lang="en-US" dirty="0">
                <a:solidFill>
                  <a:schemeClr val="tx1"/>
                </a:solidFill>
              </a:rPr>
              <a:t>Jewell Anderson</a:t>
            </a:r>
          </a:p>
          <a:p>
            <a:pPr marL="342900" indent="-342900">
              <a:buFont typeface="Arial" panose="020B0604020202020204" pitchFamily="34" charset="0"/>
              <a:buChar char="•"/>
            </a:pPr>
            <a:r>
              <a:rPr lang="en-US" dirty="0">
                <a:solidFill>
                  <a:schemeClr val="tx1"/>
                </a:solidFill>
              </a:rPr>
              <a:t>David Fleischman</a:t>
            </a:r>
          </a:p>
        </p:txBody>
      </p:sp>
    </p:spTree>
    <p:extLst>
      <p:ext uri="{BB962C8B-B14F-4D97-AF65-F5344CB8AC3E}">
        <p14:creationId xmlns:p14="http://schemas.microsoft.com/office/powerpoint/2010/main" val="2156135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xmlns="" id="{E1A06101-0DCB-461D-8C3D-B9DE1BEA0D27}"/>
              </a:ext>
            </a:extLst>
          </p:cNvPr>
          <p:cNvSpPr txBox="1">
            <a:spLocks/>
          </p:cNvSpPr>
          <p:nvPr/>
        </p:nvSpPr>
        <p:spPr>
          <a:xfrm>
            <a:off x="186813" y="233516"/>
            <a:ext cx="10879560" cy="113808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CHOOSING FAST FOOD  </a:t>
            </a:r>
          </a:p>
        </p:txBody>
      </p:sp>
      <p:sp>
        <p:nvSpPr>
          <p:cNvPr id="6" name="TextBox 5">
            <a:extLst>
              <a:ext uri="{FF2B5EF4-FFF2-40B4-BE49-F238E27FC236}">
                <a16:creationId xmlns:a16="http://schemas.microsoft.com/office/drawing/2014/main" xmlns="" id="{1E77175A-2206-4625-AA5C-2FF812563D39}"/>
              </a:ext>
            </a:extLst>
          </p:cNvPr>
          <p:cNvSpPr txBox="1"/>
          <p:nvPr/>
        </p:nvSpPr>
        <p:spPr>
          <a:xfrm>
            <a:off x="968309" y="1607574"/>
            <a:ext cx="9114503" cy="3970318"/>
          </a:xfrm>
          <a:prstGeom prst="rect">
            <a:avLst/>
          </a:prstGeom>
          <a:noFill/>
        </p:spPr>
        <p:txBody>
          <a:bodyPr wrap="square" rtlCol="0">
            <a:spAutoFit/>
          </a:bodyPr>
          <a:lstStyle/>
          <a:p>
            <a:r>
              <a:rPr lang="en-US" b="1" u="sng" dirty="0"/>
              <a:t>Consumer Choices:</a:t>
            </a:r>
            <a:r>
              <a:rPr lang="en-US" dirty="0"/>
              <a:t> Dining at a fast food restaurant based on various factors such as convenience, value, taste, menu/variety, health, and community. </a:t>
            </a:r>
          </a:p>
          <a:p>
            <a:endParaRPr lang="en-US" dirty="0"/>
          </a:p>
          <a:p>
            <a:r>
              <a:rPr lang="en-US" b="1" u="sng" dirty="0"/>
              <a:t>Different Segments Value Different Choices:</a:t>
            </a:r>
            <a:r>
              <a:rPr lang="en-US" b="1" dirty="0"/>
              <a:t>  </a:t>
            </a:r>
            <a:r>
              <a:rPr lang="en-US" dirty="0"/>
              <a:t>A busy soccer mom may be more concerned with health &amp; convenience, while a white collar lunch crowd craves nutritional satisfaction along with convenience &amp; value.  Both are Kebob customers. Location and value would be important to both these groups.</a:t>
            </a:r>
          </a:p>
          <a:p>
            <a:endParaRPr lang="en-US" dirty="0"/>
          </a:p>
          <a:p>
            <a:r>
              <a:rPr lang="en-US" b="1" u="sng" dirty="0"/>
              <a:t>Taste Matters:</a:t>
            </a:r>
            <a:r>
              <a:rPr lang="en-US" dirty="0"/>
              <a:t> The taste of the food is among the most significant factors in choosing a QSR. Simply put, if you like Kebobs, taste is one of the main reasons you would visit the establishment.</a:t>
            </a:r>
          </a:p>
          <a:p>
            <a:endParaRPr lang="en-US" dirty="0"/>
          </a:p>
          <a:p>
            <a:r>
              <a:rPr lang="en-US" b="1" u="sng" dirty="0"/>
              <a:t>Variety Overwhelms:</a:t>
            </a:r>
            <a:r>
              <a:rPr lang="en-US" b="1" dirty="0"/>
              <a:t> </a:t>
            </a:r>
            <a:r>
              <a:rPr lang="en-US" dirty="0"/>
              <a:t>Too many choices turn off the consumer.  Both In-N-Out and Shake Shack with limited menus, overwhelmingly prove this theory.  Variety matters, but among the customers and non its one of the qualities that is least valued when choosing to eat out.  </a:t>
            </a:r>
          </a:p>
        </p:txBody>
      </p:sp>
    </p:spTree>
    <p:extLst>
      <p:ext uri="{BB962C8B-B14F-4D97-AF65-F5344CB8AC3E}">
        <p14:creationId xmlns:p14="http://schemas.microsoft.com/office/powerpoint/2010/main" val="162189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7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73C721E-7694-453B-AB2F-D61B011D3DAB}"/>
              </a:ext>
            </a:extLst>
          </p:cNvPr>
          <p:cNvSpPr txBox="1"/>
          <p:nvPr/>
        </p:nvSpPr>
        <p:spPr>
          <a:xfrm>
            <a:off x="275303" y="1371600"/>
            <a:ext cx="4955459" cy="2862322"/>
          </a:xfrm>
          <a:prstGeom prst="rect">
            <a:avLst/>
          </a:prstGeom>
          <a:solidFill>
            <a:schemeClr val="bg2"/>
          </a:solidFill>
        </p:spPr>
        <p:txBody>
          <a:bodyPr wrap="square" rtlCol="0">
            <a:spAutoFit/>
          </a:bodyPr>
          <a:lstStyle/>
          <a:p>
            <a:r>
              <a:rPr lang="en-US" b="1" u="sng" dirty="0"/>
              <a:t>The Average STICKS Customer:</a:t>
            </a:r>
          </a:p>
          <a:p>
            <a:r>
              <a:rPr lang="en-US" dirty="0"/>
              <a:t> - has family (defined by household type) </a:t>
            </a:r>
          </a:p>
          <a:p>
            <a:pPr marL="285750" indent="-285750">
              <a:buFontTx/>
              <a:buChar char="-"/>
            </a:pPr>
            <a:r>
              <a:rPr lang="en-US" dirty="0"/>
              <a:t>Earns between $50 – 100K </a:t>
            </a:r>
          </a:p>
          <a:p>
            <a:pPr marL="285750" indent="-285750">
              <a:buFontTx/>
              <a:buChar char="-"/>
            </a:pPr>
            <a:r>
              <a:rPr lang="en-US" dirty="0"/>
              <a:t>Uses coupons twice a month.  </a:t>
            </a:r>
          </a:p>
          <a:p>
            <a:pPr marL="285750" indent="-285750">
              <a:buFontTx/>
              <a:buChar char="-"/>
            </a:pPr>
            <a:endParaRPr lang="en-US" dirty="0"/>
          </a:p>
          <a:p>
            <a:r>
              <a:rPr lang="en-US" b="1" u="sng" dirty="0"/>
              <a:t>The Customer Motivation:</a:t>
            </a:r>
          </a:p>
          <a:p>
            <a:pPr marL="285750" indent="-285750">
              <a:buFontTx/>
              <a:buChar char="-"/>
            </a:pPr>
            <a:r>
              <a:rPr lang="en-US" dirty="0"/>
              <a:t>Value</a:t>
            </a:r>
          </a:p>
          <a:p>
            <a:pPr marL="285750" indent="-285750">
              <a:buFontTx/>
              <a:buChar char="-"/>
            </a:pPr>
            <a:r>
              <a:rPr lang="en-US" dirty="0"/>
              <a:t>Taste </a:t>
            </a:r>
          </a:p>
          <a:p>
            <a:pPr marL="285750" indent="-285750">
              <a:buFontTx/>
              <a:buChar char="-"/>
            </a:pPr>
            <a:r>
              <a:rPr lang="en-US" dirty="0"/>
              <a:t>Healthiness of a meal </a:t>
            </a:r>
          </a:p>
          <a:p>
            <a:pPr marL="285750" indent="-285750">
              <a:buFontTx/>
              <a:buChar char="-"/>
            </a:pPr>
            <a:r>
              <a:rPr lang="en-US" dirty="0"/>
              <a:t>Loyalty to Community.     </a:t>
            </a:r>
          </a:p>
        </p:txBody>
      </p:sp>
      <p:sp>
        <p:nvSpPr>
          <p:cNvPr id="9" name="TextBox 8">
            <a:extLst>
              <a:ext uri="{FF2B5EF4-FFF2-40B4-BE49-F238E27FC236}">
                <a16:creationId xmlns:a16="http://schemas.microsoft.com/office/drawing/2014/main" xmlns="" id="{DBC510E9-3D1A-4106-B65C-A604F75138F4}"/>
              </a:ext>
            </a:extLst>
          </p:cNvPr>
          <p:cNvSpPr txBox="1"/>
          <p:nvPr/>
        </p:nvSpPr>
        <p:spPr>
          <a:xfrm>
            <a:off x="5402826" y="1513000"/>
            <a:ext cx="6194323" cy="2308324"/>
          </a:xfrm>
          <a:prstGeom prst="rect">
            <a:avLst/>
          </a:prstGeom>
          <a:solidFill>
            <a:srgbClr val="FF0000"/>
          </a:solidFill>
        </p:spPr>
        <p:txBody>
          <a:bodyPr wrap="square" rtlCol="0">
            <a:spAutoFit/>
          </a:bodyPr>
          <a:lstStyle/>
          <a:p>
            <a:r>
              <a:rPr lang="en-US" b="1" u="sng" dirty="0"/>
              <a:t>The Non-STICKS Customer</a:t>
            </a:r>
          </a:p>
          <a:p>
            <a:pPr marL="285750" indent="-285750">
              <a:buFontTx/>
              <a:buChar char="-"/>
            </a:pPr>
            <a:r>
              <a:rPr lang="en-US" dirty="0"/>
              <a:t>Bring lunch to work </a:t>
            </a:r>
          </a:p>
          <a:p>
            <a:pPr marL="285750" indent="-285750">
              <a:buFontTx/>
              <a:buChar char="-"/>
            </a:pPr>
            <a:r>
              <a:rPr lang="en-US" dirty="0"/>
              <a:t>Lower Income </a:t>
            </a:r>
          </a:p>
          <a:p>
            <a:pPr marL="285750" indent="-285750">
              <a:buFontTx/>
              <a:buChar char="-"/>
            </a:pPr>
            <a:r>
              <a:rPr lang="en-US" dirty="0"/>
              <a:t>Less concerned with nutritional value. </a:t>
            </a:r>
          </a:p>
          <a:p>
            <a:pPr marL="285750" indent="-285750">
              <a:buFontTx/>
              <a:buChar char="-"/>
            </a:pPr>
            <a:endParaRPr lang="en-US" dirty="0"/>
          </a:p>
          <a:p>
            <a:pPr marL="285750" indent="-285750">
              <a:buFontTx/>
              <a:buChar char="-"/>
            </a:pPr>
            <a:r>
              <a:rPr lang="en-US" dirty="0"/>
              <a:t> This is significant, because STICKS business depends on a more health conscious the lunch crowd.  </a:t>
            </a:r>
          </a:p>
          <a:p>
            <a:endParaRPr lang="en-US" dirty="0"/>
          </a:p>
        </p:txBody>
      </p:sp>
      <p:sp>
        <p:nvSpPr>
          <p:cNvPr id="10" name="Title 5">
            <a:extLst>
              <a:ext uri="{FF2B5EF4-FFF2-40B4-BE49-F238E27FC236}">
                <a16:creationId xmlns:a16="http://schemas.microsoft.com/office/drawing/2014/main" xmlns="" id="{5DC1122A-BB99-4C2C-8C7A-21CBAEB4B27F}"/>
              </a:ext>
            </a:extLst>
          </p:cNvPr>
          <p:cNvSpPr txBox="1">
            <a:spLocks/>
          </p:cNvSpPr>
          <p:nvPr/>
        </p:nvSpPr>
        <p:spPr>
          <a:xfrm>
            <a:off x="186813" y="233516"/>
            <a:ext cx="10879560" cy="113808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THE STICKS CUSTOMER </a:t>
            </a:r>
          </a:p>
        </p:txBody>
      </p:sp>
      <p:sp>
        <p:nvSpPr>
          <p:cNvPr id="6" name="TextBox 5">
            <a:extLst>
              <a:ext uri="{FF2B5EF4-FFF2-40B4-BE49-F238E27FC236}">
                <a16:creationId xmlns:a16="http://schemas.microsoft.com/office/drawing/2014/main" xmlns="" id="{BE976E6A-5FA3-49A1-8650-F0D15D32B554}"/>
              </a:ext>
            </a:extLst>
          </p:cNvPr>
          <p:cNvSpPr txBox="1"/>
          <p:nvPr/>
        </p:nvSpPr>
        <p:spPr>
          <a:xfrm>
            <a:off x="5948515" y="4525746"/>
            <a:ext cx="5805950" cy="1200329"/>
          </a:xfrm>
          <a:prstGeom prst="rect">
            <a:avLst/>
          </a:prstGeom>
          <a:solidFill>
            <a:srgbClr val="FF0000"/>
          </a:solidFill>
        </p:spPr>
        <p:txBody>
          <a:bodyPr wrap="square" rtlCol="0">
            <a:spAutoFit/>
          </a:bodyPr>
          <a:lstStyle/>
          <a:p>
            <a:r>
              <a:rPr lang="en-US" b="1" u="sng" dirty="0"/>
              <a:t>Favorite Fast Food Chains: </a:t>
            </a:r>
            <a:r>
              <a:rPr lang="en-US" dirty="0"/>
              <a:t>Non-sticks customers frequent McDonald’s and Hardee’s.  These are primarily cheaper with less health-conscious choices readily available. </a:t>
            </a:r>
          </a:p>
        </p:txBody>
      </p:sp>
      <p:sp>
        <p:nvSpPr>
          <p:cNvPr id="2" name="Rectangle 1">
            <a:extLst>
              <a:ext uri="{FF2B5EF4-FFF2-40B4-BE49-F238E27FC236}">
                <a16:creationId xmlns:a16="http://schemas.microsoft.com/office/drawing/2014/main" xmlns="" id="{06739370-EB8D-4A3B-A6AA-ADBE1B6CE5D5}"/>
              </a:ext>
            </a:extLst>
          </p:cNvPr>
          <p:cNvSpPr/>
          <p:nvPr/>
        </p:nvSpPr>
        <p:spPr>
          <a:xfrm>
            <a:off x="604683" y="4525747"/>
            <a:ext cx="4296697" cy="1477328"/>
          </a:xfrm>
          <a:prstGeom prst="rect">
            <a:avLst/>
          </a:prstGeom>
          <a:solidFill>
            <a:schemeClr val="bg2"/>
          </a:solidFill>
        </p:spPr>
        <p:txBody>
          <a:bodyPr wrap="square">
            <a:spAutoFit/>
          </a:bodyPr>
          <a:lstStyle/>
          <a:p>
            <a:r>
              <a:rPr lang="en-US" b="1" u="sng" dirty="0"/>
              <a:t>Preferred QSR</a:t>
            </a:r>
            <a:r>
              <a:rPr lang="en-US" b="1" dirty="0"/>
              <a:t>: </a:t>
            </a:r>
            <a:r>
              <a:rPr lang="en-US" dirty="0"/>
              <a:t>The sticks customers are primarily going to places such as Panera which are more expensive with healthier food options more readily available. </a:t>
            </a:r>
          </a:p>
        </p:txBody>
      </p:sp>
    </p:spTree>
    <p:extLst>
      <p:ext uri="{BB962C8B-B14F-4D97-AF65-F5344CB8AC3E}">
        <p14:creationId xmlns:p14="http://schemas.microsoft.com/office/powerpoint/2010/main" val="355605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13522D4-BB5B-46DE-8AEB-340CA3A9CC33}"/>
              </a:ext>
            </a:extLst>
          </p:cNvPr>
          <p:cNvSpPr txBox="1"/>
          <p:nvPr/>
        </p:nvSpPr>
        <p:spPr>
          <a:xfrm>
            <a:off x="463273" y="5872059"/>
            <a:ext cx="11173203" cy="646331"/>
          </a:xfrm>
          <a:prstGeom prst="rect">
            <a:avLst/>
          </a:prstGeom>
          <a:noFill/>
        </p:spPr>
        <p:txBody>
          <a:bodyPr wrap="square" rtlCol="0">
            <a:spAutoFit/>
          </a:bodyPr>
          <a:lstStyle/>
          <a:p>
            <a:r>
              <a:rPr lang="en-US" b="1" u="sng" dirty="0"/>
              <a:t>We Recommend Targeting Segment #1.   </a:t>
            </a:r>
            <a:r>
              <a:rPr lang="en-US" dirty="0"/>
              <a:t>Based on the survey, it is very likely they are recent college grads (small HH, mid income, young) and established locals who have the similar values to Sticks overall goal of Community.  </a:t>
            </a:r>
          </a:p>
        </p:txBody>
      </p:sp>
      <p:sp>
        <p:nvSpPr>
          <p:cNvPr id="6" name="Title 5">
            <a:extLst>
              <a:ext uri="{FF2B5EF4-FFF2-40B4-BE49-F238E27FC236}">
                <a16:creationId xmlns:a16="http://schemas.microsoft.com/office/drawing/2014/main" xmlns="" id="{AD10A3B1-FEAE-45BA-9E5A-32989C0EA5E3}"/>
              </a:ext>
            </a:extLst>
          </p:cNvPr>
          <p:cNvSpPr>
            <a:spLocks noGrp="1"/>
          </p:cNvSpPr>
          <p:nvPr>
            <p:ph type="ctrTitle"/>
          </p:nvPr>
        </p:nvSpPr>
        <p:spPr>
          <a:xfrm>
            <a:off x="579768" y="297429"/>
            <a:ext cx="10255380" cy="1138084"/>
          </a:xfrm>
        </p:spPr>
        <p:txBody>
          <a:bodyPr/>
          <a:lstStyle/>
          <a:p>
            <a:r>
              <a:rPr lang="en-US" sz="7200" dirty="0">
                <a:solidFill>
                  <a:schemeClr val="tx2"/>
                </a:solidFill>
              </a:rPr>
              <a:t>CUSTOMER</a:t>
            </a:r>
            <a:r>
              <a:rPr lang="en-US" dirty="0"/>
              <a:t> </a:t>
            </a:r>
            <a:r>
              <a:rPr lang="en-US" sz="7200" dirty="0">
                <a:solidFill>
                  <a:schemeClr val="tx2"/>
                </a:solidFill>
              </a:rPr>
              <a:t>SEGMENTS</a:t>
            </a:r>
          </a:p>
        </p:txBody>
      </p:sp>
      <p:sp>
        <p:nvSpPr>
          <p:cNvPr id="7" name="TextBox 6">
            <a:extLst>
              <a:ext uri="{FF2B5EF4-FFF2-40B4-BE49-F238E27FC236}">
                <a16:creationId xmlns:a16="http://schemas.microsoft.com/office/drawing/2014/main" xmlns="" id="{7E36C6F0-DF4B-4B80-8E62-EF486538C638}"/>
              </a:ext>
            </a:extLst>
          </p:cNvPr>
          <p:cNvSpPr txBox="1"/>
          <p:nvPr/>
        </p:nvSpPr>
        <p:spPr>
          <a:xfrm>
            <a:off x="260555" y="1473740"/>
            <a:ext cx="11685639" cy="2031325"/>
          </a:xfrm>
          <a:prstGeom prst="rect">
            <a:avLst/>
          </a:prstGeom>
          <a:noFill/>
        </p:spPr>
        <p:txBody>
          <a:bodyPr wrap="square" rtlCol="0">
            <a:spAutoFit/>
          </a:bodyPr>
          <a:lstStyle/>
          <a:p>
            <a:r>
              <a:rPr lang="en-US" dirty="0"/>
              <a:t>Our elbow plot curves between 3 and 4, therefore we chose 3 segments, basing it on mainly on 4 questions </a:t>
            </a:r>
          </a:p>
          <a:p>
            <a:r>
              <a:rPr lang="en-US" dirty="0"/>
              <a:t> </a:t>
            </a:r>
            <a:br>
              <a:rPr lang="en-US" dirty="0"/>
            </a:br>
            <a:r>
              <a:rPr lang="en-US" dirty="0"/>
              <a:t>1 – What is your age?</a:t>
            </a:r>
            <a:br>
              <a:rPr lang="en-US" dirty="0"/>
            </a:br>
            <a:r>
              <a:rPr lang="en-US" dirty="0"/>
              <a:t>2 – How would you describe your HH type? </a:t>
            </a:r>
            <a:br>
              <a:rPr lang="en-US" dirty="0"/>
            </a:br>
            <a:r>
              <a:rPr lang="en-US" dirty="0"/>
              <a:t>3 – What is your approx. household income?</a:t>
            </a:r>
            <a:br>
              <a:rPr lang="en-US" dirty="0"/>
            </a:br>
            <a:r>
              <a:rPr lang="en-US" dirty="0"/>
              <a:t>4 – Please indicate how important the following factor are when you visit a restaurant</a:t>
            </a:r>
          </a:p>
          <a:p>
            <a:endParaRPr lang="en-US" dirty="0"/>
          </a:p>
        </p:txBody>
      </p:sp>
      <p:sp>
        <p:nvSpPr>
          <p:cNvPr id="8" name="TextBox 7">
            <a:extLst>
              <a:ext uri="{FF2B5EF4-FFF2-40B4-BE49-F238E27FC236}">
                <a16:creationId xmlns:a16="http://schemas.microsoft.com/office/drawing/2014/main" xmlns="" id="{C302E01B-45A9-4821-ACE0-C3BBCD50E899}"/>
              </a:ext>
            </a:extLst>
          </p:cNvPr>
          <p:cNvSpPr txBox="1"/>
          <p:nvPr/>
        </p:nvSpPr>
        <p:spPr>
          <a:xfrm>
            <a:off x="4403104" y="3532002"/>
            <a:ext cx="3674096" cy="2308324"/>
          </a:xfrm>
          <a:prstGeom prst="rect">
            <a:avLst/>
          </a:prstGeom>
          <a:solidFill>
            <a:schemeClr val="bg2"/>
          </a:solidFill>
        </p:spPr>
        <p:txBody>
          <a:bodyPr wrap="square" rtlCol="0">
            <a:spAutoFit/>
          </a:bodyPr>
          <a:lstStyle/>
          <a:p>
            <a:r>
              <a:rPr lang="en-US" sz="1600" b="1" u="sng" dirty="0"/>
              <a:t>Segment 2: </a:t>
            </a:r>
            <a:r>
              <a:rPr lang="en-US" sz="1600" dirty="0"/>
              <a:t>The age range is slightly older than #1, however their income is the smallest of segments.  Many of the attributes within this group show apathy toward choices: convenience, taste, ambiance, menu variety.  This group seems most challenging to market to. What do they like? </a:t>
            </a:r>
          </a:p>
        </p:txBody>
      </p:sp>
      <p:sp>
        <p:nvSpPr>
          <p:cNvPr id="10" name="TextBox 9">
            <a:extLst>
              <a:ext uri="{FF2B5EF4-FFF2-40B4-BE49-F238E27FC236}">
                <a16:creationId xmlns:a16="http://schemas.microsoft.com/office/drawing/2014/main" xmlns="" id="{BF9F3564-700A-4A4C-83F8-46F2EB025957}"/>
              </a:ext>
            </a:extLst>
          </p:cNvPr>
          <p:cNvSpPr txBox="1"/>
          <p:nvPr/>
        </p:nvSpPr>
        <p:spPr>
          <a:xfrm>
            <a:off x="299720" y="3600256"/>
            <a:ext cx="3638099" cy="1600438"/>
          </a:xfrm>
          <a:prstGeom prst="rect">
            <a:avLst/>
          </a:prstGeom>
          <a:solidFill>
            <a:schemeClr val="bg2"/>
          </a:solidFill>
        </p:spPr>
        <p:txBody>
          <a:bodyPr wrap="square" rtlCol="0">
            <a:spAutoFit/>
          </a:bodyPr>
          <a:lstStyle/>
          <a:p>
            <a:r>
              <a:rPr lang="en-US" sz="1600" b="1" u="sng" dirty="0"/>
              <a:t>Segment 1</a:t>
            </a:r>
            <a:r>
              <a:rPr lang="en-US" sz="1600" dirty="0"/>
              <a:t>: This is the youngest of our segments, with a mid level income and smallest HH type.  Community is very important. Taste is among the  most important factors in choosing a QSR</a:t>
            </a:r>
            <a:r>
              <a:rPr lang="en-US" dirty="0"/>
              <a:t>. </a:t>
            </a:r>
          </a:p>
        </p:txBody>
      </p:sp>
      <p:sp>
        <p:nvSpPr>
          <p:cNvPr id="11" name="TextBox 10">
            <a:extLst>
              <a:ext uri="{FF2B5EF4-FFF2-40B4-BE49-F238E27FC236}">
                <a16:creationId xmlns:a16="http://schemas.microsoft.com/office/drawing/2014/main" xmlns="" id="{529E284E-C429-411C-B1F5-67C53D3EBBDD}"/>
              </a:ext>
            </a:extLst>
          </p:cNvPr>
          <p:cNvSpPr txBox="1"/>
          <p:nvPr/>
        </p:nvSpPr>
        <p:spPr>
          <a:xfrm>
            <a:off x="8224767" y="3592370"/>
            <a:ext cx="3264227" cy="2308324"/>
          </a:xfrm>
          <a:prstGeom prst="rect">
            <a:avLst/>
          </a:prstGeom>
          <a:solidFill>
            <a:schemeClr val="bg2"/>
          </a:solidFill>
        </p:spPr>
        <p:txBody>
          <a:bodyPr wrap="square" rtlCol="0">
            <a:spAutoFit/>
          </a:bodyPr>
          <a:lstStyle/>
          <a:p>
            <a:r>
              <a:rPr lang="en-US" sz="1600" b="1" u="sng" dirty="0"/>
              <a:t>Segment 3</a:t>
            </a:r>
            <a:r>
              <a:rPr lang="en-US" sz="1600" dirty="0"/>
              <a:t>: These are our biggest earners with the biggest household. They put a lot of focus on value and health conscious options in their choices.  Convenience is not as important as an important a factor as community.   </a:t>
            </a:r>
          </a:p>
        </p:txBody>
      </p:sp>
      <p:sp>
        <p:nvSpPr>
          <p:cNvPr id="9" name="TextBox 8">
            <a:extLst>
              <a:ext uri="{FF2B5EF4-FFF2-40B4-BE49-F238E27FC236}">
                <a16:creationId xmlns:a16="http://schemas.microsoft.com/office/drawing/2014/main" xmlns="" id="{4D1AB601-8F55-4906-8D86-A651B69E3612}"/>
              </a:ext>
            </a:extLst>
          </p:cNvPr>
          <p:cNvSpPr txBox="1"/>
          <p:nvPr/>
        </p:nvSpPr>
        <p:spPr>
          <a:xfrm>
            <a:off x="1302775" y="1786153"/>
            <a:ext cx="9837173" cy="584775"/>
          </a:xfrm>
          <a:prstGeom prst="rect">
            <a:avLst/>
          </a:prstGeom>
          <a:noFill/>
        </p:spPr>
        <p:txBody>
          <a:bodyPr wrap="square" rtlCol="0">
            <a:spAutoFit/>
          </a:bodyPr>
          <a:lstStyle/>
          <a:p>
            <a:r>
              <a:rPr lang="en-US" sz="1600" dirty="0"/>
              <a:t/>
            </a:r>
            <a:br>
              <a:rPr lang="en-US" sz="1600" dirty="0"/>
            </a:br>
            <a:r>
              <a:rPr lang="en-US" sz="1600" dirty="0"/>
              <a:t> </a:t>
            </a:r>
          </a:p>
        </p:txBody>
      </p:sp>
    </p:spTree>
    <p:extLst>
      <p:ext uri="{BB962C8B-B14F-4D97-AF65-F5344CB8AC3E}">
        <p14:creationId xmlns:p14="http://schemas.microsoft.com/office/powerpoint/2010/main" val="1280199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66CF48C-DDA0-42F2-874A-450AFB322777}"/>
              </a:ext>
            </a:extLst>
          </p:cNvPr>
          <p:cNvPicPr>
            <a:picLocks noChangeAspect="1"/>
          </p:cNvPicPr>
          <p:nvPr/>
        </p:nvPicPr>
        <p:blipFill>
          <a:blip r:embed="rId2"/>
          <a:stretch>
            <a:fillRect/>
          </a:stretch>
        </p:blipFill>
        <p:spPr>
          <a:xfrm>
            <a:off x="7851058" y="4008768"/>
            <a:ext cx="4297484" cy="2607637"/>
          </a:xfrm>
          <a:prstGeom prst="rect">
            <a:avLst/>
          </a:prstGeom>
        </p:spPr>
      </p:pic>
      <p:sp>
        <p:nvSpPr>
          <p:cNvPr id="6" name="Title 5">
            <a:extLst>
              <a:ext uri="{FF2B5EF4-FFF2-40B4-BE49-F238E27FC236}">
                <a16:creationId xmlns:a16="http://schemas.microsoft.com/office/drawing/2014/main" xmlns="" id="{6114E3CB-9C7D-438F-8334-458892676BBE}"/>
              </a:ext>
            </a:extLst>
          </p:cNvPr>
          <p:cNvSpPr txBox="1">
            <a:spLocks/>
          </p:cNvSpPr>
          <p:nvPr/>
        </p:nvSpPr>
        <p:spPr>
          <a:xfrm>
            <a:off x="579768" y="297429"/>
            <a:ext cx="10255380" cy="113808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WHERE TO NEXT?</a:t>
            </a:r>
          </a:p>
        </p:txBody>
      </p:sp>
      <p:sp>
        <p:nvSpPr>
          <p:cNvPr id="7" name="TextBox 6">
            <a:extLst>
              <a:ext uri="{FF2B5EF4-FFF2-40B4-BE49-F238E27FC236}">
                <a16:creationId xmlns:a16="http://schemas.microsoft.com/office/drawing/2014/main" xmlns="" id="{E3C57354-8A6C-4FF1-BE17-A7DE09634665}"/>
              </a:ext>
            </a:extLst>
          </p:cNvPr>
          <p:cNvSpPr txBox="1"/>
          <p:nvPr/>
        </p:nvSpPr>
        <p:spPr>
          <a:xfrm>
            <a:off x="270388" y="1654668"/>
            <a:ext cx="10186218" cy="2062103"/>
          </a:xfrm>
          <a:prstGeom prst="rect">
            <a:avLst/>
          </a:prstGeom>
          <a:solidFill>
            <a:schemeClr val="bg2"/>
          </a:solidFill>
        </p:spPr>
        <p:txBody>
          <a:bodyPr wrap="square" rtlCol="0">
            <a:spAutoFit/>
          </a:bodyPr>
          <a:lstStyle/>
          <a:p>
            <a:r>
              <a:rPr lang="en-US" sz="1600" dirty="0"/>
              <a:t>Assuming we were to open up a NEW STICKS, our data shows that Segment 1 is our desired grouping.  </a:t>
            </a:r>
          </a:p>
          <a:p>
            <a:endParaRPr lang="en-US" sz="1600" dirty="0"/>
          </a:p>
          <a:p>
            <a:r>
              <a:rPr lang="en-US" sz="1600" dirty="0"/>
              <a:t>Segment A income is a bit on the high side for Sticks</a:t>
            </a:r>
          </a:p>
          <a:p>
            <a:r>
              <a:rPr lang="en-US" sz="1600" dirty="0"/>
              <a:t>Segment B income is too low to target for Sticks</a:t>
            </a:r>
          </a:p>
          <a:p>
            <a:r>
              <a:rPr lang="en-US" sz="1600" dirty="0"/>
              <a:t>Segment C could be a possibility  </a:t>
            </a:r>
          </a:p>
          <a:p>
            <a:r>
              <a:rPr lang="en-US" sz="1600" u="sng" dirty="0"/>
              <a:t>Segment D seems to be the winner</a:t>
            </a:r>
            <a:r>
              <a:rPr lang="en-US" sz="1600" dirty="0"/>
              <a:t>.  It is the most similar to Segment 1 in terms of HH and income and would fit the mold of the group that’s visited Sticks the most. It’s the largest population, has high consumer spend, and is a mix of young professionals and established locals. </a:t>
            </a:r>
          </a:p>
        </p:txBody>
      </p:sp>
      <p:sp>
        <p:nvSpPr>
          <p:cNvPr id="8" name="TextBox 7">
            <a:extLst>
              <a:ext uri="{FF2B5EF4-FFF2-40B4-BE49-F238E27FC236}">
                <a16:creationId xmlns:a16="http://schemas.microsoft.com/office/drawing/2014/main" xmlns="" id="{6EEFE2AB-BA15-49C6-B929-C912C0CB1F01}"/>
              </a:ext>
            </a:extLst>
          </p:cNvPr>
          <p:cNvSpPr txBox="1"/>
          <p:nvPr/>
        </p:nvSpPr>
        <p:spPr>
          <a:xfrm>
            <a:off x="337726" y="4412053"/>
            <a:ext cx="6860516" cy="1569660"/>
          </a:xfrm>
          <a:prstGeom prst="rect">
            <a:avLst/>
          </a:prstGeom>
          <a:solidFill>
            <a:schemeClr val="bg2"/>
          </a:solidFill>
        </p:spPr>
        <p:txBody>
          <a:bodyPr wrap="square" rtlCol="0">
            <a:spAutoFit/>
          </a:bodyPr>
          <a:lstStyle/>
          <a:p>
            <a:r>
              <a:rPr lang="en-US" sz="1600" dirty="0"/>
              <a:t>Also, the major customer profile difference between C and D is that C are Family Thrifts as opposed to Country Quires.  Our research proves that our customers use coupons (Thrifts), which could open up potential for another market down the line. The spending power of location D grouped with how often they visited Sticks in the last 6 months (19) in comparison to Sticks current customer base is to close to ignore.</a:t>
            </a:r>
          </a:p>
        </p:txBody>
      </p:sp>
    </p:spTree>
    <p:extLst>
      <p:ext uri="{BB962C8B-B14F-4D97-AF65-F5344CB8AC3E}">
        <p14:creationId xmlns:p14="http://schemas.microsoft.com/office/powerpoint/2010/main" val="132628846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792</TotalTime>
  <Words>716</Words>
  <Application>Microsoft Macintosh PowerPoint</Application>
  <PresentationFormat>Widescreen</PresentationFormat>
  <Paragraphs>50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Tw Cen MT</vt:lpstr>
      <vt:lpstr>Droplet</vt:lpstr>
      <vt:lpstr> Segmentation at Sticks Kebob Shop</vt:lpstr>
      <vt:lpstr>PowerPoint Presentation</vt:lpstr>
      <vt:lpstr>PowerPoint Presentation</vt:lpstr>
      <vt:lpstr>CUSTOMER SEGMENTS</vt:lpstr>
      <vt:lpstr>PowerPoint Presentation</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PUT THE QUESTIONS ON THIS AND 2 OR 3 PER SLIDE </dc:title>
  <dc:creator>Fleischman, David</dc:creator>
  <cp:lastModifiedBy>Microsoft Office User</cp:lastModifiedBy>
  <cp:revision>59</cp:revision>
  <dcterms:created xsi:type="dcterms:W3CDTF">2017-10-20T22:41:04Z</dcterms:created>
  <dcterms:modified xsi:type="dcterms:W3CDTF">2017-10-24T00:54:57Z</dcterms:modified>
</cp:coreProperties>
</file>