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4" r:id="rId3"/>
    <p:sldId id="260" r:id="rId4"/>
    <p:sldId id="257" r:id="rId5"/>
    <p:sldId id="265" r:id="rId6"/>
    <p:sldId id="258"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hd.ad.syr.edu\03\90103e\Documents\SticksKebob_HW1.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hd.ad.syr.edu\03\90103e\Documents\SticksKebob_HW1.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Elbow Plot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9804237177535132E-2"/>
          <c:y val="6.5364472753007802E-2"/>
          <c:w val="0.82331948492626272"/>
          <c:h val="0.764576402471984"/>
        </c:manualLayout>
      </c:layout>
      <c:lineChart>
        <c:grouping val="standard"/>
        <c:varyColors val="0"/>
        <c:ser>
          <c:idx val="0"/>
          <c:order val="0"/>
          <c:tx>
            <c:strRef>
              <c:f>'[SticksKebob_HW1.xlsm]k-means'!$B$95</c:f>
              <c:strCache>
                <c:ptCount val="1"/>
                <c:pt idx="0">
                  <c:v>Ratio</c:v>
                </c:pt>
              </c:strCache>
            </c:strRef>
          </c:tx>
          <c:spPr>
            <a:ln w="28575" cap="rnd">
              <a:solidFill>
                <a:schemeClr val="accent1"/>
              </a:solidFill>
              <a:round/>
            </a:ln>
            <a:effectLst/>
          </c:spPr>
          <c:marker>
            <c:symbol val="none"/>
          </c:marker>
          <c:cat>
            <c:strRef>
              <c:f>'[SticksKebob_HW1.xlsm]k-means'!$C$91:$I$91</c:f>
              <c:strCache>
                <c:ptCount val="7"/>
                <c:pt idx="0">
                  <c:v>2</c:v>
                </c:pt>
                <c:pt idx="1">
                  <c:v>3</c:v>
                </c:pt>
                <c:pt idx="2">
                  <c:v>4</c:v>
                </c:pt>
                <c:pt idx="3">
                  <c:v>5</c:v>
                </c:pt>
                <c:pt idx="4">
                  <c:v>6</c:v>
                </c:pt>
                <c:pt idx="5">
                  <c:v>7</c:v>
                </c:pt>
                <c:pt idx="6">
                  <c:v>8</c:v>
                </c:pt>
              </c:strCache>
            </c:strRef>
          </c:cat>
          <c:val>
            <c:numRef>
              <c:f>'[SticksKebob_HW1.xlsm]k-means'!$C$95:$I$95</c:f>
              <c:numCache>
                <c:formatCode>General</c:formatCode>
                <c:ptCount val="7"/>
                <c:pt idx="0">
                  <c:v>4.9020938865556367</c:v>
                </c:pt>
                <c:pt idx="1">
                  <c:v>3.2638084764429847</c:v>
                </c:pt>
                <c:pt idx="2">
                  <c:v>3.1789654377785381</c:v>
                </c:pt>
                <c:pt idx="3">
                  <c:v>1.6985412833561757</c:v>
                </c:pt>
                <c:pt idx="4">
                  <c:v>1.7675703194864005</c:v>
                </c:pt>
                <c:pt idx="5">
                  <c:v>1.6956950194099272</c:v>
                </c:pt>
                <c:pt idx="6">
                  <c:v>1.4064286829883121</c:v>
                </c:pt>
              </c:numCache>
            </c:numRef>
          </c:val>
          <c:smooth val="0"/>
          <c:extLst>
            <c:ext xmlns:c16="http://schemas.microsoft.com/office/drawing/2014/chart" uri="{C3380CC4-5D6E-409C-BE32-E72D297353CC}">
              <c16:uniqueId val="{00000000-B58E-45F1-916B-99165C193CF8}"/>
            </c:ext>
          </c:extLst>
        </c:ser>
        <c:dLbls>
          <c:showLegendKey val="0"/>
          <c:showVal val="0"/>
          <c:showCatName val="0"/>
          <c:showSerName val="0"/>
          <c:showPercent val="0"/>
          <c:showBubbleSize val="0"/>
        </c:dLbls>
        <c:marker val="1"/>
        <c:smooth val="0"/>
        <c:axId val="829718216"/>
        <c:axId val="829717232"/>
      </c:lineChart>
      <c:lineChart>
        <c:grouping val="standard"/>
        <c:varyColors val="0"/>
        <c:ser>
          <c:idx val="1"/>
          <c:order val="1"/>
          <c:tx>
            <c:strRef>
              <c:f>'[SticksKebob_HW1.xlsm]k-means'!$B$96</c:f>
              <c:strCache>
                <c:ptCount val="1"/>
                <c:pt idx="0">
                  <c:v>Percent Change</c:v>
                </c:pt>
              </c:strCache>
            </c:strRef>
          </c:tx>
          <c:spPr>
            <a:ln w="28575" cap="rnd">
              <a:solidFill>
                <a:schemeClr val="accent2"/>
              </a:solidFill>
              <a:round/>
            </a:ln>
            <a:effectLst/>
          </c:spPr>
          <c:marker>
            <c:symbol val="none"/>
          </c:marker>
          <c:val>
            <c:numRef>
              <c:f>'[SticksKebob_HW1.xlsm]k-means'!$C$96:$I$96</c:f>
              <c:numCache>
                <c:formatCode>0.00%</c:formatCode>
                <c:ptCount val="7"/>
                <c:pt idx="1">
                  <c:v>0.33420114914685206</c:v>
                </c:pt>
                <c:pt idx="2">
                  <c:v>2.5995103351441617E-2</c:v>
                </c:pt>
                <c:pt idx="3">
                  <c:v>0.46569369293202612</c:v>
                </c:pt>
                <c:pt idx="4">
                  <c:v>-4.0640187440030395E-2</c:v>
                </c:pt>
                <c:pt idx="5">
                  <c:v>4.0663332759150461E-2</c:v>
                </c:pt>
                <c:pt idx="6">
                  <c:v>0.1705886572234403</c:v>
                </c:pt>
              </c:numCache>
            </c:numRef>
          </c:val>
          <c:smooth val="0"/>
          <c:extLst>
            <c:ext xmlns:c16="http://schemas.microsoft.com/office/drawing/2014/chart" uri="{C3380CC4-5D6E-409C-BE32-E72D297353CC}">
              <c16:uniqueId val="{00000001-B58E-45F1-916B-99165C193CF8}"/>
            </c:ext>
          </c:extLst>
        </c:ser>
        <c:dLbls>
          <c:showLegendKey val="0"/>
          <c:showVal val="0"/>
          <c:showCatName val="0"/>
          <c:showSerName val="0"/>
          <c:showPercent val="0"/>
          <c:showBubbleSize val="0"/>
        </c:dLbls>
        <c:marker val="1"/>
        <c:smooth val="0"/>
        <c:axId val="657256528"/>
        <c:axId val="657255872"/>
      </c:lineChart>
      <c:catAx>
        <c:axId val="829718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717232"/>
        <c:crosses val="autoZero"/>
        <c:auto val="1"/>
        <c:lblAlgn val="ctr"/>
        <c:lblOffset val="100"/>
        <c:noMultiLvlLbl val="0"/>
      </c:catAx>
      <c:valAx>
        <c:axId val="82971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718216"/>
        <c:crosses val="autoZero"/>
        <c:crossBetween val="between"/>
      </c:valAx>
      <c:valAx>
        <c:axId val="65725587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256528"/>
        <c:crosses val="max"/>
        <c:crossBetween val="between"/>
      </c:valAx>
      <c:catAx>
        <c:axId val="657256528"/>
        <c:scaling>
          <c:orientation val="minMax"/>
        </c:scaling>
        <c:delete val="1"/>
        <c:axPos val="b"/>
        <c:majorTickMark val="out"/>
        <c:minorTickMark val="none"/>
        <c:tickLblPos val="nextTo"/>
        <c:crossAx val="65725587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IsCustomer</a:t>
            </a:r>
            <a:r>
              <a:rPr lang="en-US" b="1" baseline="0" dirty="0"/>
              <a:t> Distribution</a:t>
            </a:r>
            <a:endParaRPr lang="en-US" b="1"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509186351706042E-2"/>
          <c:y val="0.14660223154092986"/>
          <c:w val="0.88682414698162726"/>
          <c:h val="0.76248746338407403"/>
        </c:manualLayout>
      </c:layout>
      <c:barChart>
        <c:barDir val="col"/>
        <c:grouping val="clustered"/>
        <c:varyColors val="0"/>
        <c:ser>
          <c:idx val="0"/>
          <c:order val="0"/>
          <c:tx>
            <c:strRef>
              <c:f>'[SticksKebob_HW1.xlsm]Cust + nonCust Pivot'!$B$12</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'[SticksKebob_HW1.xlsm]Cust + nonCust Pivot'!$A$13:$A$14</c:f>
              <c:strCache>
                <c:ptCount val="2"/>
                <c:pt idx="0">
                  <c:v>No</c:v>
                </c:pt>
                <c:pt idx="1">
                  <c:v>Yes</c:v>
                </c:pt>
              </c:strCache>
            </c:strRef>
          </c:cat>
          <c:val>
            <c:numRef>
              <c:f>'[SticksKebob_HW1.xlsm]Cust + nonCust Pivot'!$B$13:$B$14</c:f>
              <c:numCache>
                <c:formatCode>General</c:formatCode>
                <c:ptCount val="2"/>
                <c:pt idx="0">
                  <c:v>190</c:v>
                </c:pt>
                <c:pt idx="1">
                  <c:v>203</c:v>
                </c:pt>
              </c:numCache>
            </c:numRef>
          </c:val>
          <c:extLst>
            <c:ext xmlns:c16="http://schemas.microsoft.com/office/drawing/2014/chart" uri="{C3380CC4-5D6E-409C-BE32-E72D297353CC}">
              <c16:uniqueId val="{00000000-F253-44E3-8CB2-23657CE40358}"/>
            </c:ext>
          </c:extLst>
        </c:ser>
        <c:dLbls>
          <c:dLblPos val="outEnd"/>
          <c:showLegendKey val="0"/>
          <c:showVal val="1"/>
          <c:showCatName val="0"/>
          <c:showSerName val="0"/>
          <c:showPercent val="0"/>
          <c:showBubbleSize val="0"/>
        </c:dLbls>
        <c:gapWidth val="219"/>
        <c:overlap val="-27"/>
        <c:axId val="654777832"/>
        <c:axId val="654777176"/>
      </c:barChart>
      <c:catAx>
        <c:axId val="654777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777176"/>
        <c:crosses val="autoZero"/>
        <c:auto val="1"/>
        <c:lblAlgn val="ctr"/>
        <c:lblOffset val="100"/>
        <c:noMultiLvlLbl val="0"/>
      </c:catAx>
      <c:valAx>
        <c:axId val="654777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777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395791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40045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6168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816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15460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9F9F6C4-25BE-48E8-9B72-805B61ED9180}"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593241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9F9F6C4-25BE-48E8-9B72-805B61ED9180}"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897002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13369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43394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30963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9F6C4-25BE-48E8-9B72-805B61ED9180}"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371480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9F6C4-25BE-48E8-9B72-805B61ED9180}"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171400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9F6C4-25BE-48E8-9B72-805B61ED9180}"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67775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F9F6C4-25BE-48E8-9B72-805B61ED9180}"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98282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9F9F6C4-25BE-48E8-9B72-805B61ED9180}"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94514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77257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46521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9F9F6C4-25BE-48E8-9B72-805B61ED9180}" type="datetimeFigureOut">
              <a:rPr lang="en-US" smtClean="0"/>
              <a:t>4/22/2018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336B2D0-D6E4-41D9-9662-F009A62FBF2C}" type="slidenum">
              <a:rPr lang="en-US" smtClean="0"/>
              <a:t>‹#›</a:t>
            </a:fld>
            <a:endParaRPr lang="en-US"/>
          </a:p>
        </p:txBody>
      </p:sp>
    </p:spTree>
    <p:extLst>
      <p:ext uri="{BB962C8B-B14F-4D97-AF65-F5344CB8AC3E}">
        <p14:creationId xmlns:p14="http://schemas.microsoft.com/office/powerpoint/2010/main" val="18327146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0BAE-3990-4820-977E-C1F1B6F36853}"/>
              </a:ext>
            </a:extLst>
          </p:cNvPr>
          <p:cNvSpPr>
            <a:spLocks noGrp="1"/>
          </p:cNvSpPr>
          <p:nvPr>
            <p:ph type="ctrTitle"/>
          </p:nvPr>
        </p:nvSpPr>
        <p:spPr/>
        <p:txBody>
          <a:bodyPr/>
          <a:lstStyle/>
          <a:p>
            <a:r>
              <a:rPr lang="en-US" dirty="0"/>
              <a:t>Sticks Kebob	</a:t>
            </a:r>
          </a:p>
        </p:txBody>
      </p:sp>
      <p:sp>
        <p:nvSpPr>
          <p:cNvPr id="3" name="Subtitle 2">
            <a:extLst>
              <a:ext uri="{FF2B5EF4-FFF2-40B4-BE49-F238E27FC236}">
                <a16:creationId xmlns:a16="http://schemas.microsoft.com/office/drawing/2014/main" id="{67B2BB95-2DFC-4D47-8AD6-2594A2F9278C}"/>
              </a:ext>
            </a:extLst>
          </p:cNvPr>
          <p:cNvSpPr>
            <a:spLocks noGrp="1"/>
          </p:cNvSpPr>
          <p:nvPr>
            <p:ph type="subTitle" idx="1"/>
          </p:nvPr>
        </p:nvSpPr>
        <p:spPr/>
        <p:txBody>
          <a:bodyPr>
            <a:normAutofit lnSpcReduction="10000"/>
          </a:bodyPr>
          <a:lstStyle/>
          <a:p>
            <a:r>
              <a:rPr lang="en-US" dirty="0"/>
              <a:t>Group 3</a:t>
            </a:r>
          </a:p>
          <a:p>
            <a:r>
              <a:rPr lang="en-US" dirty="0"/>
              <a:t>Jacob Dineen, Ruben M </a:t>
            </a:r>
            <a:r>
              <a:rPr lang="en-US" dirty="0" err="1"/>
              <a:t>Suzara</a:t>
            </a:r>
            <a:r>
              <a:rPr lang="en-US" dirty="0"/>
              <a:t>, Micaela </a:t>
            </a:r>
            <a:r>
              <a:rPr lang="en-US" dirty="0" err="1"/>
              <a:t>Geiman</a:t>
            </a:r>
            <a:r>
              <a:rPr lang="en-US" dirty="0"/>
              <a:t>, Samuel Harvey, Fiona Erickson</a:t>
            </a:r>
          </a:p>
        </p:txBody>
      </p:sp>
    </p:spTree>
    <p:extLst>
      <p:ext uri="{BB962C8B-B14F-4D97-AF65-F5344CB8AC3E}">
        <p14:creationId xmlns:p14="http://schemas.microsoft.com/office/powerpoint/2010/main" val="419578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people Choose Fast Food?</a:t>
            </a:r>
            <a:endParaRPr lang="en-US" dirty="0"/>
          </a:p>
        </p:txBody>
      </p:sp>
      <p:sp>
        <p:nvSpPr>
          <p:cNvPr id="3" name="Content Placeholder 2"/>
          <p:cNvSpPr>
            <a:spLocks noGrp="1"/>
          </p:cNvSpPr>
          <p:nvPr>
            <p:ph sz="quarter" idx="13"/>
          </p:nvPr>
        </p:nvSpPr>
        <p:spPr/>
        <p:txBody>
          <a:bodyPr>
            <a:normAutofit/>
          </a:bodyPr>
          <a:lstStyle/>
          <a:p>
            <a:r>
              <a:rPr lang="en-US" sz="1200" dirty="0"/>
              <a:t>The owners of Sticks describe their customers as people in their 30’s who have a smartphone that want healthy and satisfying food. The foundation of the data skewed more towards women making smart dining decisions for their families. Sticks does draw a large crowd of single and professional customers in their 20’s-40’s during the lunchtime rush. Sticks seems to be focusing more on a demographic of people that want a healthier and satisfying menu for their quick service restaurant. </a:t>
            </a:r>
          </a:p>
          <a:p>
            <a:r>
              <a:rPr lang="en-US" sz="1200" dirty="0"/>
              <a:t>Location, Price, Assortment, and the quality of the food are all important factors in prospecting new customers, as well as retaining long term relationships with existing customers. Not every segment of a QSR (Quick Service Restaurant) is concerned with the same factors, stressing the importance of ‘different strokes for different folks’. Health conscious individuals will search for offerings that best fit their ideals, while people on a time crunch may not focus as much on health benefits as they are on making it to work in time. The same can be said for price – Undoubtedly, some will be more attracted to dollar menu offerings to save money, but high HH Income segments will likely disregard price consciousness for accessibility and ease of access. The best approach is to identify each of your respective customer segments and determine what matters to them. With that information you can tailor product offerings and marketing in a manner that isn’t exclusive to a particular subset of individuals.</a:t>
            </a:r>
          </a:p>
          <a:p>
            <a:endParaRPr lang="en-US" dirty="0"/>
          </a:p>
        </p:txBody>
      </p:sp>
    </p:spTree>
    <p:extLst>
      <p:ext uri="{BB962C8B-B14F-4D97-AF65-F5344CB8AC3E}">
        <p14:creationId xmlns:p14="http://schemas.microsoft.com/office/powerpoint/2010/main" val="34410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8534400" cy="1507067"/>
          </a:xfrm>
        </p:spPr>
        <p:txBody>
          <a:bodyPr/>
          <a:lstStyle/>
          <a:p>
            <a:r>
              <a:rPr lang="en-US" dirty="0"/>
              <a:t>Sticks Customer Vs </a:t>
            </a:r>
            <a:r>
              <a:rPr lang="en-US" dirty="0" err="1"/>
              <a:t>NonCustomer</a:t>
            </a:r>
            <a:endParaRPr lang="en-US" dirty="0"/>
          </a:p>
        </p:txBody>
      </p:sp>
      <p:sp>
        <p:nvSpPr>
          <p:cNvPr id="3" name="TextBox 2">
            <a:extLst>
              <a:ext uri="{FF2B5EF4-FFF2-40B4-BE49-F238E27FC236}">
                <a16:creationId xmlns:a16="http://schemas.microsoft.com/office/drawing/2014/main" id="{E706700A-9CF0-4BA9-91F0-4737B85245AB}"/>
              </a:ext>
            </a:extLst>
          </p:cNvPr>
          <p:cNvSpPr txBox="1"/>
          <p:nvPr/>
        </p:nvSpPr>
        <p:spPr>
          <a:xfrm>
            <a:off x="546100" y="1384300"/>
            <a:ext cx="5321300" cy="5632311"/>
          </a:xfrm>
          <a:prstGeom prst="rect">
            <a:avLst/>
          </a:prstGeom>
          <a:noFill/>
        </p:spPr>
        <p:txBody>
          <a:bodyPr wrap="square" rtlCol="0">
            <a:spAutoFit/>
          </a:bodyPr>
          <a:lstStyle/>
          <a:p>
            <a:pPr algn="ctr"/>
            <a:r>
              <a:rPr lang="en-US" u="sng" dirty="0"/>
              <a:t>Is Customer</a:t>
            </a:r>
          </a:p>
          <a:p>
            <a:pPr algn="ctr"/>
            <a:r>
              <a:rPr lang="en-US" dirty="0"/>
              <a:t>HH Income = $50,000-$100,000</a:t>
            </a:r>
          </a:p>
          <a:p>
            <a:pPr algn="ctr"/>
            <a:r>
              <a:rPr lang="en-US" dirty="0"/>
              <a:t>Age: Mainly 26-40</a:t>
            </a:r>
          </a:p>
          <a:p>
            <a:pPr algn="ctr"/>
            <a:r>
              <a:rPr lang="en-US" dirty="0"/>
              <a:t>Mostly Female.</a:t>
            </a:r>
          </a:p>
          <a:p>
            <a:pPr algn="ctr"/>
            <a:r>
              <a:rPr lang="en-US" dirty="0"/>
              <a:t>Family.</a:t>
            </a:r>
          </a:p>
          <a:p>
            <a:pPr algn="ctr"/>
            <a:r>
              <a:rPr lang="en-US" dirty="0"/>
              <a:t>More trouble controlling spending.</a:t>
            </a:r>
          </a:p>
          <a:p>
            <a:pPr algn="ctr"/>
            <a:r>
              <a:rPr lang="en-US" dirty="0"/>
              <a:t>2x more likely to be a ‘business professional’</a:t>
            </a:r>
          </a:p>
          <a:p>
            <a:pPr algn="ctr"/>
            <a:r>
              <a:rPr lang="en-US" dirty="0"/>
              <a:t>More likely to have children in a wide variety of activities.</a:t>
            </a:r>
          </a:p>
          <a:p>
            <a:pPr algn="ctr"/>
            <a:r>
              <a:rPr lang="en-US" dirty="0"/>
              <a:t>More likely to engage in outdoor activities as hobbies.</a:t>
            </a:r>
          </a:p>
          <a:p>
            <a:pPr algn="ctr"/>
            <a:r>
              <a:rPr lang="en-US" dirty="0"/>
              <a:t>More likely to use coupons at a restaurant.</a:t>
            </a:r>
          </a:p>
          <a:p>
            <a:pPr algn="ctr"/>
            <a:r>
              <a:rPr lang="en-US" dirty="0"/>
              <a:t>More likely to have loyalty card rewards.</a:t>
            </a:r>
          </a:p>
          <a:p>
            <a:pPr algn="ctr"/>
            <a:endParaRPr lang="en-US" dirty="0"/>
          </a:p>
          <a:p>
            <a:pPr algn="ctr"/>
            <a:r>
              <a:rPr lang="en-US" dirty="0"/>
              <a:t>Top Alternative Restaurants:</a:t>
            </a:r>
          </a:p>
          <a:p>
            <a:pPr algn="ctr"/>
            <a:r>
              <a:rPr lang="en-US" dirty="0"/>
              <a:t>Panera</a:t>
            </a:r>
          </a:p>
          <a:p>
            <a:pPr algn="ctr"/>
            <a:r>
              <a:rPr lang="en-US" dirty="0"/>
              <a:t>Chipotle</a:t>
            </a:r>
          </a:p>
          <a:p>
            <a:pPr algn="ctr"/>
            <a:endParaRPr lang="en-US" dirty="0"/>
          </a:p>
          <a:p>
            <a:pPr algn="ctr"/>
            <a:endParaRPr lang="en-US" dirty="0"/>
          </a:p>
          <a:p>
            <a:pPr algn="ctr"/>
            <a:endParaRPr lang="en-US" dirty="0"/>
          </a:p>
          <a:p>
            <a:pPr algn="ctr"/>
            <a:endParaRPr lang="en-US" dirty="0"/>
          </a:p>
        </p:txBody>
      </p:sp>
      <p:sp>
        <p:nvSpPr>
          <p:cNvPr id="5" name="TextBox 4">
            <a:extLst>
              <a:ext uri="{FF2B5EF4-FFF2-40B4-BE49-F238E27FC236}">
                <a16:creationId xmlns:a16="http://schemas.microsoft.com/office/drawing/2014/main" id="{9928EC5F-0D6B-4EF2-9B44-AF6E7D2511F7}"/>
              </a:ext>
            </a:extLst>
          </p:cNvPr>
          <p:cNvSpPr txBox="1"/>
          <p:nvPr/>
        </p:nvSpPr>
        <p:spPr>
          <a:xfrm>
            <a:off x="6032500" y="1384300"/>
            <a:ext cx="5321300" cy="5632311"/>
          </a:xfrm>
          <a:prstGeom prst="rect">
            <a:avLst/>
          </a:prstGeom>
          <a:noFill/>
        </p:spPr>
        <p:txBody>
          <a:bodyPr wrap="square" rtlCol="0">
            <a:spAutoFit/>
          </a:bodyPr>
          <a:lstStyle/>
          <a:p>
            <a:pPr algn="ctr"/>
            <a:r>
              <a:rPr lang="en-US" u="sng" dirty="0"/>
              <a:t>Is Not Customer</a:t>
            </a:r>
          </a:p>
          <a:p>
            <a:pPr algn="ctr"/>
            <a:r>
              <a:rPr lang="en-US" dirty="0"/>
              <a:t>HH Income = Under $50,000</a:t>
            </a:r>
          </a:p>
          <a:p>
            <a:pPr algn="ctr"/>
            <a:r>
              <a:rPr lang="en-US" dirty="0"/>
              <a:t>Age: Slightly older than Sticks Customers</a:t>
            </a:r>
          </a:p>
          <a:p>
            <a:pPr algn="ctr"/>
            <a:r>
              <a:rPr lang="en-US" dirty="0"/>
              <a:t>Mostly Female.</a:t>
            </a:r>
          </a:p>
          <a:p>
            <a:pPr algn="ctr"/>
            <a:r>
              <a:rPr lang="en-US" dirty="0"/>
              <a:t>Family. </a:t>
            </a:r>
          </a:p>
          <a:p>
            <a:pPr algn="ctr"/>
            <a:r>
              <a:rPr lang="en-US" dirty="0"/>
              <a:t>More likely to eat lunch at home.</a:t>
            </a:r>
          </a:p>
          <a:p>
            <a:pPr algn="ctr"/>
            <a:r>
              <a:rPr lang="en-US" dirty="0"/>
              <a:t>Encourage purchase of locally produced products.</a:t>
            </a:r>
          </a:p>
          <a:p>
            <a:pPr algn="ctr"/>
            <a:r>
              <a:rPr lang="en-US" dirty="0"/>
              <a:t>3x more likely to be a ‘homemaker’.</a:t>
            </a:r>
          </a:p>
          <a:p>
            <a:pPr algn="ctr"/>
            <a:endParaRPr lang="en-US" dirty="0"/>
          </a:p>
          <a:p>
            <a:pPr algn="ctr"/>
            <a:r>
              <a:rPr lang="en-US" dirty="0"/>
              <a:t>Top Alternative Restaurants:</a:t>
            </a:r>
          </a:p>
          <a:p>
            <a:pPr algn="ctr"/>
            <a:r>
              <a:rPr lang="en-US" dirty="0"/>
              <a:t>McDonalds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249805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07D5-1719-4A93-97D0-7438E19AEA72}"/>
              </a:ext>
            </a:extLst>
          </p:cNvPr>
          <p:cNvSpPr>
            <a:spLocks noGrp="1"/>
          </p:cNvSpPr>
          <p:nvPr>
            <p:ph type="title"/>
          </p:nvPr>
        </p:nvSpPr>
        <p:spPr>
          <a:xfrm>
            <a:off x="1814512" y="234421"/>
            <a:ext cx="8534400" cy="1507067"/>
          </a:xfrm>
        </p:spPr>
        <p:txBody>
          <a:bodyPr/>
          <a:lstStyle/>
          <a:p>
            <a:pPr algn="ctr"/>
            <a:r>
              <a:rPr lang="en-US" dirty="0"/>
              <a:t>Choosing K</a:t>
            </a:r>
          </a:p>
        </p:txBody>
      </p:sp>
      <p:graphicFrame>
        <p:nvGraphicFramePr>
          <p:cNvPr id="4" name="Content Placeholder 3">
            <a:extLst>
              <a:ext uri="{FF2B5EF4-FFF2-40B4-BE49-F238E27FC236}">
                <a16:creationId xmlns:a16="http://schemas.microsoft.com/office/drawing/2014/main" id="{C628A466-27E4-48B7-9B8C-993C4D22415A}"/>
              </a:ext>
            </a:extLst>
          </p:cNvPr>
          <p:cNvGraphicFramePr>
            <a:graphicFrameLocks noGrp="1"/>
          </p:cNvGraphicFramePr>
          <p:nvPr>
            <p:ph sz="quarter" idx="13"/>
            <p:extLst>
              <p:ext uri="{D42A27DB-BD31-4B8C-83A1-F6EECF244321}">
                <p14:modId xmlns:p14="http://schemas.microsoft.com/office/powerpoint/2010/main" val="3634223523"/>
              </p:ext>
            </p:extLst>
          </p:nvPr>
        </p:nvGraphicFramePr>
        <p:xfrm>
          <a:off x="647700" y="1741488"/>
          <a:ext cx="6781800" cy="45577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B33ECD7-05D0-41FD-A844-E2BCB674F558}"/>
              </a:ext>
            </a:extLst>
          </p:cNvPr>
          <p:cNvSpPr txBox="1"/>
          <p:nvPr/>
        </p:nvSpPr>
        <p:spPr>
          <a:xfrm>
            <a:off x="7264400" y="1892300"/>
            <a:ext cx="4521200" cy="3539430"/>
          </a:xfrm>
          <a:prstGeom prst="rect">
            <a:avLst/>
          </a:prstGeom>
          <a:noFill/>
        </p:spPr>
        <p:txBody>
          <a:bodyPr wrap="square" rtlCol="0">
            <a:spAutoFit/>
          </a:bodyPr>
          <a:lstStyle/>
          <a:p>
            <a:r>
              <a:rPr lang="en-US" sz="1400" dirty="0"/>
              <a:t>Adding additional clusters after 5 does not add additional information, however, going from three to four clusters does not yield any additional information either. Analysis will be conducted with K = 3.</a:t>
            </a:r>
          </a:p>
          <a:p>
            <a:endParaRPr lang="en-US" sz="1400" dirty="0"/>
          </a:p>
          <a:p>
            <a:endParaRPr lang="en-US" sz="1400" dirty="0"/>
          </a:p>
          <a:p>
            <a:r>
              <a:rPr lang="en-US" sz="1400" dirty="0"/>
              <a:t>The Ratio plotted to the left is a measure of within cluster variance/ between cluster variance. As K increases, the ratio decreases, until a point of diminishing returns is met.</a:t>
            </a:r>
          </a:p>
          <a:p>
            <a:endParaRPr lang="en-US" sz="1400" dirty="0"/>
          </a:p>
          <a:p>
            <a:r>
              <a:rPr lang="en-US" sz="1400" dirty="0"/>
              <a:t>Preprocessing: Feature Names Shortened. Non-Numeric Attributes Removed. Text Responses within non text fields were updated.</a:t>
            </a:r>
          </a:p>
          <a:p>
            <a:endParaRPr lang="en-US" sz="1400" dirty="0"/>
          </a:p>
        </p:txBody>
      </p:sp>
    </p:spTree>
    <p:extLst>
      <p:ext uri="{BB962C8B-B14F-4D97-AF65-F5344CB8AC3E}">
        <p14:creationId xmlns:p14="http://schemas.microsoft.com/office/powerpoint/2010/main" val="135661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survey questions would you use to identify the customer segments?</a:t>
            </a:r>
          </a:p>
        </p:txBody>
      </p:sp>
      <p:sp>
        <p:nvSpPr>
          <p:cNvPr id="3" name="TextBox 2"/>
          <p:cNvSpPr txBox="1"/>
          <p:nvPr/>
        </p:nvSpPr>
        <p:spPr>
          <a:xfrm>
            <a:off x="1645920" y="2214694"/>
            <a:ext cx="6759864" cy="3970318"/>
          </a:xfrm>
          <a:prstGeom prst="rect">
            <a:avLst/>
          </a:prstGeom>
          <a:noFill/>
        </p:spPr>
        <p:txBody>
          <a:bodyPr wrap="none" rtlCol="0">
            <a:spAutoFit/>
          </a:bodyPr>
          <a:lstStyle/>
          <a:p>
            <a:pPr marL="285750" indent="-285750">
              <a:buFont typeface="Arial" panose="020B0604020202020204" pitchFamily="34" charset="0"/>
              <a:buChar char="•"/>
            </a:pPr>
            <a:r>
              <a:rPr lang="en-US" sz="1400" dirty="0" smtClean="0"/>
              <a:t>What is your gender/ age?</a:t>
            </a:r>
          </a:p>
          <a:p>
            <a:pPr marL="285750" indent="-285750">
              <a:buFont typeface="Arial" panose="020B0604020202020204" pitchFamily="34" charset="0"/>
              <a:buChar char="•"/>
            </a:pPr>
            <a:r>
              <a:rPr lang="en-US" sz="1400" b="1" dirty="0" smtClean="0"/>
              <a:t> </a:t>
            </a:r>
            <a:r>
              <a:rPr lang="en-US" sz="1400" b="1" dirty="0"/>
              <a:t>Please indicate how important the following factors are when you visit a </a:t>
            </a:r>
            <a:r>
              <a:rPr lang="en-US" sz="1400" b="1" dirty="0" smtClean="0"/>
              <a:t>restaurant</a:t>
            </a:r>
          </a:p>
          <a:p>
            <a:r>
              <a:rPr lang="en-US" sz="1400" b="1" dirty="0"/>
              <a:t>	</a:t>
            </a:r>
            <a:r>
              <a:rPr lang="en-US" sz="1400" dirty="0"/>
              <a:t>Convenient place </a:t>
            </a:r>
            <a:r>
              <a:rPr lang="en-US" sz="1400" dirty="0" smtClean="0"/>
              <a:t>to eat </a:t>
            </a:r>
            <a:endParaRPr lang="en-US" sz="1400" b="1" dirty="0"/>
          </a:p>
          <a:p>
            <a:r>
              <a:rPr lang="en-US" sz="1400" dirty="0" smtClean="0"/>
              <a:t>	Variety </a:t>
            </a:r>
            <a:r>
              <a:rPr lang="en-US" sz="1400" dirty="0"/>
              <a:t>of </a:t>
            </a:r>
            <a:r>
              <a:rPr lang="en-US" sz="1400" dirty="0" smtClean="0"/>
              <a:t>menu options </a:t>
            </a:r>
            <a:endParaRPr lang="en-US" sz="1400" b="1" dirty="0"/>
          </a:p>
          <a:p>
            <a:r>
              <a:rPr lang="en-US" sz="1400" dirty="0" smtClean="0"/>
              <a:t>	Good </a:t>
            </a:r>
            <a:r>
              <a:rPr lang="en-US" sz="1400" dirty="0"/>
              <a:t>value for money </a:t>
            </a:r>
            <a:endParaRPr lang="en-US" sz="1400" b="1" dirty="0"/>
          </a:p>
          <a:p>
            <a:r>
              <a:rPr lang="en-US" sz="1400" dirty="0" smtClean="0"/>
              <a:t>	Healthy </a:t>
            </a:r>
            <a:r>
              <a:rPr lang="en-US" sz="1400" dirty="0"/>
              <a:t>menu </a:t>
            </a:r>
            <a:r>
              <a:rPr lang="en-US" sz="1400" dirty="0" smtClean="0"/>
              <a:t>options</a:t>
            </a:r>
            <a:endParaRPr lang="en-US" sz="1400" b="1" dirty="0"/>
          </a:p>
          <a:p>
            <a:r>
              <a:rPr lang="en-US" sz="1400" dirty="0" smtClean="0"/>
              <a:t>	Food </a:t>
            </a:r>
            <a:r>
              <a:rPr lang="en-US" sz="1400" dirty="0"/>
              <a:t>taste </a:t>
            </a:r>
            <a:r>
              <a:rPr lang="en-US" sz="1400" dirty="0" smtClean="0"/>
              <a:t>and satisfaction </a:t>
            </a:r>
            <a:endParaRPr lang="en-US" sz="1400" b="1" dirty="0"/>
          </a:p>
          <a:p>
            <a:r>
              <a:rPr lang="en-US" sz="1400" dirty="0" smtClean="0"/>
              <a:t>	Friendly </a:t>
            </a:r>
            <a:r>
              <a:rPr lang="en-US" sz="1400" dirty="0"/>
              <a:t>staff </a:t>
            </a:r>
            <a:endParaRPr lang="en-US" sz="1400" b="1" dirty="0"/>
          </a:p>
          <a:p>
            <a:r>
              <a:rPr lang="en-US" sz="1400" dirty="0" smtClean="0"/>
              <a:t>	Pleasant </a:t>
            </a:r>
            <a:r>
              <a:rPr lang="en-US" sz="1400" dirty="0"/>
              <a:t>ambiance </a:t>
            </a:r>
            <a:endParaRPr lang="en-US" sz="1400" b="1" dirty="0"/>
          </a:p>
          <a:p>
            <a:r>
              <a:rPr lang="en-US" sz="1400" dirty="0" smtClean="0"/>
              <a:t>	Consistency /reliability </a:t>
            </a:r>
            <a:endParaRPr lang="en-US" sz="1400" b="1" dirty="0"/>
          </a:p>
          <a:p>
            <a:r>
              <a:rPr lang="en-US" sz="1400" dirty="0" smtClean="0"/>
              <a:t>	Part </a:t>
            </a:r>
            <a:r>
              <a:rPr lang="en-US" sz="1400" dirty="0"/>
              <a:t>of community </a:t>
            </a:r>
            <a:endParaRPr lang="en-US" sz="1400" dirty="0" smtClean="0"/>
          </a:p>
          <a:p>
            <a:pPr marL="285750" indent="-285750">
              <a:buFont typeface="Arial" panose="020B0604020202020204" pitchFamily="34" charset="0"/>
              <a:buChar char="•"/>
            </a:pPr>
            <a:r>
              <a:rPr lang="en-US" sz="1400" b="1" dirty="0" smtClean="0"/>
              <a:t>How </a:t>
            </a:r>
            <a:r>
              <a:rPr lang="en-US" sz="1400" b="1" dirty="0"/>
              <a:t>many times in the last week did you do the following</a:t>
            </a:r>
            <a:r>
              <a:rPr lang="en-US" sz="1400" b="1" dirty="0" smtClean="0"/>
              <a:t>?</a:t>
            </a:r>
          </a:p>
          <a:p>
            <a:r>
              <a:rPr lang="en-US" sz="1400" dirty="0" smtClean="0"/>
              <a:t>	Make </a:t>
            </a:r>
            <a:r>
              <a:rPr lang="en-US" sz="1400" dirty="0"/>
              <a:t>and eat lunch at home </a:t>
            </a:r>
            <a:endParaRPr lang="en-US" sz="1400" b="1" dirty="0"/>
          </a:p>
          <a:p>
            <a:r>
              <a:rPr lang="en-US" sz="1400" dirty="0" smtClean="0"/>
              <a:t>	Bring </a:t>
            </a:r>
            <a:r>
              <a:rPr lang="en-US" sz="1400" dirty="0"/>
              <a:t>own lunch to work </a:t>
            </a:r>
            <a:endParaRPr lang="en-US" sz="1400" b="1" dirty="0"/>
          </a:p>
          <a:p>
            <a:r>
              <a:rPr lang="en-US" sz="1400" dirty="0" smtClean="0"/>
              <a:t>	Buy </a:t>
            </a:r>
            <a:r>
              <a:rPr lang="en-US" sz="1400" dirty="0"/>
              <a:t>lunch at workplace (e.g., cafeteria) </a:t>
            </a:r>
            <a:endParaRPr lang="en-US" sz="1400" b="1" dirty="0"/>
          </a:p>
          <a:p>
            <a:r>
              <a:rPr lang="en-US" sz="1400" dirty="0" smtClean="0"/>
              <a:t>	Buy </a:t>
            </a:r>
            <a:r>
              <a:rPr lang="en-US" sz="1400" dirty="0"/>
              <a:t>lunch at a restaurant / food court / food truck </a:t>
            </a:r>
            <a:endParaRPr lang="en-US" sz="1400" b="1" dirty="0"/>
          </a:p>
          <a:p>
            <a:r>
              <a:rPr lang="en-US" sz="1400" dirty="0" smtClean="0"/>
              <a:t>	Skipped </a:t>
            </a:r>
            <a:r>
              <a:rPr lang="en-US" sz="1400" dirty="0"/>
              <a:t>lunch / ate a small snack item</a:t>
            </a:r>
            <a:endParaRPr lang="en-US" sz="1400" b="1" dirty="0" smtClean="0"/>
          </a:p>
          <a:p>
            <a:endParaRPr lang="en-US" sz="1400" dirty="0"/>
          </a:p>
        </p:txBody>
      </p:sp>
    </p:spTree>
    <p:extLst>
      <p:ext uri="{BB962C8B-B14F-4D97-AF65-F5344CB8AC3E}">
        <p14:creationId xmlns:p14="http://schemas.microsoft.com/office/powerpoint/2010/main" val="373778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8534400" cy="1507067"/>
          </a:xfrm>
        </p:spPr>
        <p:txBody>
          <a:bodyPr/>
          <a:lstStyle/>
          <a:p>
            <a:r>
              <a:rPr lang="en-US" dirty="0"/>
              <a:t>Feature Importance</a:t>
            </a:r>
          </a:p>
        </p:txBody>
      </p:sp>
      <p:sp>
        <p:nvSpPr>
          <p:cNvPr id="4" name="TextBox 3">
            <a:extLst>
              <a:ext uri="{FF2B5EF4-FFF2-40B4-BE49-F238E27FC236}">
                <a16:creationId xmlns:a16="http://schemas.microsoft.com/office/drawing/2014/main" id="{CAD5964E-CF50-4A2D-9C40-73CA5B97962F}"/>
              </a:ext>
            </a:extLst>
          </p:cNvPr>
          <p:cNvSpPr txBox="1"/>
          <p:nvPr/>
        </p:nvSpPr>
        <p:spPr>
          <a:xfrm>
            <a:off x="546100" y="1384300"/>
            <a:ext cx="11226800" cy="1600438"/>
          </a:xfrm>
          <a:prstGeom prst="rect">
            <a:avLst/>
          </a:prstGeom>
          <a:noFill/>
        </p:spPr>
        <p:txBody>
          <a:bodyPr wrap="square" rtlCol="0">
            <a:spAutoFit/>
          </a:bodyPr>
          <a:lstStyle/>
          <a:p>
            <a:r>
              <a:rPr lang="en-US" sz="1400" dirty="0"/>
              <a:t>There are 67 features, besides the binary response variable of IsCustomer, that define each observation. Initial K means computation yields 3 separate clusters, each containing customers and non customers of Sticks Kebob, as well as their psychographic and demographic identifiers. </a:t>
            </a:r>
          </a:p>
          <a:p>
            <a:endParaRPr lang="en-US" sz="1400" dirty="0"/>
          </a:p>
          <a:p>
            <a:r>
              <a:rPr lang="en-US" sz="1400" dirty="0"/>
              <a:t>Correlation doesn’t suggest causality, but does lend a hand to which variables share relationships. Some of the positively correlated features from the dataset, in terms of their relationship with our IsCustomer Variable are (This may not be relevant to later analysis):</a:t>
            </a:r>
          </a:p>
        </p:txBody>
      </p:sp>
      <p:pic>
        <p:nvPicPr>
          <p:cNvPr id="5" name="Picture 4">
            <a:extLst>
              <a:ext uri="{FF2B5EF4-FFF2-40B4-BE49-F238E27FC236}">
                <a16:creationId xmlns:a16="http://schemas.microsoft.com/office/drawing/2014/main" id="{B24E7A0E-5389-4729-9D61-A49F25CDACC7}"/>
              </a:ext>
            </a:extLst>
          </p:cNvPr>
          <p:cNvPicPr>
            <a:picLocks noChangeAspect="1"/>
          </p:cNvPicPr>
          <p:nvPr/>
        </p:nvPicPr>
        <p:blipFill>
          <a:blip r:embed="rId2"/>
          <a:stretch>
            <a:fillRect/>
          </a:stretch>
        </p:blipFill>
        <p:spPr>
          <a:xfrm>
            <a:off x="748922" y="2984738"/>
            <a:ext cx="5410578" cy="1917462"/>
          </a:xfrm>
          <a:prstGeom prst="rect">
            <a:avLst/>
          </a:prstGeom>
        </p:spPr>
      </p:pic>
      <p:sp>
        <p:nvSpPr>
          <p:cNvPr id="6" name="TextBox 5">
            <a:extLst>
              <a:ext uri="{FF2B5EF4-FFF2-40B4-BE49-F238E27FC236}">
                <a16:creationId xmlns:a16="http://schemas.microsoft.com/office/drawing/2014/main" id="{0DA5F3CD-DF71-4291-95F5-C1902EF9B297}"/>
              </a:ext>
            </a:extLst>
          </p:cNvPr>
          <p:cNvSpPr txBox="1"/>
          <p:nvPr/>
        </p:nvSpPr>
        <p:spPr>
          <a:xfrm>
            <a:off x="546100" y="5207000"/>
            <a:ext cx="6756400" cy="954107"/>
          </a:xfrm>
          <a:prstGeom prst="rect">
            <a:avLst/>
          </a:prstGeom>
          <a:noFill/>
        </p:spPr>
        <p:txBody>
          <a:bodyPr wrap="square" rtlCol="0">
            <a:spAutoFit/>
          </a:bodyPr>
          <a:lstStyle/>
          <a:p>
            <a:r>
              <a:rPr lang="en-US" sz="1400" dirty="0"/>
              <a:t>Data appears to have excess collinearity, evidenced by pushing the whole dataset through a logistic model on XLSTAT. Most features were removed. </a:t>
            </a:r>
          </a:p>
          <a:p>
            <a:r>
              <a:rPr lang="en-US" sz="1400" dirty="0"/>
              <a:t>As seen to the right, there is a fairly uniformed dist. between customer and noncustomers.</a:t>
            </a:r>
          </a:p>
        </p:txBody>
      </p:sp>
      <p:graphicFrame>
        <p:nvGraphicFramePr>
          <p:cNvPr id="7" name="Chart 6">
            <a:extLst>
              <a:ext uri="{FF2B5EF4-FFF2-40B4-BE49-F238E27FC236}">
                <a16:creationId xmlns:a16="http://schemas.microsoft.com/office/drawing/2014/main" id="{B7335243-BEB0-4D91-B806-51C61FABEA85}"/>
              </a:ext>
            </a:extLst>
          </p:cNvPr>
          <p:cNvGraphicFramePr>
            <a:graphicFrameLocks/>
          </p:cNvGraphicFramePr>
          <p:nvPr>
            <p:extLst>
              <p:ext uri="{D42A27DB-BD31-4B8C-83A1-F6EECF244321}">
                <p14:modId xmlns:p14="http://schemas.microsoft.com/office/powerpoint/2010/main" val="2726257914"/>
              </p:ext>
            </p:extLst>
          </p:nvPr>
        </p:nvGraphicFramePr>
        <p:xfrm>
          <a:off x="7302500" y="3292415"/>
          <a:ext cx="4572000" cy="32195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551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8534400" cy="1507067"/>
          </a:xfrm>
        </p:spPr>
        <p:txBody>
          <a:bodyPr/>
          <a:lstStyle/>
          <a:p>
            <a:r>
              <a:rPr lang="en-US" dirty="0"/>
              <a:t>Survey Segments</a:t>
            </a:r>
          </a:p>
        </p:txBody>
      </p:sp>
      <p:sp>
        <p:nvSpPr>
          <p:cNvPr id="4" name="TextBox 3">
            <a:extLst>
              <a:ext uri="{FF2B5EF4-FFF2-40B4-BE49-F238E27FC236}">
                <a16:creationId xmlns:a16="http://schemas.microsoft.com/office/drawing/2014/main" id="{CAD5964E-CF50-4A2D-9C40-73CA5B97962F}"/>
              </a:ext>
            </a:extLst>
          </p:cNvPr>
          <p:cNvSpPr txBox="1"/>
          <p:nvPr/>
        </p:nvSpPr>
        <p:spPr>
          <a:xfrm>
            <a:off x="546100" y="1384300"/>
            <a:ext cx="1122680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1D39C890-BDF3-4B13-A199-5C9861F6C092}"/>
              </a:ext>
            </a:extLst>
          </p:cNvPr>
          <p:cNvSpPr txBox="1"/>
          <p:nvPr/>
        </p:nvSpPr>
        <p:spPr>
          <a:xfrm>
            <a:off x="673100" y="1384300"/>
            <a:ext cx="10922000" cy="5078313"/>
          </a:xfrm>
          <a:prstGeom prst="rect">
            <a:avLst/>
          </a:prstGeom>
          <a:noFill/>
        </p:spPr>
        <p:txBody>
          <a:bodyPr wrap="square" rtlCol="0">
            <a:spAutoFit/>
          </a:bodyPr>
          <a:lstStyle/>
          <a:p>
            <a:r>
              <a:rPr lang="en-US" sz="1600" dirty="0"/>
              <a:t>K = 3, so we have three separate customer segments drawn from the survey data. As with clustering, the goal is to minimize the distance from observations within each cluster, and maximize the distance between clusters.</a:t>
            </a:r>
          </a:p>
          <a:p>
            <a:endParaRPr lang="en-US" sz="1600" dirty="0"/>
          </a:p>
          <a:p>
            <a:r>
              <a:rPr lang="en-US" sz="1600" b="1" dirty="0"/>
              <a:t>Segment1: </a:t>
            </a:r>
            <a:r>
              <a:rPr lang="en-US" sz="1600" dirty="0"/>
              <a:t>Mostly noncustomers. They prefer to eat lunch at home rather than eat out. They find themselves more concerned with community than other segments. They have the lowest </a:t>
            </a:r>
            <a:r>
              <a:rPr lang="en-US" sz="1600" dirty="0" err="1"/>
              <a:t>HHIncome</a:t>
            </a:r>
            <a:r>
              <a:rPr lang="en-US" sz="1600" dirty="0"/>
              <a:t> and </a:t>
            </a:r>
            <a:r>
              <a:rPr lang="en-US" sz="1600" dirty="0" err="1"/>
              <a:t>HHType</a:t>
            </a:r>
            <a:r>
              <a:rPr lang="en-US" sz="1600" dirty="0"/>
              <a:t> (single/family) of the three clusters, and contain a slightly higher sample of males, but still skew overwhelmingly female. This segment prefers locally produced products. </a:t>
            </a:r>
            <a:r>
              <a:rPr lang="en-US" sz="1600" dirty="0" err="1"/>
              <a:t>Mosty</a:t>
            </a:r>
            <a:r>
              <a:rPr lang="en-US" sz="1600" dirty="0"/>
              <a:t> notably, this segment distinguishes itself from the other two because only on person listed ‘Eating out’ as a hobby. </a:t>
            </a:r>
          </a:p>
          <a:p>
            <a:r>
              <a:rPr lang="en-US" sz="1600" b="1" dirty="0"/>
              <a:t>Segment2: </a:t>
            </a:r>
            <a:r>
              <a:rPr lang="en-US" sz="1600" dirty="0"/>
              <a:t>Mostly Customer. This segment contains an audience that compiles a larger </a:t>
            </a:r>
            <a:r>
              <a:rPr lang="en-US" sz="1600" dirty="0" err="1"/>
              <a:t>HHIncome</a:t>
            </a:r>
            <a:r>
              <a:rPr lang="en-US" sz="1600" dirty="0"/>
              <a:t> and </a:t>
            </a:r>
            <a:r>
              <a:rPr lang="en-US" sz="1600" dirty="0" err="1"/>
              <a:t>HHType</a:t>
            </a:r>
            <a:r>
              <a:rPr lang="en-US" sz="1600" dirty="0"/>
              <a:t> than the other clusters. They are more likely to have children under the age of 12 who are heavily involved in activities Coupled with the fact that this segment notes the highest raw count of professionals leads us to the assumption that time is a concern for this audience. They are more engaged in outdoor/physical activities as hobbies, and are also bargain hunters, using coupons more than not.</a:t>
            </a:r>
          </a:p>
          <a:p>
            <a:r>
              <a:rPr lang="en-US" sz="1600" b="1" dirty="0"/>
              <a:t>Segment3: </a:t>
            </a:r>
            <a:r>
              <a:rPr lang="en-US" sz="1600" dirty="0"/>
              <a:t>A mixture of both classes, this appears to be an untapped market. Most attribute features fall within the first two segments, but there is a high propensity for ‘eating out’ as a substitute for home cooking.</a:t>
            </a:r>
          </a:p>
          <a:p>
            <a:endParaRPr lang="en-US" sz="1600" dirty="0"/>
          </a:p>
          <a:p>
            <a:r>
              <a:rPr lang="en-US" sz="1600" dirty="0"/>
              <a:t>Who Should Sticks Target?</a:t>
            </a:r>
          </a:p>
          <a:p>
            <a:r>
              <a:rPr lang="en-US" sz="1600" dirty="0"/>
              <a:t>If Sticks is trying to acquire/prospect new customers to add to their existing customer base, they should target segment 2, as they are most likely to be future customers. If Sticks was trying to lure customers away from competitors, they’d likely have success at targeting segment 3, who show psychographic and demographic traits more inline with existing Sticks Customer.</a:t>
            </a:r>
          </a:p>
          <a:p>
            <a:endParaRPr lang="en-US" dirty="0"/>
          </a:p>
          <a:p>
            <a:endParaRPr lang="en-US" dirty="0"/>
          </a:p>
        </p:txBody>
      </p:sp>
    </p:spTree>
    <p:extLst>
      <p:ext uri="{BB962C8B-B14F-4D97-AF65-F5344CB8AC3E}">
        <p14:creationId xmlns:p14="http://schemas.microsoft.com/office/powerpoint/2010/main" val="250827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19C7-958B-4907-80B5-86FCEF41DFA7}"/>
              </a:ext>
            </a:extLst>
          </p:cNvPr>
          <p:cNvSpPr>
            <a:spLocks noGrp="1"/>
          </p:cNvSpPr>
          <p:nvPr>
            <p:ph type="title"/>
          </p:nvPr>
        </p:nvSpPr>
        <p:spPr/>
        <p:txBody>
          <a:bodyPr/>
          <a:lstStyle/>
          <a:p>
            <a:r>
              <a:rPr lang="en-US" dirty="0"/>
              <a:t>Recommendation on New Location</a:t>
            </a:r>
          </a:p>
        </p:txBody>
      </p:sp>
      <p:pic>
        <p:nvPicPr>
          <p:cNvPr id="4" name="Picture 3">
            <a:extLst>
              <a:ext uri="{FF2B5EF4-FFF2-40B4-BE49-F238E27FC236}">
                <a16:creationId xmlns:a16="http://schemas.microsoft.com/office/drawing/2014/main" id="{A66CF48C-DDA0-42F2-874A-450AFB322777}"/>
              </a:ext>
            </a:extLst>
          </p:cNvPr>
          <p:cNvPicPr>
            <a:picLocks noChangeAspect="1"/>
          </p:cNvPicPr>
          <p:nvPr/>
        </p:nvPicPr>
        <p:blipFill>
          <a:blip r:embed="rId2"/>
          <a:stretch>
            <a:fillRect/>
          </a:stretch>
        </p:blipFill>
        <p:spPr>
          <a:xfrm>
            <a:off x="7894516" y="2321125"/>
            <a:ext cx="4297484" cy="2607637"/>
          </a:xfrm>
          <a:prstGeom prst="rect">
            <a:avLst/>
          </a:prstGeom>
        </p:spPr>
      </p:pic>
      <p:sp>
        <p:nvSpPr>
          <p:cNvPr id="5" name="TextBox 4">
            <a:extLst>
              <a:ext uri="{FF2B5EF4-FFF2-40B4-BE49-F238E27FC236}">
                <a16:creationId xmlns:a16="http://schemas.microsoft.com/office/drawing/2014/main" id="{C80ACE2F-5EBF-41B7-984E-7031DD5A3B1D}"/>
              </a:ext>
            </a:extLst>
          </p:cNvPr>
          <p:cNvSpPr txBox="1"/>
          <p:nvPr/>
        </p:nvSpPr>
        <p:spPr>
          <a:xfrm>
            <a:off x="228600" y="2214694"/>
            <a:ext cx="7404100" cy="2308324"/>
          </a:xfrm>
          <a:prstGeom prst="rect">
            <a:avLst/>
          </a:prstGeom>
          <a:noFill/>
        </p:spPr>
        <p:txBody>
          <a:bodyPr wrap="square" rtlCol="0">
            <a:spAutoFit/>
          </a:bodyPr>
          <a:lstStyle/>
          <a:p>
            <a:r>
              <a:rPr lang="en-US" dirty="0"/>
              <a:t>Based on the table to the right (provided in the syllabus), our next location should be either A or D. Both sets of data coincide with the groupings of our cluster analysis, with A being more oriented to Business Professionals, and D being a slightly younger audience with younger children and a level of disposable income that </a:t>
            </a:r>
            <a:r>
              <a:rPr lang="en-US" dirty="0" err="1"/>
              <a:t>Loc</a:t>
            </a:r>
            <a:r>
              <a:rPr lang="en-US" dirty="0"/>
              <a:t> B and C segments don’t </a:t>
            </a:r>
            <a:r>
              <a:rPr lang="en-US" dirty="0" err="1"/>
              <a:t>posess</a:t>
            </a:r>
            <a:r>
              <a:rPr lang="en-US" dirty="0"/>
              <a:t>.</a:t>
            </a:r>
          </a:p>
          <a:p>
            <a:endParaRPr lang="en-US" dirty="0"/>
          </a:p>
          <a:p>
            <a:r>
              <a:rPr lang="en-US" dirty="0"/>
              <a:t>It is although worth </a:t>
            </a:r>
            <a:r>
              <a:rPr lang="en-US" dirty="0" smtClean="0"/>
              <a:t>noting </a:t>
            </a:r>
            <a:r>
              <a:rPr lang="en-US" dirty="0"/>
              <a:t>that the data tells us that </a:t>
            </a:r>
            <a:r>
              <a:rPr lang="en-US" dirty="0" err="1"/>
              <a:t>Loc</a:t>
            </a:r>
            <a:r>
              <a:rPr lang="en-US" dirty="0"/>
              <a:t> D has the highest consumer spend potential, speaking to the size of the untapped market. </a:t>
            </a:r>
          </a:p>
        </p:txBody>
      </p:sp>
    </p:spTree>
    <p:extLst>
      <p:ext uri="{BB962C8B-B14F-4D97-AF65-F5344CB8AC3E}">
        <p14:creationId xmlns:p14="http://schemas.microsoft.com/office/powerpoint/2010/main" val="82645890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421</TotalTime>
  <Words>1127</Words>
  <Application>Microsoft Office PowerPoint</Application>
  <PresentationFormat>Widescreen</PresentationFormat>
  <Paragraphs>88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Sticks Kebob </vt:lpstr>
      <vt:lpstr>How Do people Choose Fast Food?</vt:lpstr>
      <vt:lpstr>Sticks Customer Vs NonCustomer</vt:lpstr>
      <vt:lpstr>Choosing K</vt:lpstr>
      <vt:lpstr>What survey questions would you use to identify the customer segments?</vt:lpstr>
      <vt:lpstr>Feature Importance</vt:lpstr>
      <vt:lpstr>Survey Segments</vt:lpstr>
      <vt:lpstr>Recommendation on New 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Stick Kebob</dc:title>
  <dc:creator>Jacob Dineen</dc:creator>
  <cp:lastModifiedBy>2toradmin</cp:lastModifiedBy>
  <cp:revision>15</cp:revision>
  <dcterms:created xsi:type="dcterms:W3CDTF">2018-04-21T01:32:42Z</dcterms:created>
  <dcterms:modified xsi:type="dcterms:W3CDTF">2018-04-22T19:35:31Z</dcterms:modified>
</cp:coreProperties>
</file>