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6753" autoAdjust="0"/>
  </p:normalViewPr>
  <p:slideViewPr>
    <p:cSldViewPr snapToGrid="0">
      <p:cViewPr varScale="1">
        <p:scale>
          <a:sx n="84" d="100"/>
          <a:sy n="84" d="100"/>
        </p:scale>
        <p:origin x="15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F998D-7EF7-4C85-B72C-2001E866EB3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103A3-88DB-4205-9430-5950E8E2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59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 intro</a:t>
            </a:r>
            <a:r>
              <a:rPr lang="en-US" baseline="0" dirty="0"/>
              <a:t> e.g., w</a:t>
            </a:r>
            <a:r>
              <a:rPr lang="en-US" dirty="0"/>
              <a:t>elcome</a:t>
            </a:r>
            <a:r>
              <a:rPr lang="en-US" baseline="0" dirty="0"/>
              <a:t> to module 2. In this module we’re going to discuss…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F087B-85F3-0C43-B659-AC1920BCB9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5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It computes the dollar value of an individual customer relationship</a:t>
            </a:r>
          </a:p>
          <a:p>
            <a:pPr>
              <a:lnSpc>
                <a:spcPct val="100000"/>
              </a:lnSpc>
            </a:pPr>
            <a:r>
              <a:rPr lang="en-US" dirty="0"/>
              <a:t>It is both backward looking and forward looking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Computing value of past customers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that information to project forward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F087B-85F3-0C43-B659-AC1920BCB9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17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Revenue, Retention rate, Discount rates, variable cost, acquisition cost, retention cost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F087B-85F3-0C43-B659-AC1920BCB9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59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is NPV?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F087B-85F3-0C43-B659-AC1920BCB9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66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F087B-85F3-0C43-B659-AC1920BCB9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45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</a:t>
            </a:r>
            <a:r>
              <a:rPr lang="en-US" baseline="0" dirty="0"/>
              <a:t> $M and $R in formulas when talking about this slide.</a:t>
            </a:r>
          </a:p>
          <a:p>
            <a:endParaRPr lang="en-US" baseline="0" dirty="0"/>
          </a:p>
          <a:p>
            <a:r>
              <a:rPr lang="en-US" baseline="0" dirty="0"/>
              <a:t>If u pay after u use a </a:t>
            </a:r>
            <a:r>
              <a:rPr lang="en-US" baseline="0" dirty="0" err="1"/>
              <a:t>seric,e</a:t>
            </a:r>
            <a:r>
              <a:rPr lang="en-US" baseline="0" dirty="0"/>
              <a:t> co does not realize subscription fees, so than take only the first M-R from the first clv formulation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F087B-85F3-0C43-B659-AC1920BCB9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01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E18D0-B49D-4D04-A575-BABB0664F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EED46-F6D1-483E-8CC4-63094949C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DE735-C69B-4E00-86A8-51C64F20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040-CB7A-4826-B27B-A70F2651247F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52993-B000-4330-A087-31250846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0214E-0E6A-454E-BCBC-EA026310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AB57-EF2F-4C1A-A934-B26FDC6F2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7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B235-A771-438D-B689-263D74C3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B7F47-69CA-4309-BB09-C3DA5FD0F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4D499-B5DA-4EAA-AF05-13B01101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040-CB7A-4826-B27B-A70F2651247F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13BC9-6D93-4B75-B2A3-138FCF97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9CF02-85DB-4AAB-9118-532B99B9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AB57-EF2F-4C1A-A934-B26FDC6F2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0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66EB4-1DF8-44B2-975B-BAE5D93CD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B0122-D23A-4142-B2A5-AC0005F45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49743-20BB-41A7-90BF-147B1826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040-CB7A-4826-B27B-A70F2651247F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F809C-E01C-4E69-9ADF-A3281FCB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F52AB-FB05-4293-93EE-6E089108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AB57-EF2F-4C1A-A934-B26FDC6F2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5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Demi" panose="020B07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646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2DDF-3144-4116-95CA-0E2750DB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48E36-58A2-460A-913F-6B031599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D4855-B058-415A-A4F8-82813A66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040-CB7A-4826-B27B-A70F2651247F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7086E-5C2D-4EED-A819-6DB33C71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67B6B-027C-4329-A912-4A89B55A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AB57-EF2F-4C1A-A934-B26FDC6F2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8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648E9-D284-4EF2-AB15-67A18BF31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F8BF4-1903-4242-975D-70C316C4C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B1F0A-6983-450F-8B38-4715B1A2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040-CB7A-4826-B27B-A70F2651247F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5544B-5F88-4A63-8EBC-EFC0BC8F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D10E4-3D52-4782-83A8-D291F65B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AB57-EF2F-4C1A-A934-B26FDC6F2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7757A-2EC4-4A0E-ABAB-7A5FB272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77361-2433-495D-8547-13F7FC786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9F975-F637-406F-842A-BDD82EF42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5FE61-4BBA-41D5-973A-A9C46F2A4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040-CB7A-4826-B27B-A70F2651247F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CFE73-0FB5-4A1D-ADAA-81F9D277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81B85-4088-421F-AF71-92D27C41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AB57-EF2F-4C1A-A934-B26FDC6F2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5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ED08F-1A85-4076-8BAF-20407D9E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91157-7772-4446-ABDF-0A706E316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E6BE5-0312-403C-A060-7946D9642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E16BD-B658-4829-BFFB-09C62608E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754DB-6E65-4401-92C2-7C33A8811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0A184C-DD7A-4966-8BA0-D37B0E58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040-CB7A-4826-B27B-A70F2651247F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B68F93-4477-4023-9D20-5AAB7C1D5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64DF25-8B0E-4F82-A074-D01AF58B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AB57-EF2F-4C1A-A934-B26FDC6F2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8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2CED-CAC2-4212-B217-AAF016CA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BCBA44-F96E-4A32-AC3C-AC02280E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040-CB7A-4826-B27B-A70F2651247F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00205-7F17-41FB-B8CC-755854D4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AF334-4A43-443D-AA13-CF1B7D49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AB57-EF2F-4C1A-A934-B26FDC6F2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3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3B0E54-908D-46ED-AA5A-723AE179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040-CB7A-4826-B27B-A70F2651247F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5EB5D-51AA-4002-AA65-3B66944AA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D8F59-148C-42DC-BBDB-AE9516B1B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AB57-EF2F-4C1A-A934-B26FDC6F2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1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2C93-1C29-4DEC-ABBE-6EF4975F7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541B7-ACFD-46C0-8B74-D8FA09710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7D000-4DC7-458A-9D49-34A08E6EE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B7FAF-E5F3-4F5D-A6FA-74CB4ED9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040-CB7A-4826-B27B-A70F2651247F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B8AD9-CE6D-4D1E-A292-B7B082FF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E17F8-22C4-4B27-B594-D31F6D36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AB57-EF2F-4C1A-A934-B26FDC6F2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9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D0F75-81F9-4923-9288-EDEED2DBE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F66B9A-158D-4347-8A9D-7078E944A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39446-70C2-465C-B9A0-F894A84AC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6F682-2FD1-4D92-AE1C-C82AD4E4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040-CB7A-4826-B27B-A70F2651247F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E23C8-3A5A-485B-B979-C242A67F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BDA12-B029-434C-8F5A-17300396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AB57-EF2F-4C1A-A934-B26FDC6F2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9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631E1-E8B2-489B-B10C-1FAAE798B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568AD-8ECB-4674-B00C-DAD195DE0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89D1A-7960-4DEF-A6DE-5F45C405D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22040-CB7A-4826-B27B-A70F2651247F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36CC4-CC89-46BE-8E0B-ED9C0F7C6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215E1-D654-4A1E-975E-D74A6C34A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CAB57-EF2F-4C1A-A934-B26FDC6F2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2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dirty="0"/>
              <a:t>Customer Lifetime Value</a:t>
            </a:r>
          </a:p>
        </p:txBody>
      </p:sp>
    </p:spTree>
    <p:extLst>
      <p:ext uri="{BB962C8B-B14F-4D97-AF65-F5344CB8AC3E}">
        <p14:creationId xmlns:p14="http://schemas.microsoft.com/office/powerpoint/2010/main" val="142454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CLV Used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To determine how much to spend to acquire a customer.</a:t>
            </a:r>
          </a:p>
          <a:p>
            <a:pPr>
              <a:lnSpc>
                <a:spcPct val="100000"/>
              </a:lnSpc>
            </a:pPr>
            <a:r>
              <a:rPr lang="en-US" dirty="0"/>
              <a:t>To determine how aggressively to spend to retain a particular customer or group of customers</a:t>
            </a:r>
          </a:p>
          <a:p>
            <a:pPr>
              <a:lnSpc>
                <a:spcPct val="100000"/>
              </a:lnSpc>
            </a:pPr>
            <a:r>
              <a:rPr lang="en-US" dirty="0"/>
              <a:t>To value a company</a:t>
            </a:r>
          </a:p>
        </p:txBody>
      </p:sp>
    </p:spTree>
    <p:extLst>
      <p:ext uri="{BB962C8B-B14F-4D97-AF65-F5344CB8AC3E}">
        <p14:creationId xmlns:p14="http://schemas.microsoft.com/office/powerpoint/2010/main" val="142986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258" y="1605405"/>
            <a:ext cx="10972801" cy="4651375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Customer Lifetime Value can provide a forward looking measure of the customer relationship.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It can connect marketing strategies to financial consequences.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Strategic marketing alternatives, (e.g., targeting, and promotion campaigns) can be evaluated based on whether they improve customer retention, and lifetime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4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Customer Lifetime Value (CLV)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74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we know the future value of a customer?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463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Metric - Netflix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066866"/>
              </p:ext>
            </p:extLst>
          </p:nvPr>
        </p:nvGraphicFramePr>
        <p:xfrm>
          <a:off x="609600" y="1825625"/>
          <a:ext cx="10972800" cy="426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5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3200" dirty="0"/>
                        <a:t>Expected Customer Lifetime in Months</a:t>
                      </a:r>
                    </a:p>
                  </a:txBody>
                  <a:tcPr marL="182880" marR="182880" marT="182880" marB="182880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20</a:t>
                      </a:r>
                    </a:p>
                  </a:txBody>
                  <a:tcPr marL="182880" marR="182880" marT="182880" marB="1828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3200" dirty="0"/>
                        <a:t>Average Gross Margin per Month per Customer</a:t>
                      </a:r>
                    </a:p>
                  </a:txBody>
                  <a:tcPr marL="182880" marR="182880" marT="182880" marB="18288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$50</a:t>
                      </a:r>
                    </a:p>
                  </a:txBody>
                  <a:tcPr marL="182880" marR="182880" marT="182880" marB="1828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3200" dirty="0"/>
                        <a:t>Average Marketing Costs per Month per Customer </a:t>
                      </a:r>
                    </a:p>
                  </a:txBody>
                  <a:tcPr marL="182880" marR="182880" marT="182880" marB="18288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$10</a:t>
                      </a:r>
                    </a:p>
                  </a:txBody>
                  <a:tcPr marL="182880" marR="182880" marT="182880" marB="1828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3200" dirty="0"/>
                        <a:t>Average Net Margin per Month per Customer </a:t>
                      </a:r>
                    </a:p>
                  </a:txBody>
                  <a:tcPr marL="182880" marR="182880" marT="182880" marB="18288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$40</a:t>
                      </a:r>
                    </a:p>
                  </a:txBody>
                  <a:tcPr marL="182880" marR="182880" marT="182880" marB="1828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3200" dirty="0"/>
                        <a:t>Customer Lifetime Value </a:t>
                      </a:r>
                    </a:p>
                  </a:txBody>
                  <a:tcPr marL="182880" marR="182880" marT="182880" marB="18288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$800</a:t>
                      </a:r>
                    </a:p>
                  </a:txBody>
                  <a:tcPr marL="182880" marR="182880" marT="182880" marB="1828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22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 Value of a Customer (CLV)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Just like we use Net Present Value (NPV) to evaluate investments and companies, we use CLV to evaluate customer relationships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CLV is the expected NPV of the cash flows from a customer relationship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0588" y="4701733"/>
            <a:ext cx="10410825" cy="1846659"/>
          </a:xfrm>
          <a:prstGeom prst="rect">
            <a:avLst/>
          </a:prstGeom>
          <a:solidFill>
            <a:srgbClr val="D2DEEF"/>
          </a:solidFill>
        </p:spPr>
        <p:txBody>
          <a:bodyPr wrap="square" lIns="182880" tIns="182880" rIns="182880" bIns="182880" rtlCol="0">
            <a:spAutoFit/>
          </a:bodyPr>
          <a:lstStyle/>
          <a:p>
            <a:r>
              <a:rPr lang="en-US" sz="3200" dirty="0">
                <a:latin typeface="Franklin Gothic Medium" panose="020B0603020102020204" pitchFamily="34" charset="0"/>
              </a:rPr>
              <a:t>CLV is defined as the discounted sum of all future customer revenue streams minus product and servicing costs and remarketing costs.</a:t>
            </a:r>
          </a:p>
        </p:txBody>
      </p:sp>
    </p:spTree>
    <p:extLst>
      <p:ext uri="{BB962C8B-B14F-4D97-AF65-F5344CB8AC3E}">
        <p14:creationId xmlns:p14="http://schemas.microsoft.com/office/powerpoint/2010/main" val="52701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Base CLV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1" y="1603320"/>
            <a:ext cx="10972799" cy="1046440"/>
          </a:xfrm>
          <a:prstGeom prst="rect">
            <a:avLst/>
          </a:prstGeom>
          <a:solidFill>
            <a:srgbClr val="D2DEEF"/>
          </a:solidFill>
        </p:spPr>
        <p:txBody>
          <a:bodyPr wrap="square" lIns="182880" tIns="182880" rIns="182880" bIns="182880" rtlCol="0">
            <a:spAutoFit/>
          </a:bodyPr>
          <a:lstStyle/>
          <a:p>
            <a:pPr algn="ctr"/>
            <a:r>
              <a:rPr lang="pt-BR" sz="4400" dirty="0">
                <a:latin typeface="Franklin Gothic Medium" panose="020B0603020102020204" pitchFamily="34" charset="0"/>
              </a:rPr>
              <a:t>CLV = [ $M – $R ] </a:t>
            </a:r>
            <a:r>
              <a:rPr lang="en-US" sz="4400" b="1" dirty="0">
                <a:latin typeface="Franklin Gothic Medium" panose="020B0603020102020204" pitchFamily="34" charset="0"/>
                <a:cs typeface="Times New Roman" charset="0"/>
                <a:sym typeface="Symbol" charset="0"/>
              </a:rPr>
              <a:t> </a:t>
            </a:r>
            <a:r>
              <a:rPr lang="pt-BR" sz="4400" dirty="0">
                <a:latin typeface="Franklin Gothic Medium" panose="020B0603020102020204" pitchFamily="34" charset="0"/>
              </a:rPr>
              <a:t>[ ( 1 + d ) / ( 1 + d – r ) 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6086" y="3266677"/>
            <a:ext cx="3573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Short-Term Margin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60186" y="3266677"/>
            <a:ext cx="3243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Long-Term Multiplier</a:t>
            </a:r>
          </a:p>
        </p:txBody>
      </p:sp>
      <p:sp>
        <p:nvSpPr>
          <p:cNvPr id="18" name="Down Arrow Callout 17"/>
          <p:cNvSpPr/>
          <p:nvPr/>
        </p:nvSpPr>
        <p:spPr>
          <a:xfrm>
            <a:off x="2308941" y="1751075"/>
            <a:ext cx="2827614" cy="1432005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4688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Callout 18"/>
          <p:cNvSpPr/>
          <p:nvPr/>
        </p:nvSpPr>
        <p:spPr>
          <a:xfrm>
            <a:off x="5612524" y="1751075"/>
            <a:ext cx="5738648" cy="1432005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4688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2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1 - Netflix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798698" cy="438912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Netflix charges $19.95 per month. Variable costs are about $1.50 per account per month. With marketing spending of $6 per year, their attrition is only 0.5% per month. At a monthly discount rate of 1%, what is the CLV of a customer?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If Netflix cuts retention spending from $6 to $3 per year, they expect attrition will go up to 1% per month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Should they do it?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095999" y="4746172"/>
            <a:ext cx="5486401" cy="492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5999" y="5238750"/>
            <a:ext cx="5486401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5998" y="5721350"/>
            <a:ext cx="5486401" cy="641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8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CLV-Initial 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Customer pays before using the 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e.g., apartment rentals, Netflix, Hulu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Customer pays after using the 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e.g., credit cards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1" y="4349186"/>
            <a:ext cx="5410199" cy="800219"/>
          </a:xfrm>
          <a:prstGeom prst="rect">
            <a:avLst/>
          </a:prstGeom>
          <a:solidFill>
            <a:srgbClr val="D2DEEF"/>
          </a:solidFill>
        </p:spPr>
        <p:txBody>
          <a:bodyPr wrap="square" lIns="182880" tIns="182880" rIns="182880" bIns="182880" rtlCol="0">
            <a:spAutoFit/>
          </a:bodyPr>
          <a:lstStyle/>
          <a:p>
            <a:pPr algn="ctr"/>
            <a:r>
              <a:rPr lang="pt-BR" sz="2800" dirty="0">
                <a:latin typeface="Franklin Gothic Medium" panose="020B0603020102020204" pitchFamily="34" charset="0"/>
              </a:rPr>
              <a:t>CLV = [$M–$</a:t>
            </a:r>
            <a:r>
              <a:rPr lang="pt-BR" sz="2800" dirty="0" err="1">
                <a:latin typeface="Franklin Gothic Medium" panose="020B0603020102020204" pitchFamily="34" charset="0"/>
              </a:rPr>
              <a:t>R</a:t>
            </a:r>
            <a:r>
              <a:rPr lang="pt-BR" sz="2800" dirty="0">
                <a:latin typeface="Franklin Gothic Medium" panose="020B0603020102020204" pitchFamily="34" charset="0"/>
              </a:rPr>
              <a:t>]</a:t>
            </a:r>
            <a:r>
              <a:rPr lang="en-US" sz="2800" b="1" dirty="0">
                <a:latin typeface="Times New Roman" charset="0"/>
                <a:cs typeface="Times New Roman" charset="0"/>
                <a:sym typeface="Symbol" charset="0"/>
              </a:rPr>
              <a:t>*</a:t>
            </a:r>
            <a:r>
              <a:rPr lang="pt-BR" sz="2800" dirty="0">
                <a:latin typeface="Franklin Gothic Medium" panose="020B0603020102020204" pitchFamily="34" charset="0"/>
              </a:rPr>
              <a:t>[(1+d)/(1+d-r)]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72202" y="4349185"/>
            <a:ext cx="5410199" cy="800219"/>
          </a:xfrm>
          <a:prstGeom prst="rect">
            <a:avLst/>
          </a:prstGeom>
          <a:solidFill>
            <a:srgbClr val="D2DEEF"/>
          </a:solidFill>
        </p:spPr>
        <p:txBody>
          <a:bodyPr wrap="square" lIns="182880" tIns="182880" rIns="182880" bIns="182880" rtlCol="0">
            <a:spAutoFit/>
          </a:bodyPr>
          <a:lstStyle/>
          <a:p>
            <a:pPr algn="ctr"/>
            <a:r>
              <a:rPr lang="pt-BR" sz="2800" dirty="0">
                <a:latin typeface="Franklin Gothic Medium" panose="020B0603020102020204" pitchFamily="34" charset="0"/>
              </a:rPr>
              <a:t>CLV = [$M–$</a:t>
            </a:r>
            <a:r>
              <a:rPr lang="pt-BR" sz="2800" dirty="0" err="1">
                <a:latin typeface="Franklin Gothic Medium" panose="020B0603020102020204" pitchFamily="34" charset="0"/>
              </a:rPr>
              <a:t>R</a:t>
            </a:r>
            <a:r>
              <a:rPr lang="pt-BR" sz="2800" dirty="0">
                <a:latin typeface="Franklin Gothic Medium" panose="020B0603020102020204" pitchFamily="34" charset="0"/>
              </a:rPr>
              <a:t>]</a:t>
            </a:r>
            <a:r>
              <a:rPr lang="en-US" sz="2800" b="1" dirty="0">
                <a:latin typeface="Times New Roman" charset="0"/>
                <a:cs typeface="Times New Roman" charset="0"/>
                <a:sym typeface="Symbol" charset="0"/>
              </a:rPr>
              <a:t>*</a:t>
            </a:r>
            <a:r>
              <a:rPr lang="pt-BR" sz="2800" dirty="0">
                <a:latin typeface="Franklin Gothic Medium" panose="020B0603020102020204" pitchFamily="34" charset="0"/>
              </a:rPr>
              <a:t>[r/(1+d-r)]</a:t>
            </a:r>
          </a:p>
        </p:txBody>
      </p:sp>
    </p:spTree>
    <p:extLst>
      <p:ext uri="{BB962C8B-B14F-4D97-AF65-F5344CB8AC3E}">
        <p14:creationId xmlns:p14="http://schemas.microsoft.com/office/powerpoint/2010/main" val="62911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</p:spTree>
    <p:extLst>
      <p:ext uri="{BB962C8B-B14F-4D97-AF65-F5344CB8AC3E}">
        <p14:creationId xmlns:p14="http://schemas.microsoft.com/office/powerpoint/2010/main" val="2443150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520</Words>
  <Application>Microsoft Office PowerPoint</Application>
  <PresentationFormat>Widescreen</PresentationFormat>
  <Paragraphs>62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Demi</vt:lpstr>
      <vt:lpstr>Franklin Gothic Medium</vt:lpstr>
      <vt:lpstr>Symbol</vt:lpstr>
      <vt:lpstr>Times New Roman</vt:lpstr>
      <vt:lpstr>Office Theme</vt:lpstr>
      <vt:lpstr>Customer Lifetime Value</vt:lpstr>
      <vt:lpstr>What is Customer Lifetime Value (CLV)</vt:lpstr>
      <vt:lpstr>How would we know the future value of a customer?</vt:lpstr>
      <vt:lpstr>A Simple Metric - Netflix</vt:lpstr>
      <vt:lpstr>Lifetime Value of a Customer (CLV)</vt:lpstr>
      <vt:lpstr>The Base CLV Model</vt:lpstr>
      <vt:lpstr>Example 1 - Netflix</vt:lpstr>
      <vt:lpstr>CLV-Initial Margin</vt:lpstr>
      <vt:lpstr>Key Takeaways</vt:lpstr>
      <vt:lpstr>What Is CLV Used For?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Talash</dc:creator>
  <cp:lastModifiedBy>Raghavshyam Ramamurthy</cp:lastModifiedBy>
  <cp:revision>18</cp:revision>
  <dcterms:created xsi:type="dcterms:W3CDTF">2017-11-03T13:25:24Z</dcterms:created>
  <dcterms:modified xsi:type="dcterms:W3CDTF">2018-05-10T09:09:26Z</dcterms:modified>
</cp:coreProperties>
</file>