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3" r:id="rId8"/>
    <p:sldId id="265" r:id="rId9"/>
    <p:sldId id="268"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571" autoAdjust="0"/>
  </p:normalViewPr>
  <p:slideViewPr>
    <p:cSldViewPr snapToGrid="0">
      <p:cViewPr varScale="1">
        <p:scale>
          <a:sx n="108" d="100"/>
          <a:sy n="108" d="100"/>
        </p:scale>
        <p:origin x="714" y="108"/>
      </p:cViewPr>
      <p:guideLst/>
    </p:cSldViewPr>
  </p:slideViewPr>
  <p:outlineViewPr>
    <p:cViewPr>
      <p:scale>
        <a:sx n="33" d="100"/>
        <a:sy n="33" d="100"/>
      </p:scale>
      <p:origin x="0" y="-785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DB3DC7-03DF-4CF5-B71D-4BAD49EFEA7E}"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1B90C-D7EB-4B6D-BDF8-4A31BC7ABDE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987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B3DC7-03DF-4CF5-B71D-4BAD49EFEA7E}"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1B90C-D7EB-4B6D-BDF8-4A31BC7ABDE4}" type="slidenum">
              <a:rPr lang="en-US" smtClean="0"/>
              <a:t>‹#›</a:t>
            </a:fld>
            <a:endParaRPr lang="en-US"/>
          </a:p>
        </p:txBody>
      </p:sp>
    </p:spTree>
    <p:extLst>
      <p:ext uri="{BB962C8B-B14F-4D97-AF65-F5344CB8AC3E}">
        <p14:creationId xmlns:p14="http://schemas.microsoft.com/office/powerpoint/2010/main" val="80520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B3DC7-03DF-4CF5-B71D-4BAD49EFEA7E}"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1B90C-D7EB-4B6D-BDF8-4A31BC7ABDE4}" type="slidenum">
              <a:rPr lang="en-US" smtClean="0"/>
              <a:t>‹#›</a:t>
            </a:fld>
            <a:endParaRPr lang="en-US"/>
          </a:p>
        </p:txBody>
      </p:sp>
    </p:spTree>
    <p:extLst>
      <p:ext uri="{BB962C8B-B14F-4D97-AF65-F5344CB8AC3E}">
        <p14:creationId xmlns:p14="http://schemas.microsoft.com/office/powerpoint/2010/main" val="1788020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B3DC7-03DF-4CF5-B71D-4BAD49EFEA7E}"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1B90C-D7EB-4B6D-BDF8-4A31BC7ABDE4}" type="slidenum">
              <a:rPr lang="en-US" smtClean="0"/>
              <a:t>‹#›</a:t>
            </a:fld>
            <a:endParaRPr lang="en-US"/>
          </a:p>
        </p:txBody>
      </p:sp>
    </p:spTree>
    <p:extLst>
      <p:ext uri="{BB962C8B-B14F-4D97-AF65-F5344CB8AC3E}">
        <p14:creationId xmlns:p14="http://schemas.microsoft.com/office/powerpoint/2010/main" val="1835800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DB3DC7-03DF-4CF5-B71D-4BAD49EFEA7E}"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1B90C-D7EB-4B6D-BDF8-4A31BC7ABDE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876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DB3DC7-03DF-4CF5-B71D-4BAD49EFEA7E}" type="datetimeFigureOut">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1B90C-D7EB-4B6D-BDF8-4A31BC7ABDE4}" type="slidenum">
              <a:rPr lang="en-US" smtClean="0"/>
              <a:t>‹#›</a:t>
            </a:fld>
            <a:endParaRPr lang="en-US"/>
          </a:p>
        </p:txBody>
      </p:sp>
    </p:spTree>
    <p:extLst>
      <p:ext uri="{BB962C8B-B14F-4D97-AF65-F5344CB8AC3E}">
        <p14:creationId xmlns:p14="http://schemas.microsoft.com/office/powerpoint/2010/main" val="71987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DB3DC7-03DF-4CF5-B71D-4BAD49EFEA7E}" type="datetimeFigureOut">
              <a:rPr lang="en-US" smtClean="0"/>
              <a:t>9/13/2018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1B90C-D7EB-4B6D-BDF8-4A31BC7ABDE4}" type="slidenum">
              <a:rPr lang="en-US" smtClean="0"/>
              <a:t>‹#›</a:t>
            </a:fld>
            <a:endParaRPr lang="en-US"/>
          </a:p>
        </p:txBody>
      </p:sp>
    </p:spTree>
    <p:extLst>
      <p:ext uri="{BB962C8B-B14F-4D97-AF65-F5344CB8AC3E}">
        <p14:creationId xmlns:p14="http://schemas.microsoft.com/office/powerpoint/2010/main" val="312880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DB3DC7-03DF-4CF5-B71D-4BAD49EFEA7E}" type="datetimeFigureOut">
              <a:rPr lang="en-US" smtClean="0"/>
              <a:t>9/13/2018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1B90C-D7EB-4B6D-BDF8-4A31BC7ABDE4}" type="slidenum">
              <a:rPr lang="en-US" smtClean="0"/>
              <a:t>‹#›</a:t>
            </a:fld>
            <a:endParaRPr lang="en-US"/>
          </a:p>
        </p:txBody>
      </p:sp>
    </p:spTree>
    <p:extLst>
      <p:ext uri="{BB962C8B-B14F-4D97-AF65-F5344CB8AC3E}">
        <p14:creationId xmlns:p14="http://schemas.microsoft.com/office/powerpoint/2010/main" val="396486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DB3DC7-03DF-4CF5-B71D-4BAD49EFEA7E}" type="datetimeFigureOut">
              <a:rPr lang="en-US" smtClean="0"/>
              <a:t>9/13/2018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851B90C-D7EB-4B6D-BDF8-4A31BC7ABDE4}" type="slidenum">
              <a:rPr lang="en-US" smtClean="0"/>
              <a:t>‹#›</a:t>
            </a:fld>
            <a:endParaRPr lang="en-US"/>
          </a:p>
        </p:txBody>
      </p:sp>
    </p:spTree>
    <p:extLst>
      <p:ext uri="{BB962C8B-B14F-4D97-AF65-F5344CB8AC3E}">
        <p14:creationId xmlns:p14="http://schemas.microsoft.com/office/powerpoint/2010/main" val="58830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DB3DC7-03DF-4CF5-B71D-4BAD49EFEA7E}" type="datetimeFigureOut">
              <a:rPr lang="en-US" smtClean="0"/>
              <a:t>9/13/2018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51B90C-D7EB-4B6D-BDF8-4A31BC7ABDE4}" type="slidenum">
              <a:rPr lang="en-US" smtClean="0"/>
              <a:t>‹#›</a:t>
            </a:fld>
            <a:endParaRPr lang="en-US"/>
          </a:p>
        </p:txBody>
      </p:sp>
    </p:spTree>
    <p:extLst>
      <p:ext uri="{BB962C8B-B14F-4D97-AF65-F5344CB8AC3E}">
        <p14:creationId xmlns:p14="http://schemas.microsoft.com/office/powerpoint/2010/main" val="334689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DB3DC7-03DF-4CF5-B71D-4BAD49EFEA7E}" type="datetimeFigureOut">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1B90C-D7EB-4B6D-BDF8-4A31BC7ABDE4}" type="slidenum">
              <a:rPr lang="en-US" smtClean="0"/>
              <a:t>‹#›</a:t>
            </a:fld>
            <a:endParaRPr lang="en-US"/>
          </a:p>
        </p:txBody>
      </p:sp>
    </p:spTree>
    <p:extLst>
      <p:ext uri="{BB962C8B-B14F-4D97-AF65-F5344CB8AC3E}">
        <p14:creationId xmlns:p14="http://schemas.microsoft.com/office/powerpoint/2010/main" val="1324613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DB3DC7-03DF-4CF5-B71D-4BAD49EFEA7E}" type="datetimeFigureOut">
              <a:rPr lang="en-US" smtClean="0"/>
              <a:t>9/13/2018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51B90C-D7EB-4B6D-BDF8-4A31BC7ABDE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4836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25A5-6F7A-4226-B26C-39A67561890B}"/>
              </a:ext>
            </a:extLst>
          </p:cNvPr>
          <p:cNvSpPr>
            <a:spLocks noGrp="1"/>
          </p:cNvSpPr>
          <p:nvPr>
            <p:ph type="ctrTitle"/>
          </p:nvPr>
        </p:nvSpPr>
        <p:spPr/>
        <p:txBody>
          <a:bodyPr/>
          <a:lstStyle/>
          <a:p>
            <a:r>
              <a:rPr lang="en-US" dirty="0"/>
              <a:t>Scripting for Data Analysis</a:t>
            </a:r>
          </a:p>
        </p:txBody>
      </p:sp>
      <p:sp>
        <p:nvSpPr>
          <p:cNvPr id="3" name="Subtitle 2">
            <a:extLst>
              <a:ext uri="{FF2B5EF4-FFF2-40B4-BE49-F238E27FC236}">
                <a16:creationId xmlns:a16="http://schemas.microsoft.com/office/drawing/2014/main" id="{8F7D0A4C-BC72-48B9-A808-DEEA2204AB70}"/>
              </a:ext>
            </a:extLst>
          </p:cNvPr>
          <p:cNvSpPr>
            <a:spLocks noGrp="1"/>
          </p:cNvSpPr>
          <p:nvPr>
            <p:ph type="subTitle" idx="1"/>
          </p:nvPr>
        </p:nvSpPr>
        <p:spPr/>
        <p:txBody>
          <a:bodyPr/>
          <a:lstStyle/>
          <a:p>
            <a:r>
              <a:rPr lang="en-US" dirty="0"/>
              <a:t>Final Project</a:t>
            </a:r>
          </a:p>
          <a:p>
            <a:r>
              <a:rPr lang="en-US" dirty="0"/>
              <a:t>Jake Dineen &amp; Mason David</a:t>
            </a:r>
          </a:p>
        </p:txBody>
      </p:sp>
    </p:spTree>
    <p:extLst>
      <p:ext uri="{BB962C8B-B14F-4D97-AF65-F5344CB8AC3E}">
        <p14:creationId xmlns:p14="http://schemas.microsoft.com/office/powerpoint/2010/main" val="23201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FAAE1-D52F-48DE-925B-3CDC219EAEE5}"/>
              </a:ext>
            </a:extLst>
          </p:cNvPr>
          <p:cNvSpPr>
            <a:spLocks noGrp="1"/>
          </p:cNvSpPr>
          <p:nvPr>
            <p:ph type="title"/>
          </p:nvPr>
        </p:nvSpPr>
        <p:spPr>
          <a:xfrm>
            <a:off x="1097280" y="286603"/>
            <a:ext cx="10058400" cy="843697"/>
          </a:xfrm>
        </p:spPr>
        <p:txBody>
          <a:bodyPr>
            <a:normAutofit/>
          </a:bodyPr>
          <a:lstStyle/>
          <a:p>
            <a:r>
              <a:rPr lang="en-US" sz="3600" dirty="0"/>
              <a:t>Wrapping that model into function </a:t>
            </a:r>
          </a:p>
        </p:txBody>
      </p:sp>
      <p:pic>
        <p:nvPicPr>
          <p:cNvPr id="4" name="Picture 3">
            <a:extLst>
              <a:ext uri="{FF2B5EF4-FFF2-40B4-BE49-F238E27FC236}">
                <a16:creationId xmlns:a16="http://schemas.microsoft.com/office/drawing/2014/main" id="{A9887437-51FC-4EBA-9F11-646FD3943B09}"/>
              </a:ext>
            </a:extLst>
          </p:cNvPr>
          <p:cNvPicPr>
            <a:picLocks noChangeAspect="1"/>
          </p:cNvPicPr>
          <p:nvPr/>
        </p:nvPicPr>
        <p:blipFill>
          <a:blip r:embed="rId2"/>
          <a:stretch>
            <a:fillRect/>
          </a:stretch>
        </p:blipFill>
        <p:spPr>
          <a:xfrm>
            <a:off x="196755" y="1464557"/>
            <a:ext cx="5384255" cy="2867746"/>
          </a:xfrm>
          <a:prstGeom prst="rect">
            <a:avLst/>
          </a:prstGeom>
        </p:spPr>
      </p:pic>
      <p:pic>
        <p:nvPicPr>
          <p:cNvPr id="5" name="Picture 4">
            <a:extLst>
              <a:ext uri="{FF2B5EF4-FFF2-40B4-BE49-F238E27FC236}">
                <a16:creationId xmlns:a16="http://schemas.microsoft.com/office/drawing/2014/main" id="{33A9EF6E-8C33-4270-BF89-FF24054C0DBF}"/>
              </a:ext>
            </a:extLst>
          </p:cNvPr>
          <p:cNvPicPr>
            <a:picLocks noChangeAspect="1"/>
          </p:cNvPicPr>
          <p:nvPr/>
        </p:nvPicPr>
        <p:blipFill>
          <a:blip r:embed="rId3"/>
          <a:stretch>
            <a:fillRect/>
          </a:stretch>
        </p:blipFill>
        <p:spPr>
          <a:xfrm>
            <a:off x="5643154" y="1130300"/>
            <a:ext cx="6436047" cy="3924300"/>
          </a:xfrm>
          <a:prstGeom prst="rect">
            <a:avLst/>
          </a:prstGeom>
        </p:spPr>
      </p:pic>
      <p:sp>
        <p:nvSpPr>
          <p:cNvPr id="6" name="TextBox 5">
            <a:extLst>
              <a:ext uri="{FF2B5EF4-FFF2-40B4-BE49-F238E27FC236}">
                <a16:creationId xmlns:a16="http://schemas.microsoft.com/office/drawing/2014/main" id="{841937A3-4984-45AF-B873-42A93C909757}"/>
              </a:ext>
            </a:extLst>
          </p:cNvPr>
          <p:cNvSpPr txBox="1"/>
          <p:nvPr/>
        </p:nvSpPr>
        <p:spPr>
          <a:xfrm>
            <a:off x="849086" y="4402183"/>
            <a:ext cx="3775165" cy="369332"/>
          </a:xfrm>
          <a:prstGeom prst="rect">
            <a:avLst/>
          </a:prstGeom>
          <a:noFill/>
        </p:spPr>
        <p:txBody>
          <a:bodyPr wrap="square" rtlCol="0">
            <a:spAutoFit/>
          </a:bodyPr>
          <a:lstStyle/>
          <a:p>
            <a:pPr algn="ctr"/>
            <a:r>
              <a:rPr lang="en-US" b="1" dirty="0"/>
              <a:t>User Input</a:t>
            </a:r>
          </a:p>
        </p:txBody>
      </p:sp>
      <p:sp>
        <p:nvSpPr>
          <p:cNvPr id="7" name="TextBox 6">
            <a:extLst>
              <a:ext uri="{FF2B5EF4-FFF2-40B4-BE49-F238E27FC236}">
                <a16:creationId xmlns:a16="http://schemas.microsoft.com/office/drawing/2014/main" id="{00DBE2C4-DF5C-4313-9309-728EF8DDAD67}"/>
              </a:ext>
            </a:extLst>
          </p:cNvPr>
          <p:cNvSpPr txBox="1"/>
          <p:nvPr/>
        </p:nvSpPr>
        <p:spPr>
          <a:xfrm>
            <a:off x="6741886" y="5227683"/>
            <a:ext cx="3775165" cy="369332"/>
          </a:xfrm>
          <a:prstGeom prst="rect">
            <a:avLst/>
          </a:prstGeom>
          <a:noFill/>
        </p:spPr>
        <p:txBody>
          <a:bodyPr wrap="square" rtlCol="0">
            <a:spAutoFit/>
          </a:bodyPr>
          <a:lstStyle/>
          <a:p>
            <a:pPr algn="ctr"/>
            <a:r>
              <a:rPr lang="en-US" b="1" dirty="0"/>
              <a:t>Iterating through a list of Players</a:t>
            </a:r>
          </a:p>
        </p:txBody>
      </p:sp>
    </p:spTree>
    <p:extLst>
      <p:ext uri="{BB962C8B-B14F-4D97-AF65-F5344CB8AC3E}">
        <p14:creationId xmlns:p14="http://schemas.microsoft.com/office/powerpoint/2010/main" val="1817046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6005-7587-485B-8CBB-184CD4FBAF8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A776F6D-F463-4138-AA7B-371BFD33CF73}"/>
              </a:ext>
            </a:extLst>
          </p:cNvPr>
          <p:cNvSpPr>
            <a:spLocks noGrp="1"/>
          </p:cNvSpPr>
          <p:nvPr>
            <p:ph idx="1"/>
          </p:nvPr>
        </p:nvSpPr>
        <p:spPr/>
        <p:txBody>
          <a:bodyPr>
            <a:normAutofit lnSpcReduction="10000"/>
          </a:bodyPr>
          <a:lstStyle/>
          <a:p>
            <a:r>
              <a:rPr lang="en-US" dirty="0"/>
              <a:t>This project consisted of extensive work in the domain of functional programming, as opposed to statistical analysis. While we touch on some descriptive stats and visualizations throughout our script, our main goal was to create a source where we could easily fetch baseball statistics, and if we wanted we could score a player and see what chances they have of making the hall of fame. </a:t>
            </a:r>
          </a:p>
          <a:p>
            <a:r>
              <a:rPr lang="en-US" dirty="0"/>
              <a:t>We ran into a number of issues working with data from so many different sources - Mainly duplicate entries per ID in one dataset that would mess with the calculations of a pandas group by function. </a:t>
            </a:r>
          </a:p>
          <a:p>
            <a:r>
              <a:rPr lang="en-US" dirty="0"/>
              <a:t>We used </a:t>
            </a:r>
            <a:r>
              <a:rPr lang="en-US" dirty="0" err="1"/>
              <a:t>groupbys</a:t>
            </a:r>
            <a:r>
              <a:rPr lang="en-US" dirty="0"/>
              <a:t> extensively because we wanted to be able to represent our data at a higher grain than the player level at most points in our script. When we reached the modelling point of our assignment, we had to figure out how to work with a problem that had severe class imbalance, ultimately deciding on </a:t>
            </a:r>
            <a:r>
              <a:rPr lang="en-US" dirty="0" err="1"/>
              <a:t>downsampling</a:t>
            </a:r>
            <a:r>
              <a:rPr lang="en-US" dirty="0"/>
              <a:t> our majority class to enforce uniform distributions. We also take a look at the </a:t>
            </a:r>
            <a:r>
              <a:rPr lang="en-US" dirty="0" err="1"/>
              <a:t>GBclassifier</a:t>
            </a:r>
            <a:r>
              <a:rPr lang="en-US" dirty="0"/>
              <a:t> Feature Ranking, showing us something similar to coefficients in a linear/logit model:</a:t>
            </a:r>
          </a:p>
          <a:p>
            <a:endParaRPr lang="en-US" dirty="0"/>
          </a:p>
        </p:txBody>
      </p:sp>
    </p:spTree>
    <p:extLst>
      <p:ext uri="{BB962C8B-B14F-4D97-AF65-F5344CB8AC3E}">
        <p14:creationId xmlns:p14="http://schemas.microsoft.com/office/powerpoint/2010/main" val="155300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6571-CAB0-4826-86F7-C457913EF92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13CAFF7-B58F-4BC1-9E60-71CAFB467CA4}"/>
              </a:ext>
            </a:extLst>
          </p:cNvPr>
          <p:cNvSpPr>
            <a:spLocks noGrp="1"/>
          </p:cNvSpPr>
          <p:nvPr>
            <p:ph idx="1"/>
          </p:nvPr>
        </p:nvSpPr>
        <p:spPr/>
        <p:txBody>
          <a:bodyPr/>
          <a:lstStyle/>
          <a:p>
            <a:r>
              <a:rPr lang="en-US" dirty="0"/>
              <a:t>With the rising popularity in the significance of statistical analysis and machine learning for baseball related metrics, e.g. the Moneyball Oakland Athletics, increased shifting, and an emphasis on-base percentage, we wanted to take a look at baseball stats and use various methods to extract insight into what drives Hall of Fame candidacy.</a:t>
            </a:r>
          </a:p>
        </p:txBody>
      </p:sp>
    </p:spTree>
    <p:extLst>
      <p:ext uri="{BB962C8B-B14F-4D97-AF65-F5344CB8AC3E}">
        <p14:creationId xmlns:p14="http://schemas.microsoft.com/office/powerpoint/2010/main" val="1100484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4587E-7BB3-4E5D-A3D5-0214868A3FB4}"/>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685D66DC-DAF8-4400-A896-2C76C5A941D2}"/>
              </a:ext>
            </a:extLst>
          </p:cNvPr>
          <p:cNvSpPr>
            <a:spLocks noGrp="1"/>
          </p:cNvSpPr>
          <p:nvPr>
            <p:ph idx="1"/>
          </p:nvPr>
        </p:nvSpPr>
        <p:spPr>
          <a:xfrm>
            <a:off x="1097280" y="1845734"/>
            <a:ext cx="4122420" cy="4023360"/>
          </a:xfrm>
        </p:spPr>
        <p:txBody>
          <a:bodyPr>
            <a:normAutofit/>
          </a:bodyPr>
          <a:lstStyle/>
          <a:p>
            <a:pPr marL="342900" indent="-342900">
              <a:buFont typeface="+mj-lt"/>
              <a:buAutoNum type="arabicPeriod"/>
            </a:pPr>
            <a:r>
              <a:rPr lang="en-US" sz="1600" dirty="0"/>
              <a:t>This project will center around collections of baseball data ranging from 1871 - 2014, essentially encompassing all recorded statistics over the course of the history of Major League Baseball. </a:t>
            </a:r>
          </a:p>
          <a:p>
            <a:pPr marL="342900" indent="-342900">
              <a:buFont typeface="+mj-lt"/>
              <a:buAutoNum type="arabicPeriod"/>
            </a:pPr>
            <a:r>
              <a:rPr lang="en-US" sz="1600" dirty="0"/>
              <a:t>Sean </a:t>
            </a:r>
            <a:r>
              <a:rPr lang="en-US" sz="1600" dirty="0" err="1"/>
              <a:t>Lahman</a:t>
            </a:r>
            <a:r>
              <a:rPr lang="en-US" sz="1600" dirty="0"/>
              <a:t> and a group of researchers are responsible for the collection and storage of most of the main files we will be working with, although there have been some crowdsourcing attempts at expanding the original sets to include such things as college statistics, and various player metadata. </a:t>
            </a:r>
          </a:p>
          <a:p>
            <a:r>
              <a:rPr lang="en-US" sz="1600" dirty="0"/>
              <a:t>We scrape the links, to the left, from a </a:t>
            </a:r>
            <a:r>
              <a:rPr lang="en-US" sz="1600" dirty="0" err="1"/>
              <a:t>github</a:t>
            </a:r>
            <a:r>
              <a:rPr lang="en-US" sz="1600" dirty="0"/>
              <a:t> repo. All data is not used do to time constraints.</a:t>
            </a:r>
          </a:p>
        </p:txBody>
      </p:sp>
      <p:pic>
        <p:nvPicPr>
          <p:cNvPr id="1026" name="Picture 2" descr="https://lh3.googleusercontent.com/9fqFeKG0fyuJKShOppYqvbwmdST8Ai_5XAXWQh78PjX08y3zv2wyqbSRHQPjpDXU1MoSVSb1TEqbaz54UoZaDHuoig6rRoG-GBFf-dz94vVxHS8DQ98a2Rsx7WYndx3T2Z3AtZKc">
            <a:extLst>
              <a:ext uri="{FF2B5EF4-FFF2-40B4-BE49-F238E27FC236}">
                <a16:creationId xmlns:a16="http://schemas.microsoft.com/office/drawing/2014/main" id="{17E304D1-D3AF-42D4-8930-887C0C552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2579" y="2006599"/>
            <a:ext cx="6392871" cy="3754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74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22DE-8F42-44C8-98F5-042B85B5B3DE}"/>
              </a:ext>
            </a:extLst>
          </p:cNvPr>
          <p:cNvSpPr>
            <a:spLocks noGrp="1"/>
          </p:cNvSpPr>
          <p:nvPr>
            <p:ph type="title"/>
          </p:nvPr>
        </p:nvSpPr>
        <p:spPr>
          <a:xfrm>
            <a:off x="1097280" y="286603"/>
            <a:ext cx="10058400" cy="742097"/>
          </a:xfrm>
        </p:spPr>
        <p:txBody>
          <a:bodyPr/>
          <a:lstStyle/>
          <a:p>
            <a:r>
              <a:rPr lang="en-US" dirty="0"/>
              <a:t>Flow of our Program</a:t>
            </a:r>
          </a:p>
        </p:txBody>
      </p:sp>
      <p:sp>
        <p:nvSpPr>
          <p:cNvPr id="3" name="Content Placeholder 2">
            <a:extLst>
              <a:ext uri="{FF2B5EF4-FFF2-40B4-BE49-F238E27FC236}">
                <a16:creationId xmlns:a16="http://schemas.microsoft.com/office/drawing/2014/main" id="{F4F797A6-0D8B-45DA-8A05-EC657EF6ADCD}"/>
              </a:ext>
            </a:extLst>
          </p:cNvPr>
          <p:cNvSpPr>
            <a:spLocks noGrp="1"/>
          </p:cNvSpPr>
          <p:nvPr>
            <p:ph idx="1"/>
          </p:nvPr>
        </p:nvSpPr>
        <p:spPr>
          <a:xfrm>
            <a:off x="1097280" y="1358900"/>
            <a:ext cx="10058400" cy="4889500"/>
          </a:xfrm>
        </p:spPr>
        <p:txBody>
          <a:bodyPr>
            <a:normAutofit/>
          </a:bodyPr>
          <a:lstStyle/>
          <a:p>
            <a:pPr marL="457200" indent="-457200">
              <a:buFont typeface="+mj-lt"/>
              <a:buAutoNum type="arabicPeriod"/>
            </a:pPr>
            <a:r>
              <a:rPr lang="en-US" sz="1200" dirty="0"/>
              <a:t>Scrape csv URLs from git &amp; Read applicable data into pandas </a:t>
            </a:r>
            <a:r>
              <a:rPr lang="en-US" sz="1200" dirty="0" err="1"/>
              <a:t>dataframes</a:t>
            </a:r>
            <a:r>
              <a:rPr lang="en-US" sz="1200" dirty="0"/>
              <a:t>.</a:t>
            </a:r>
          </a:p>
          <a:p>
            <a:pPr marL="457200" indent="-457200">
              <a:buFont typeface="+mj-lt"/>
              <a:buAutoNum type="arabicPeriod"/>
            </a:pPr>
            <a:r>
              <a:rPr lang="en-US" sz="1200" dirty="0"/>
              <a:t>Merging viable </a:t>
            </a:r>
            <a:r>
              <a:rPr lang="en-US" sz="1200" dirty="0" err="1"/>
              <a:t>dataframes</a:t>
            </a:r>
            <a:r>
              <a:rPr lang="en-US" sz="1200" dirty="0"/>
              <a:t> on </a:t>
            </a:r>
            <a:r>
              <a:rPr lang="en-US" sz="1200" dirty="0" err="1"/>
              <a:t>playerid</a:t>
            </a:r>
            <a:r>
              <a:rPr lang="en-US" sz="1200" dirty="0"/>
              <a:t>.</a:t>
            </a:r>
          </a:p>
          <a:p>
            <a:pPr marL="457200" indent="-457200">
              <a:buFont typeface="+mj-lt"/>
              <a:buAutoNum type="arabicPeriod"/>
            </a:pPr>
            <a:r>
              <a:rPr lang="en-US" sz="1200" dirty="0"/>
              <a:t>Cleaning data to reduce dimensionality and high density ‘null’ features.</a:t>
            </a:r>
          </a:p>
          <a:p>
            <a:pPr marL="457200" indent="-457200">
              <a:buFont typeface="+mj-lt"/>
              <a:buAutoNum type="arabicPeriod"/>
            </a:pPr>
            <a:r>
              <a:rPr lang="en-US" sz="1200" dirty="0"/>
              <a:t>Some basic time series analysis (This wasn’t our main focus here)</a:t>
            </a:r>
          </a:p>
          <a:p>
            <a:pPr marL="457200" indent="-457200">
              <a:buFont typeface="+mj-lt"/>
              <a:buAutoNum type="arabicPeriod"/>
            </a:pPr>
            <a:r>
              <a:rPr lang="en-US" sz="1200" dirty="0"/>
              <a:t>Master function for information retrieval on batting/pitching records. Uses pandas to slice/filter copy of original </a:t>
            </a:r>
            <a:r>
              <a:rPr lang="en-US" sz="1200" dirty="0" err="1"/>
              <a:t>df</a:t>
            </a:r>
            <a:r>
              <a:rPr lang="en-US" sz="1200" dirty="0"/>
              <a:t> based on user entered arguments. Example on </a:t>
            </a:r>
            <a:r>
              <a:rPr lang="en-US" sz="1200" dirty="0" err="1"/>
              <a:t>jupyter</a:t>
            </a:r>
            <a:r>
              <a:rPr lang="en-US" sz="1200" dirty="0"/>
              <a:t> notebook: iterate through a list of </a:t>
            </a:r>
            <a:r>
              <a:rPr lang="en-US" sz="1200" dirty="0" err="1"/>
              <a:t>keystatistics</a:t>
            </a:r>
            <a:r>
              <a:rPr lang="en-US" sz="1200" dirty="0"/>
              <a:t> and run each index of the list through the function to output the top 5 players in each statistic, in descending order, all time. This can be toggled per category, statistic, sliced by individual year (defaults to </a:t>
            </a:r>
            <a:r>
              <a:rPr lang="en-US" sz="1200" dirty="0" err="1"/>
              <a:t>alltime</a:t>
            </a:r>
            <a:r>
              <a:rPr lang="en-US" sz="1200" dirty="0"/>
              <a:t> records), and has an option for how many players you want to output.</a:t>
            </a:r>
          </a:p>
          <a:p>
            <a:pPr marL="457200" indent="-457200">
              <a:buFont typeface="+mj-lt"/>
              <a:buAutoNum type="arabicPeriod"/>
            </a:pPr>
            <a:r>
              <a:rPr lang="en-US" sz="1200" dirty="0"/>
              <a:t>Modeling – Extract hall of fame data and merge with respective </a:t>
            </a:r>
            <a:r>
              <a:rPr lang="en-US" sz="1200" dirty="0" err="1"/>
              <a:t>dfs</a:t>
            </a:r>
            <a:r>
              <a:rPr lang="en-US" sz="1200" dirty="0"/>
              <a:t>. Filter out all non-players. One hot encode target var.</a:t>
            </a:r>
          </a:p>
          <a:p>
            <a:pPr marL="749808" lvl="1" indent="-457200"/>
            <a:r>
              <a:rPr lang="en-US" sz="1200" dirty="0"/>
              <a:t>Down sample majority class to enforce uniform distribution. 99% of players don’t make the HOF.</a:t>
            </a:r>
          </a:p>
          <a:p>
            <a:pPr marL="749808" lvl="1" indent="-457200"/>
            <a:r>
              <a:rPr lang="en-US" sz="1200" dirty="0"/>
              <a:t>Create train test splits</a:t>
            </a:r>
          </a:p>
          <a:p>
            <a:pPr marL="749808" lvl="1" indent="-457200"/>
            <a:r>
              <a:rPr lang="en-US" sz="1200" dirty="0"/>
              <a:t>Grid search for best parameters (</a:t>
            </a:r>
            <a:r>
              <a:rPr lang="en-US" sz="1200" dirty="0" err="1"/>
              <a:t>GradientBoosted</a:t>
            </a:r>
            <a:r>
              <a:rPr lang="en-US" sz="1200" dirty="0"/>
              <a:t> </a:t>
            </a:r>
            <a:r>
              <a:rPr lang="en-US" sz="1200" dirty="0" err="1"/>
              <a:t>Classifer</a:t>
            </a:r>
            <a:r>
              <a:rPr lang="en-US" sz="1200" dirty="0"/>
              <a:t>)</a:t>
            </a:r>
          </a:p>
          <a:p>
            <a:pPr marL="749808" lvl="1" indent="-457200"/>
            <a:r>
              <a:rPr lang="en-US" sz="1200" dirty="0"/>
              <a:t>Error analysis (Classification Report and Confusion matrix)</a:t>
            </a:r>
          </a:p>
          <a:p>
            <a:pPr marL="749808" lvl="1" indent="-457200"/>
            <a:r>
              <a:rPr lang="en-US" sz="1200" dirty="0"/>
              <a:t>Saved model with pickle.</a:t>
            </a:r>
          </a:p>
          <a:p>
            <a:pPr marL="457200" indent="-457200">
              <a:buFont typeface="+mj-lt"/>
              <a:buAutoNum type="arabicPeriod"/>
            </a:pPr>
            <a:r>
              <a:rPr lang="en-US" sz="1200" dirty="0"/>
              <a:t>Create master function that takes user input on a player name and fuzzy matches against our ‘</a:t>
            </a:r>
            <a:r>
              <a:rPr lang="en-US" sz="1200" dirty="0" err="1"/>
              <a:t>player_name</a:t>
            </a:r>
            <a:r>
              <a:rPr lang="en-US" sz="1200" dirty="0"/>
              <a:t>’ column. Feed that players’ statistics into our scoring algorithm (we use pickle to load the model here) and output probability that a player will make the hall (equivalent to a sigmoid activation).</a:t>
            </a:r>
          </a:p>
          <a:p>
            <a:pPr marL="292608" lvl="1" indent="0">
              <a:buNone/>
            </a:pPr>
            <a:endParaRPr lang="en-US" sz="1200" dirty="0"/>
          </a:p>
          <a:p>
            <a:pPr marL="292608" lvl="1" indent="0">
              <a:buNone/>
            </a:pPr>
            <a:endParaRPr lang="en-US" sz="1200" dirty="0"/>
          </a:p>
          <a:p>
            <a:pPr marL="292608" lvl="1" indent="0">
              <a:buNone/>
            </a:pPr>
            <a:endParaRPr lang="en-US" sz="1200" dirty="0"/>
          </a:p>
          <a:p>
            <a:pPr marL="457200" indent="-457200">
              <a:buFont typeface="+mj-lt"/>
              <a:buAutoNum type="arabicPeriod"/>
            </a:pPr>
            <a:endParaRPr lang="en-US" sz="1200" dirty="0"/>
          </a:p>
        </p:txBody>
      </p:sp>
    </p:spTree>
    <p:extLst>
      <p:ext uri="{BB962C8B-B14F-4D97-AF65-F5344CB8AC3E}">
        <p14:creationId xmlns:p14="http://schemas.microsoft.com/office/powerpoint/2010/main" val="2513622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5618-5A3C-46E7-9A27-0FA4537D9DC9}"/>
              </a:ext>
            </a:extLst>
          </p:cNvPr>
          <p:cNvSpPr>
            <a:spLocks noGrp="1"/>
          </p:cNvSpPr>
          <p:nvPr>
            <p:ph type="title"/>
          </p:nvPr>
        </p:nvSpPr>
        <p:spPr>
          <a:xfrm>
            <a:off x="1410788" y="286604"/>
            <a:ext cx="9744891" cy="659992"/>
          </a:xfrm>
        </p:spPr>
        <p:txBody>
          <a:bodyPr>
            <a:normAutofit/>
          </a:bodyPr>
          <a:lstStyle/>
          <a:p>
            <a:r>
              <a:rPr lang="en-US" sz="3600" dirty="0"/>
              <a:t>Sample Output of Information Retrieval (Batting)</a:t>
            </a:r>
          </a:p>
        </p:txBody>
      </p:sp>
      <p:pic>
        <p:nvPicPr>
          <p:cNvPr id="4" name="Picture 3">
            <a:extLst>
              <a:ext uri="{FF2B5EF4-FFF2-40B4-BE49-F238E27FC236}">
                <a16:creationId xmlns:a16="http://schemas.microsoft.com/office/drawing/2014/main" id="{7B941E3C-5F31-43E5-B5D9-C11C4938694F}"/>
              </a:ext>
            </a:extLst>
          </p:cNvPr>
          <p:cNvPicPr>
            <a:picLocks noChangeAspect="1"/>
          </p:cNvPicPr>
          <p:nvPr/>
        </p:nvPicPr>
        <p:blipFill>
          <a:blip r:embed="rId2"/>
          <a:stretch>
            <a:fillRect/>
          </a:stretch>
        </p:blipFill>
        <p:spPr>
          <a:xfrm>
            <a:off x="3608613" y="946596"/>
            <a:ext cx="7547066" cy="4840690"/>
          </a:xfrm>
          <a:prstGeom prst="rect">
            <a:avLst/>
          </a:prstGeom>
        </p:spPr>
      </p:pic>
      <p:sp>
        <p:nvSpPr>
          <p:cNvPr id="5" name="Content Placeholder 2">
            <a:extLst>
              <a:ext uri="{FF2B5EF4-FFF2-40B4-BE49-F238E27FC236}">
                <a16:creationId xmlns:a16="http://schemas.microsoft.com/office/drawing/2014/main" id="{825090DD-4110-4E2D-90E0-78E4FD4D5650}"/>
              </a:ext>
            </a:extLst>
          </p:cNvPr>
          <p:cNvSpPr>
            <a:spLocks noGrp="1"/>
          </p:cNvSpPr>
          <p:nvPr>
            <p:ph idx="1"/>
          </p:nvPr>
        </p:nvSpPr>
        <p:spPr>
          <a:xfrm>
            <a:off x="373380" y="1041802"/>
            <a:ext cx="2344420" cy="5054197"/>
          </a:xfrm>
        </p:spPr>
        <p:txBody>
          <a:bodyPr>
            <a:normAutofit/>
          </a:bodyPr>
          <a:lstStyle/>
          <a:p>
            <a:pPr marL="0" indent="0">
              <a:buNone/>
            </a:pPr>
            <a:r>
              <a:rPr lang="en-US" sz="1400" dirty="0"/>
              <a:t>The function being iterated through, to the right, takes the following arguments:</a:t>
            </a:r>
          </a:p>
          <a:p>
            <a:pPr marL="0" indent="0">
              <a:buNone/>
            </a:pPr>
            <a:r>
              <a:rPr lang="en-US" sz="1400" dirty="0"/>
              <a:t>Category: ‘Batting’ or ‘Pitching’</a:t>
            </a:r>
          </a:p>
          <a:p>
            <a:pPr marL="0" indent="0">
              <a:buNone/>
            </a:pPr>
            <a:r>
              <a:rPr lang="en-US" sz="1400" dirty="0" err="1"/>
              <a:t>Keystatistic</a:t>
            </a:r>
            <a:r>
              <a:rPr lang="en-US" sz="1400" dirty="0"/>
              <a:t>: This is the stat that the table is being sorted on.</a:t>
            </a:r>
          </a:p>
          <a:p>
            <a:pPr marL="0" indent="0">
              <a:buNone/>
            </a:pPr>
            <a:r>
              <a:rPr lang="en-US" sz="1400" dirty="0"/>
              <a:t>N: The count of required responses.</a:t>
            </a:r>
          </a:p>
          <a:p>
            <a:pPr marL="0" indent="0">
              <a:buNone/>
            </a:pPr>
            <a:r>
              <a:rPr lang="en-US" sz="1400" dirty="0"/>
              <a:t>Year: integer between 1871 &amp; 2017. </a:t>
            </a:r>
          </a:p>
          <a:p>
            <a:pPr marL="0" indent="0">
              <a:buNone/>
            </a:pPr>
            <a:r>
              <a:rPr lang="en-US" sz="1400" dirty="0"/>
              <a:t>Defaults to show all time records.</a:t>
            </a:r>
          </a:p>
          <a:p>
            <a:pPr marL="0" indent="0">
              <a:buNone/>
            </a:pPr>
            <a:r>
              <a:rPr lang="en-US" sz="1400" dirty="0"/>
              <a:t>Exception handling in place for some inputs that exceed min/max values.</a:t>
            </a:r>
          </a:p>
          <a:p>
            <a:pPr marL="0" indent="0">
              <a:buNone/>
            </a:pPr>
            <a:endParaRPr lang="en-US" sz="1400" dirty="0"/>
          </a:p>
        </p:txBody>
      </p:sp>
    </p:spTree>
    <p:extLst>
      <p:ext uri="{BB962C8B-B14F-4D97-AF65-F5344CB8AC3E}">
        <p14:creationId xmlns:p14="http://schemas.microsoft.com/office/powerpoint/2010/main" val="757585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5618-5A3C-46E7-9A27-0FA4537D9DC9}"/>
              </a:ext>
            </a:extLst>
          </p:cNvPr>
          <p:cNvSpPr>
            <a:spLocks noGrp="1"/>
          </p:cNvSpPr>
          <p:nvPr>
            <p:ph type="title"/>
          </p:nvPr>
        </p:nvSpPr>
        <p:spPr>
          <a:xfrm>
            <a:off x="1410788" y="286604"/>
            <a:ext cx="9744891" cy="659992"/>
          </a:xfrm>
        </p:spPr>
        <p:txBody>
          <a:bodyPr>
            <a:normAutofit/>
          </a:bodyPr>
          <a:lstStyle/>
          <a:p>
            <a:r>
              <a:rPr lang="en-US" sz="3600" dirty="0"/>
              <a:t>Sample Output of Information Retrieval (Pitching)</a:t>
            </a:r>
          </a:p>
        </p:txBody>
      </p:sp>
      <p:sp>
        <p:nvSpPr>
          <p:cNvPr id="5" name="Content Placeholder 2">
            <a:extLst>
              <a:ext uri="{FF2B5EF4-FFF2-40B4-BE49-F238E27FC236}">
                <a16:creationId xmlns:a16="http://schemas.microsoft.com/office/drawing/2014/main" id="{825090DD-4110-4E2D-90E0-78E4FD4D5650}"/>
              </a:ext>
            </a:extLst>
          </p:cNvPr>
          <p:cNvSpPr>
            <a:spLocks noGrp="1"/>
          </p:cNvSpPr>
          <p:nvPr>
            <p:ph idx="1"/>
          </p:nvPr>
        </p:nvSpPr>
        <p:spPr>
          <a:xfrm>
            <a:off x="335280" y="1114425"/>
            <a:ext cx="2344420" cy="5054197"/>
          </a:xfrm>
        </p:spPr>
        <p:txBody>
          <a:bodyPr>
            <a:normAutofit/>
          </a:bodyPr>
          <a:lstStyle/>
          <a:p>
            <a:pPr marL="0" indent="0">
              <a:buNone/>
            </a:pPr>
            <a:r>
              <a:rPr lang="en-US" sz="1400" dirty="0"/>
              <a:t>The function being iterated through, to the right, takes the following arguments:</a:t>
            </a:r>
          </a:p>
          <a:p>
            <a:pPr marL="0" indent="0">
              <a:buNone/>
            </a:pPr>
            <a:r>
              <a:rPr lang="en-US" sz="1400" dirty="0"/>
              <a:t>Category: ‘Batting’ or ‘Pitching’</a:t>
            </a:r>
          </a:p>
          <a:p>
            <a:pPr marL="0" indent="0">
              <a:buNone/>
            </a:pPr>
            <a:r>
              <a:rPr lang="en-US" sz="1400" dirty="0" err="1"/>
              <a:t>Keystatistic</a:t>
            </a:r>
            <a:r>
              <a:rPr lang="en-US" sz="1400" dirty="0"/>
              <a:t>: This is the stat that the table is being sorted on.</a:t>
            </a:r>
          </a:p>
          <a:p>
            <a:pPr marL="0" indent="0">
              <a:buNone/>
            </a:pPr>
            <a:r>
              <a:rPr lang="en-US" sz="1400" dirty="0"/>
              <a:t>N: The count of required responses.</a:t>
            </a:r>
          </a:p>
          <a:p>
            <a:pPr marL="0" indent="0">
              <a:buNone/>
            </a:pPr>
            <a:r>
              <a:rPr lang="en-US" sz="1400" dirty="0"/>
              <a:t>Year: integer between 1871 &amp; 2017. </a:t>
            </a:r>
          </a:p>
          <a:p>
            <a:pPr marL="0" indent="0">
              <a:buNone/>
            </a:pPr>
            <a:r>
              <a:rPr lang="en-US" sz="1400" dirty="0"/>
              <a:t>Defaults to show all time records.</a:t>
            </a:r>
          </a:p>
          <a:p>
            <a:pPr marL="0" indent="0">
              <a:buNone/>
            </a:pPr>
            <a:r>
              <a:rPr lang="en-US" sz="1400" dirty="0"/>
              <a:t>Exception handling in place for some inputs that exceed min/max values.</a:t>
            </a:r>
          </a:p>
          <a:p>
            <a:pPr marL="0" indent="0">
              <a:buNone/>
            </a:pPr>
            <a:endParaRPr lang="en-US" sz="1400" dirty="0"/>
          </a:p>
        </p:txBody>
      </p:sp>
      <p:pic>
        <p:nvPicPr>
          <p:cNvPr id="3" name="Picture 2">
            <a:extLst>
              <a:ext uri="{FF2B5EF4-FFF2-40B4-BE49-F238E27FC236}">
                <a16:creationId xmlns:a16="http://schemas.microsoft.com/office/drawing/2014/main" id="{C41FFDD5-7E42-4C5D-98F0-19600D1D86EB}"/>
              </a:ext>
            </a:extLst>
          </p:cNvPr>
          <p:cNvPicPr>
            <a:picLocks noChangeAspect="1"/>
          </p:cNvPicPr>
          <p:nvPr/>
        </p:nvPicPr>
        <p:blipFill>
          <a:blip r:embed="rId2"/>
          <a:stretch>
            <a:fillRect/>
          </a:stretch>
        </p:blipFill>
        <p:spPr>
          <a:xfrm>
            <a:off x="3643312" y="1114425"/>
            <a:ext cx="7251111" cy="4629150"/>
          </a:xfrm>
          <a:prstGeom prst="rect">
            <a:avLst/>
          </a:prstGeom>
        </p:spPr>
      </p:pic>
    </p:spTree>
    <p:extLst>
      <p:ext uri="{BB962C8B-B14F-4D97-AF65-F5344CB8AC3E}">
        <p14:creationId xmlns:p14="http://schemas.microsoft.com/office/powerpoint/2010/main" val="2261318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5618-5A3C-46E7-9A27-0FA4537D9DC9}"/>
              </a:ext>
            </a:extLst>
          </p:cNvPr>
          <p:cNvSpPr>
            <a:spLocks noGrp="1"/>
          </p:cNvSpPr>
          <p:nvPr>
            <p:ph type="title"/>
          </p:nvPr>
        </p:nvSpPr>
        <p:spPr>
          <a:xfrm>
            <a:off x="1410788" y="286604"/>
            <a:ext cx="9744891" cy="659992"/>
          </a:xfrm>
        </p:spPr>
        <p:txBody>
          <a:bodyPr>
            <a:normAutofit/>
          </a:bodyPr>
          <a:lstStyle/>
          <a:p>
            <a:r>
              <a:rPr lang="en-US" sz="3600" dirty="0"/>
              <a:t>Showing how some statistics have changed over time.</a:t>
            </a:r>
          </a:p>
        </p:txBody>
      </p:sp>
      <p:pic>
        <p:nvPicPr>
          <p:cNvPr id="7" name="Picture 6">
            <a:extLst>
              <a:ext uri="{FF2B5EF4-FFF2-40B4-BE49-F238E27FC236}">
                <a16:creationId xmlns:a16="http://schemas.microsoft.com/office/drawing/2014/main" id="{E7783853-EC50-4C4B-BB6D-325625E2AA04}"/>
              </a:ext>
            </a:extLst>
          </p:cNvPr>
          <p:cNvPicPr>
            <a:picLocks noChangeAspect="1"/>
          </p:cNvPicPr>
          <p:nvPr/>
        </p:nvPicPr>
        <p:blipFill>
          <a:blip r:embed="rId2"/>
          <a:stretch>
            <a:fillRect/>
          </a:stretch>
        </p:blipFill>
        <p:spPr>
          <a:xfrm>
            <a:off x="245063" y="1188720"/>
            <a:ext cx="11563760" cy="4939476"/>
          </a:xfrm>
          <a:prstGeom prst="rect">
            <a:avLst/>
          </a:prstGeom>
        </p:spPr>
      </p:pic>
    </p:spTree>
    <p:extLst>
      <p:ext uri="{BB962C8B-B14F-4D97-AF65-F5344CB8AC3E}">
        <p14:creationId xmlns:p14="http://schemas.microsoft.com/office/powerpoint/2010/main" val="561323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5618-5A3C-46E7-9A27-0FA4537D9DC9}"/>
              </a:ext>
            </a:extLst>
          </p:cNvPr>
          <p:cNvSpPr>
            <a:spLocks noGrp="1"/>
          </p:cNvSpPr>
          <p:nvPr>
            <p:ph type="title"/>
          </p:nvPr>
        </p:nvSpPr>
        <p:spPr>
          <a:xfrm>
            <a:off x="1410788" y="286604"/>
            <a:ext cx="9744891" cy="659992"/>
          </a:xfrm>
        </p:spPr>
        <p:txBody>
          <a:bodyPr>
            <a:normAutofit/>
          </a:bodyPr>
          <a:lstStyle/>
          <a:p>
            <a:r>
              <a:rPr lang="en-US" sz="3600" dirty="0"/>
              <a:t>Building a Model</a:t>
            </a:r>
          </a:p>
        </p:txBody>
      </p:sp>
      <p:pic>
        <p:nvPicPr>
          <p:cNvPr id="3" name="Picture 2">
            <a:extLst>
              <a:ext uri="{FF2B5EF4-FFF2-40B4-BE49-F238E27FC236}">
                <a16:creationId xmlns:a16="http://schemas.microsoft.com/office/drawing/2014/main" id="{9A2F5B46-32CE-42CF-8523-F359C42F8ECE}"/>
              </a:ext>
            </a:extLst>
          </p:cNvPr>
          <p:cNvPicPr>
            <a:picLocks noChangeAspect="1"/>
          </p:cNvPicPr>
          <p:nvPr/>
        </p:nvPicPr>
        <p:blipFill>
          <a:blip r:embed="rId2"/>
          <a:stretch>
            <a:fillRect/>
          </a:stretch>
        </p:blipFill>
        <p:spPr>
          <a:xfrm>
            <a:off x="371474" y="1181100"/>
            <a:ext cx="4899025" cy="1600200"/>
          </a:xfrm>
          <a:prstGeom prst="rect">
            <a:avLst/>
          </a:prstGeom>
        </p:spPr>
      </p:pic>
      <p:pic>
        <p:nvPicPr>
          <p:cNvPr id="4" name="Picture 3">
            <a:extLst>
              <a:ext uri="{FF2B5EF4-FFF2-40B4-BE49-F238E27FC236}">
                <a16:creationId xmlns:a16="http://schemas.microsoft.com/office/drawing/2014/main" id="{DD67CF02-CE22-4B79-9577-39D550B7DCE7}"/>
              </a:ext>
            </a:extLst>
          </p:cNvPr>
          <p:cNvPicPr>
            <a:picLocks noChangeAspect="1"/>
          </p:cNvPicPr>
          <p:nvPr/>
        </p:nvPicPr>
        <p:blipFill>
          <a:blip r:embed="rId3"/>
          <a:stretch>
            <a:fillRect/>
          </a:stretch>
        </p:blipFill>
        <p:spPr>
          <a:xfrm>
            <a:off x="371475" y="3042480"/>
            <a:ext cx="5104860" cy="1600199"/>
          </a:xfrm>
          <a:prstGeom prst="rect">
            <a:avLst/>
          </a:prstGeom>
        </p:spPr>
      </p:pic>
      <p:pic>
        <p:nvPicPr>
          <p:cNvPr id="5" name="Picture 4">
            <a:extLst>
              <a:ext uri="{FF2B5EF4-FFF2-40B4-BE49-F238E27FC236}">
                <a16:creationId xmlns:a16="http://schemas.microsoft.com/office/drawing/2014/main" id="{2B173251-E807-463A-B16F-EABB16859D91}"/>
              </a:ext>
            </a:extLst>
          </p:cNvPr>
          <p:cNvPicPr>
            <a:picLocks noChangeAspect="1"/>
          </p:cNvPicPr>
          <p:nvPr/>
        </p:nvPicPr>
        <p:blipFill>
          <a:blip r:embed="rId4"/>
          <a:stretch>
            <a:fillRect/>
          </a:stretch>
        </p:blipFill>
        <p:spPr>
          <a:xfrm>
            <a:off x="886551" y="4979224"/>
            <a:ext cx="3069774" cy="697676"/>
          </a:xfrm>
          <a:prstGeom prst="rect">
            <a:avLst/>
          </a:prstGeom>
        </p:spPr>
      </p:pic>
      <p:sp>
        <p:nvSpPr>
          <p:cNvPr id="10" name="Content Placeholder 2">
            <a:extLst>
              <a:ext uri="{FF2B5EF4-FFF2-40B4-BE49-F238E27FC236}">
                <a16:creationId xmlns:a16="http://schemas.microsoft.com/office/drawing/2014/main" id="{76FB2AC3-A30B-4386-8825-E1AAF806BAD3}"/>
              </a:ext>
            </a:extLst>
          </p:cNvPr>
          <p:cNvSpPr>
            <a:spLocks noGrp="1"/>
          </p:cNvSpPr>
          <p:nvPr>
            <p:ph idx="1"/>
          </p:nvPr>
        </p:nvSpPr>
        <p:spPr>
          <a:xfrm>
            <a:off x="5749293" y="901901"/>
            <a:ext cx="6071232" cy="5054197"/>
          </a:xfrm>
        </p:spPr>
        <p:txBody>
          <a:bodyPr>
            <a:normAutofit/>
          </a:bodyPr>
          <a:lstStyle/>
          <a:p>
            <a:pPr marL="342900" indent="-342900">
              <a:buFont typeface="+mj-lt"/>
              <a:buAutoNum type="arabicPeriod"/>
            </a:pPr>
            <a:r>
              <a:rPr lang="en-US" sz="1800" dirty="0"/>
              <a:t>We instantiate our model.</a:t>
            </a:r>
          </a:p>
          <a:p>
            <a:pPr marL="342900" indent="-342900">
              <a:buFont typeface="+mj-lt"/>
              <a:buAutoNum type="arabicPeriod"/>
            </a:pPr>
            <a:r>
              <a:rPr lang="en-US" sz="1800" dirty="0"/>
              <a:t>Create a dictionary of possible parameters.</a:t>
            </a:r>
          </a:p>
          <a:p>
            <a:pPr marL="342900" indent="-342900">
              <a:buFont typeface="+mj-lt"/>
              <a:buAutoNum type="arabicPeriod"/>
            </a:pPr>
            <a:r>
              <a:rPr lang="en-US" sz="1800" dirty="0"/>
              <a:t>Grid search through those parameters to find our best estimator. </a:t>
            </a:r>
          </a:p>
          <a:p>
            <a:pPr marL="342900" indent="-342900">
              <a:buFont typeface="+mj-lt"/>
              <a:buAutoNum type="arabicPeriod"/>
            </a:pPr>
            <a:r>
              <a:rPr lang="en-US" sz="1800" dirty="0"/>
              <a:t>Evaluate our performance (accuracy) on our test set.</a:t>
            </a:r>
          </a:p>
          <a:p>
            <a:pPr marL="342900" indent="-342900">
              <a:buFont typeface="+mj-lt"/>
              <a:buAutoNum type="arabicPeriod"/>
            </a:pPr>
            <a:endParaRPr lang="en-US" sz="1800" dirty="0"/>
          </a:p>
          <a:p>
            <a:pPr marL="0" indent="0">
              <a:buNone/>
            </a:pPr>
            <a:r>
              <a:rPr lang="en-US" sz="1800" dirty="0"/>
              <a:t>We had some issues constructing a model that contained both position player and pitching statistics – For a pitcher, the hitting statistics are mostly low or none, and vice versa. This may have ultimately impacted some of our feature ranking (There’s a bias towards position players due to a greater distribution of players belonging to that sub-category.</a:t>
            </a:r>
          </a:p>
        </p:txBody>
      </p:sp>
    </p:spTree>
    <p:extLst>
      <p:ext uri="{BB962C8B-B14F-4D97-AF65-F5344CB8AC3E}">
        <p14:creationId xmlns:p14="http://schemas.microsoft.com/office/powerpoint/2010/main" val="1406129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5618-5A3C-46E7-9A27-0FA4537D9DC9}"/>
              </a:ext>
            </a:extLst>
          </p:cNvPr>
          <p:cNvSpPr>
            <a:spLocks noGrp="1"/>
          </p:cNvSpPr>
          <p:nvPr>
            <p:ph type="title"/>
          </p:nvPr>
        </p:nvSpPr>
        <p:spPr>
          <a:xfrm>
            <a:off x="1410788" y="286604"/>
            <a:ext cx="9744891" cy="659992"/>
          </a:xfrm>
        </p:spPr>
        <p:txBody>
          <a:bodyPr>
            <a:normAutofit/>
          </a:bodyPr>
          <a:lstStyle/>
          <a:p>
            <a:r>
              <a:rPr lang="en-US" sz="3600" dirty="0"/>
              <a:t>Building a Model</a:t>
            </a:r>
          </a:p>
        </p:txBody>
      </p:sp>
      <p:pic>
        <p:nvPicPr>
          <p:cNvPr id="6" name="Picture 5">
            <a:extLst>
              <a:ext uri="{FF2B5EF4-FFF2-40B4-BE49-F238E27FC236}">
                <a16:creationId xmlns:a16="http://schemas.microsoft.com/office/drawing/2014/main" id="{6D0A497A-E29D-464C-9B37-D3FBF95651F9}"/>
              </a:ext>
            </a:extLst>
          </p:cNvPr>
          <p:cNvPicPr>
            <a:picLocks noChangeAspect="1"/>
          </p:cNvPicPr>
          <p:nvPr/>
        </p:nvPicPr>
        <p:blipFill>
          <a:blip r:embed="rId2"/>
          <a:stretch>
            <a:fillRect/>
          </a:stretch>
        </p:blipFill>
        <p:spPr>
          <a:xfrm>
            <a:off x="9387027" y="1181100"/>
            <a:ext cx="2433498" cy="3546326"/>
          </a:xfrm>
          <a:prstGeom prst="rect">
            <a:avLst/>
          </a:prstGeom>
        </p:spPr>
      </p:pic>
      <p:pic>
        <p:nvPicPr>
          <p:cNvPr id="8" name="Picture 7">
            <a:extLst>
              <a:ext uri="{FF2B5EF4-FFF2-40B4-BE49-F238E27FC236}">
                <a16:creationId xmlns:a16="http://schemas.microsoft.com/office/drawing/2014/main" id="{999FA24D-E28B-40D4-A279-32A6030B2729}"/>
              </a:ext>
            </a:extLst>
          </p:cNvPr>
          <p:cNvPicPr>
            <a:picLocks noChangeAspect="1"/>
          </p:cNvPicPr>
          <p:nvPr/>
        </p:nvPicPr>
        <p:blipFill>
          <a:blip r:embed="rId3"/>
          <a:stretch>
            <a:fillRect/>
          </a:stretch>
        </p:blipFill>
        <p:spPr>
          <a:xfrm>
            <a:off x="4879251" y="674294"/>
            <a:ext cx="4314825" cy="3495163"/>
          </a:xfrm>
          <a:prstGeom prst="rect">
            <a:avLst/>
          </a:prstGeom>
        </p:spPr>
      </p:pic>
      <p:pic>
        <p:nvPicPr>
          <p:cNvPr id="9" name="Picture 8">
            <a:extLst>
              <a:ext uri="{FF2B5EF4-FFF2-40B4-BE49-F238E27FC236}">
                <a16:creationId xmlns:a16="http://schemas.microsoft.com/office/drawing/2014/main" id="{E2F67690-4C2D-4AAF-8F1A-0CBF9ABBDCEB}"/>
              </a:ext>
            </a:extLst>
          </p:cNvPr>
          <p:cNvPicPr>
            <a:picLocks noChangeAspect="1"/>
          </p:cNvPicPr>
          <p:nvPr/>
        </p:nvPicPr>
        <p:blipFill>
          <a:blip r:embed="rId4"/>
          <a:stretch>
            <a:fillRect/>
          </a:stretch>
        </p:blipFill>
        <p:spPr>
          <a:xfrm>
            <a:off x="5248104" y="4169457"/>
            <a:ext cx="3945972" cy="1352550"/>
          </a:xfrm>
          <a:prstGeom prst="rect">
            <a:avLst/>
          </a:prstGeom>
        </p:spPr>
      </p:pic>
      <p:sp>
        <p:nvSpPr>
          <p:cNvPr id="10" name="Content Placeholder 2">
            <a:extLst>
              <a:ext uri="{FF2B5EF4-FFF2-40B4-BE49-F238E27FC236}">
                <a16:creationId xmlns:a16="http://schemas.microsoft.com/office/drawing/2014/main" id="{53787D48-B2B9-4A9F-A4E3-7C8E64ADF76C}"/>
              </a:ext>
            </a:extLst>
          </p:cNvPr>
          <p:cNvSpPr>
            <a:spLocks noGrp="1"/>
          </p:cNvSpPr>
          <p:nvPr>
            <p:ph idx="1"/>
          </p:nvPr>
        </p:nvSpPr>
        <p:spPr>
          <a:xfrm>
            <a:off x="212001" y="901901"/>
            <a:ext cx="4847183" cy="5054197"/>
          </a:xfrm>
        </p:spPr>
        <p:txBody>
          <a:bodyPr>
            <a:normAutofit lnSpcReduction="10000"/>
          </a:bodyPr>
          <a:lstStyle/>
          <a:p>
            <a:pPr marL="0" indent="0">
              <a:buNone/>
            </a:pPr>
            <a:r>
              <a:rPr lang="en-US" sz="1800" dirty="0"/>
              <a:t>Here, we evaluate our model’s performance.</a:t>
            </a:r>
          </a:p>
          <a:p>
            <a:pPr marL="342900" indent="-342900">
              <a:buFont typeface="+mj-lt"/>
              <a:buAutoNum type="arabicPeriod"/>
            </a:pPr>
            <a:r>
              <a:rPr lang="en-US" sz="1800" dirty="0"/>
              <a:t>Accuracy was &gt; 90% on our test set. This is good because we enforced that class balance at the start.</a:t>
            </a:r>
          </a:p>
          <a:p>
            <a:pPr marL="342900" indent="-342900">
              <a:buFont typeface="+mj-lt"/>
              <a:buAutoNum type="arabicPeriod"/>
            </a:pPr>
            <a:r>
              <a:rPr lang="en-US" sz="1800" dirty="0"/>
              <a:t>There’s no pattern to the types of errors that are being made. F1-score is similar on both classes.</a:t>
            </a:r>
          </a:p>
          <a:p>
            <a:pPr marL="342900" indent="-342900">
              <a:buFont typeface="+mj-lt"/>
              <a:buAutoNum type="arabicPeriod"/>
            </a:pPr>
            <a:endParaRPr lang="en-US" sz="1800" dirty="0"/>
          </a:p>
          <a:p>
            <a:pPr marL="0" indent="0">
              <a:buNone/>
            </a:pPr>
            <a:r>
              <a:rPr lang="en-US" sz="1800" dirty="0"/>
              <a:t>Gradient Boosted </a:t>
            </a:r>
            <a:r>
              <a:rPr lang="en-US" sz="1800" dirty="0" err="1"/>
              <a:t>Classifers</a:t>
            </a:r>
            <a:r>
              <a:rPr lang="en-US" sz="1800" dirty="0"/>
              <a:t> have method called feature ranking, which we assumed was similar to relative entropy/information gain on decision trees, and that appears to be the case. </a:t>
            </a:r>
          </a:p>
          <a:p>
            <a:pPr marL="0" indent="0">
              <a:buNone/>
            </a:pPr>
            <a:endParaRPr lang="en-US" sz="1800" dirty="0"/>
          </a:p>
          <a:p>
            <a:pPr marL="0" indent="0">
              <a:buNone/>
            </a:pPr>
            <a:r>
              <a:rPr lang="en-US" sz="1800" dirty="0"/>
              <a:t>Feature importance is a way to show which attributes were used more frequently in making important decisions in each ‘learner’ of the ensemble. </a:t>
            </a:r>
          </a:p>
        </p:txBody>
      </p:sp>
    </p:spTree>
    <p:extLst>
      <p:ext uri="{BB962C8B-B14F-4D97-AF65-F5344CB8AC3E}">
        <p14:creationId xmlns:p14="http://schemas.microsoft.com/office/powerpoint/2010/main" val="353063897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1062</TotalTime>
  <Words>1053</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lpstr>
      <vt:lpstr>Scripting for Data Analysis</vt:lpstr>
      <vt:lpstr>Introduction</vt:lpstr>
      <vt:lpstr>The Data</vt:lpstr>
      <vt:lpstr>Flow of our Program</vt:lpstr>
      <vt:lpstr>Sample Output of Information Retrieval (Batting)</vt:lpstr>
      <vt:lpstr>Sample Output of Information Retrieval (Pitching)</vt:lpstr>
      <vt:lpstr>Showing how some statistics have changed over time.</vt:lpstr>
      <vt:lpstr>Building a Model</vt:lpstr>
      <vt:lpstr>Building a Model</vt:lpstr>
      <vt:lpstr>Wrapping that model into function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Scripting for Data Analysis</dc:title>
  <dc:creator>Jacob Dineen</dc:creator>
  <cp:lastModifiedBy>Jacob Dineen</cp:lastModifiedBy>
  <cp:revision>10</cp:revision>
  <dcterms:created xsi:type="dcterms:W3CDTF">2018-09-13T04:05:13Z</dcterms:created>
  <dcterms:modified xsi:type="dcterms:W3CDTF">2018-09-13T21:53:14Z</dcterms:modified>
</cp:coreProperties>
</file>