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dvent Pro SemiBold"/>
      <p:regular r:id="rId24"/>
      <p:bold r:id="rId25"/>
      <p:italic r:id="rId26"/>
      <p:boldItalic r:id="rId27"/>
    </p:embeddedFont>
    <p:embeddedFont>
      <p:font typeface="Fira Sans Condensed Medium"/>
      <p:regular r:id="rId28"/>
      <p:bold r:id="rId29"/>
      <p:italic r:id="rId30"/>
      <p:boldItalic r:id="rId31"/>
    </p:embeddedFont>
    <p:embeddedFont>
      <p:font typeface="Fira Sans Extra Condensed Medium"/>
      <p:regular r:id="rId32"/>
      <p:bold r:id="rId33"/>
      <p:italic r:id="rId34"/>
      <p:boldItalic r:id="rId35"/>
    </p:embeddedFont>
    <p:embeddedFont>
      <p:font typeface="Maven Pro"/>
      <p:regular r:id="rId36"/>
      <p:bold r:id="rId37"/>
    </p:embeddedFont>
    <p:embeddedFont>
      <p:font typeface="Share Tech"/>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9" roundtripDataSignature="AMtx7miqcwynqGpdYSUyZoaFI4Hbjw9L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dventProSemiBold-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dventProSemiBold-italic.fntdata"/><Relationship Id="rId25" Type="http://schemas.openxmlformats.org/officeDocument/2006/relationships/font" Target="fonts/AdventProSemiBold-bold.fntdata"/><Relationship Id="rId28" Type="http://schemas.openxmlformats.org/officeDocument/2006/relationships/font" Target="fonts/FiraSansCondensedMedium-regular.fntdata"/><Relationship Id="rId27" Type="http://schemas.openxmlformats.org/officeDocument/2006/relationships/font" Target="fonts/AdventPro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Condensed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CondensedMedium-boldItalic.fntdata"/><Relationship Id="rId30" Type="http://schemas.openxmlformats.org/officeDocument/2006/relationships/font" Target="fonts/FiraSansCondensedMedium-italic.fntdata"/><Relationship Id="rId11" Type="http://schemas.openxmlformats.org/officeDocument/2006/relationships/slide" Target="slides/slide6.xml"/><Relationship Id="rId33" Type="http://schemas.openxmlformats.org/officeDocument/2006/relationships/font" Target="fonts/FiraSansExtraCondensedMedium-bold.fntdata"/><Relationship Id="rId10" Type="http://schemas.openxmlformats.org/officeDocument/2006/relationships/slide" Target="slides/slide5.xml"/><Relationship Id="rId32" Type="http://schemas.openxmlformats.org/officeDocument/2006/relationships/font" Target="fonts/FiraSansExtraCondensedMedium-regular.fntdata"/><Relationship Id="rId13" Type="http://schemas.openxmlformats.org/officeDocument/2006/relationships/slide" Target="slides/slide8.xml"/><Relationship Id="rId35" Type="http://schemas.openxmlformats.org/officeDocument/2006/relationships/font" Target="fonts/FiraSansExtraCondensedMedium-boldItalic.fntdata"/><Relationship Id="rId12" Type="http://schemas.openxmlformats.org/officeDocument/2006/relationships/slide" Target="slides/slide7.xml"/><Relationship Id="rId34" Type="http://schemas.openxmlformats.org/officeDocument/2006/relationships/font" Target="fonts/FiraSansExtraCondensedMedium-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ShareTech-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32db2cd44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32db2cd44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Diego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3c4617ab2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3c4617ab2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Diego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3c4617ab2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3c4617ab2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Keenan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3c4617ab2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3c4617ab2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 Speed - API calls take an extremely long time and we are wondering if we can make it faster on our end</a:t>
            </a:r>
            <a:endParaRPr/>
          </a:p>
          <a:p>
            <a:pPr indent="0" lvl="0" marL="0" rtl="0" algn="l">
              <a:spcBef>
                <a:spcPts val="0"/>
              </a:spcBef>
              <a:spcAft>
                <a:spcPts val="0"/>
              </a:spcAft>
              <a:buNone/>
            </a:pPr>
            <a:r>
              <a:rPr lang="en"/>
              <a:t>Changing datasets to high performance computing datasets- We were using json before, should be changed to some other data type</a:t>
            </a:r>
            <a:endParaRPr/>
          </a:p>
          <a:p>
            <a:pPr indent="0" lvl="0" marL="0" rtl="0" algn="l">
              <a:spcBef>
                <a:spcPts val="0"/>
              </a:spcBef>
              <a:spcAft>
                <a:spcPts val="0"/>
              </a:spcAft>
              <a:buNone/>
            </a:pPr>
            <a:r>
              <a:rPr lang="en"/>
              <a:t>Ensure API stability and consistency - Some api calls get dropped and we just have to retry them, so maybe we need to figure out a more consistent and stable way to make these calls without them being dropped</a:t>
            </a:r>
            <a:endParaRPr/>
          </a:p>
          <a:p>
            <a:pPr indent="0" lvl="0" marL="0" rtl="0" algn="l">
              <a:spcBef>
                <a:spcPts val="0"/>
              </a:spcBef>
              <a:spcAft>
                <a:spcPts val="0"/>
              </a:spcAft>
              <a:buNone/>
            </a:pPr>
            <a:r>
              <a:rPr lang="en"/>
              <a:t>Could experiment with different LLMs - We are currently using deepseek’s free llm but we could experiment with different ones</a:t>
            </a:r>
            <a:endParaRPr/>
          </a:p>
          <a:p>
            <a:pPr indent="0" lvl="0" marL="0" rtl="0" algn="l">
              <a:spcBef>
                <a:spcPts val="0"/>
              </a:spcBef>
              <a:spcAft>
                <a:spcPts val="0"/>
              </a:spcAft>
              <a:buNone/>
            </a:pPr>
            <a:r>
              <a:rPr lang="en"/>
              <a:t>Using a more powerful machine to run the AI - We are looking at more powerful hardware that is set up and we are working towards using it to run our code</a:t>
            </a:r>
            <a:endParaRPr/>
          </a:p>
          <a:p>
            <a:pPr indent="0" lvl="0" marL="0" rtl="0" algn="l">
              <a:spcBef>
                <a:spcPts val="0"/>
              </a:spcBef>
              <a:spcAft>
                <a:spcPts val="0"/>
              </a:spcAft>
              <a:buNone/>
            </a:pPr>
            <a:r>
              <a:rPr lang="en"/>
              <a:t>User Interface - Everything is still command line so we will work on making a nice looking user interface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3c4617ab2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3c4617ab2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primitive rough idea of what the user interface should look like at a very basic level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3cab87e0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3cab87e02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Downloaded codesearchnet data set from Hugging face</a:t>
            </a:r>
            <a:endParaRPr/>
          </a:p>
          <a:p>
            <a:pPr indent="-298450" lvl="0" marL="457200" rtl="0" algn="l">
              <a:spcBef>
                <a:spcPts val="0"/>
              </a:spcBef>
              <a:spcAft>
                <a:spcPts val="0"/>
              </a:spcAft>
              <a:buSzPts val="1100"/>
              <a:buChar char="-"/>
            </a:pPr>
            <a:r>
              <a:rPr lang="en"/>
              <a:t>Made it into usable data that we could start working on</a:t>
            </a:r>
            <a:endParaRPr/>
          </a:p>
          <a:p>
            <a:pPr indent="0" lvl="0" marL="0" rtl="0" algn="l">
              <a:spcBef>
                <a:spcPts val="0"/>
              </a:spcBef>
              <a:spcAft>
                <a:spcPts val="0"/>
              </a:spcAft>
              <a:buNone/>
            </a:pPr>
            <a:r>
              <a:rPr lang="en"/>
              <a:t>Set up a code search module using UniXcoder</a:t>
            </a:r>
            <a:endParaRPr/>
          </a:p>
          <a:p>
            <a:pPr indent="-298450" lvl="0" marL="457200" rtl="0" algn="l">
              <a:spcBef>
                <a:spcPts val="0"/>
              </a:spcBef>
              <a:spcAft>
                <a:spcPts val="0"/>
              </a:spcAft>
              <a:buSzPts val="1100"/>
              <a:buChar char="-"/>
            </a:pPr>
            <a:r>
              <a:rPr lang="en"/>
              <a:t>Fine-tuning UniXcoder.</a:t>
            </a:r>
            <a:endParaRPr/>
          </a:p>
          <a:p>
            <a:pPr indent="-298450" lvl="0" marL="457200" rtl="0" algn="l">
              <a:spcBef>
                <a:spcPts val="0"/>
              </a:spcBef>
              <a:spcAft>
                <a:spcPts val="0"/>
              </a:spcAft>
              <a:buSzPts val="1100"/>
              <a:buChar char="-"/>
            </a:pPr>
            <a:r>
              <a:rPr lang="en"/>
              <a:t>Performed Vector Comparison.</a:t>
            </a:r>
            <a:endParaRPr/>
          </a:p>
          <a:p>
            <a:pPr indent="-298450" lvl="0" marL="457200" rtl="0" algn="l">
              <a:spcBef>
                <a:spcPts val="0"/>
              </a:spcBef>
              <a:spcAft>
                <a:spcPts val="0"/>
              </a:spcAft>
              <a:buSzPts val="1100"/>
              <a:buChar char="-"/>
            </a:pPr>
            <a:r>
              <a:rPr lang="en"/>
              <a:t>Created a terminal application with Natural Language Query as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Prompt Engineering Creation</a:t>
            </a:r>
            <a:endParaRPr/>
          </a:p>
          <a:p>
            <a:pPr indent="-298450" lvl="0" marL="457200" rtl="0" algn="l">
              <a:spcBef>
                <a:spcPts val="0"/>
              </a:spcBef>
              <a:spcAft>
                <a:spcPts val="0"/>
              </a:spcAft>
              <a:buSzPts val="1100"/>
              <a:buChar char="-"/>
            </a:pPr>
            <a:r>
              <a:rPr lang="en"/>
              <a:t>Design a prompt  for reranking the candidate codes from traditional code search.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LLM’s integration</a:t>
            </a:r>
            <a:endParaRPr/>
          </a:p>
          <a:p>
            <a:pPr indent="-298450" lvl="0" marL="457200" rtl="0" algn="l">
              <a:spcBef>
                <a:spcPts val="0"/>
              </a:spcBef>
              <a:spcAft>
                <a:spcPts val="0"/>
              </a:spcAft>
              <a:buSzPts val="1100"/>
              <a:buChar char="-"/>
            </a:pPr>
            <a:r>
              <a:rPr lang="en"/>
              <a:t>Write a script to get the output from prompts you made in previous steps.</a:t>
            </a:r>
            <a:endParaRPr/>
          </a:p>
          <a:p>
            <a:pPr indent="0" lvl="0" marL="0" rtl="0" algn="l">
              <a:spcBef>
                <a:spcPts val="0"/>
              </a:spcBef>
              <a:spcAft>
                <a:spcPts val="0"/>
              </a:spcAft>
              <a:buNone/>
            </a:pPr>
            <a:br>
              <a:rPr lang="en"/>
            </a:br>
            <a:r>
              <a:rPr lang="en"/>
              <a:t>Develop a GUI for traditional code search</a:t>
            </a:r>
            <a:endParaRPr/>
          </a:p>
          <a:p>
            <a:pPr indent="-298450" lvl="0" marL="457200" rtl="0" algn="l">
              <a:spcBef>
                <a:spcPts val="0"/>
              </a:spcBef>
              <a:spcAft>
                <a:spcPts val="0"/>
              </a:spcAft>
              <a:buSzPts val="1100"/>
              <a:buChar char="-"/>
            </a:pPr>
            <a:r>
              <a:rPr lang="en"/>
              <a:t>Allow users to input query and output list of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Dataset selection and curation</a:t>
            </a:r>
            <a:endParaRPr/>
          </a:p>
          <a:p>
            <a:pPr indent="-298450" lvl="0" marL="457200" rtl="0" algn="l">
              <a:spcBef>
                <a:spcPts val="0"/>
              </a:spcBef>
              <a:spcAft>
                <a:spcPts val="0"/>
              </a:spcAft>
              <a:buSzPts val="1100"/>
              <a:buChar char="-"/>
            </a:pPr>
            <a:r>
              <a:rPr lang="en"/>
              <a:t>Next round: collect your favourite code repositories and perform the code search on it.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33c4617ab2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33c4617ab2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Conor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3c4617ab2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3c4617ab2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programming languages we are using python. UniXcoder is our tool to handle emeddings for vector search. We embed all of the comment strings and compare them to the user request. For our current LLM we are using OpenRouter to make requests to a DeepSeek LLM.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our development methodologies we do weekly meetings with our client Dr. Phan where we give him updates on our progress and mark the issues that need to be done for our next meeting. Through gitlab we do code reviews and as a safety measure we require approvals for our merge requests. We are currently testing on our local machines, but in the future we will move to dedicated hardware which will allow us to perform more powerful searches on larger datasets.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finally out client Dr. Phan has a paper with Dr. Ali Jannesari where he has documented previous progress in this area.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33c4617ab2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33c4617ab2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Conor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3c4617ab2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3c4617ab2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LLMs </a:t>
            </a:r>
            <a:r>
              <a:rPr lang="en"/>
              <a:t>like chat GPT, Llama, and</a:t>
            </a:r>
            <a:r>
              <a:rPr lang="en"/>
              <a:t> Deepseek need good data in order to give a satisfactory result to its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 mean by good data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concise and effective in solving the problem posed by a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needs to answer there problem posed by the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Issue is</a:t>
            </a:r>
            <a:r>
              <a:rPr lang="en">
                <a:solidFill>
                  <a:schemeClr val="dk1"/>
                </a:solidFill>
              </a:rPr>
              <a:t> that for </a:t>
            </a:r>
            <a:r>
              <a:rPr lang="en">
                <a:solidFill>
                  <a:schemeClr val="dk1"/>
                </a:solidFill>
              </a:rPr>
              <a:t>specific domains like High performance computing and more specialized problems there is  limited data for the LLMs to use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Good news is we can make that data and some already exists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Bad news is that theres a lot of data and not all of it is useful for a specific problem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3cd784206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3cd784206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were aiming to solve is how do we give an LLM good data while remaining inexpensive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Code snippets are a challenge to explain to an LLM to retrieve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LLMs also require a ton of computation when training itself on large datasets which can be costly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can give an llm highly specialized snippets to solve user questions it would be able to better answer domain specific problems that LLMs tend to struggle with allowing users to better understand there down codebases.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3cd784206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3cd784206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Our solution to the problem of giving LLMs good data is to utilize a code search algorithm to provide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quality examples to be looked over by an LLM which then provides users with a ranked list of the most useful domain specific solutions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3cd78420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3cd78420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can give an LLM better suited data for answering a question this would mean we can get better solutions to domain specific querys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can be useful in a number of ways and is highly applicable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Companies can use there own data for problem solving internal issues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Finding better solutions to a specific user problems can become much easier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Cuts costs on LLMs searching over a large dataset to solve a problem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3c4617ab2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3c4617ab2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Jacob</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3c4617ab2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3c4617ab2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3c715023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3c715023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3c4617ab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3c4617ab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Diego</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g29c2bd4cd03_0_492"/>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g29c2bd4cd03_0_492"/>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g29c2bd4cd03_0_49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29c2bd4cd03_0_49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29c2bd4cd03_0_49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29c2bd4cd03_0_49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29c2bd4cd03_0_49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29c2bd4cd03_0_49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g29c2bd4cd03_0_492"/>
          <p:cNvGrpSpPr/>
          <p:nvPr/>
        </p:nvGrpSpPr>
        <p:grpSpPr>
          <a:xfrm>
            <a:off x="8263682" y="-434366"/>
            <a:ext cx="188886" cy="1181532"/>
            <a:chOff x="2877432" y="975334"/>
            <a:chExt cx="188886" cy="1181532"/>
          </a:xfrm>
        </p:grpSpPr>
        <p:sp>
          <p:nvSpPr>
            <p:cNvPr id="18" name="Google Shape;18;g29c2bd4cd03_0_49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g29c2bd4cd03_0_49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29c2bd4cd03_0_49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g29c2bd4cd03_0_49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g29c2bd4cd03_0_492"/>
          <p:cNvGrpSpPr/>
          <p:nvPr/>
        </p:nvGrpSpPr>
        <p:grpSpPr>
          <a:xfrm>
            <a:off x="3090746" y="-533657"/>
            <a:ext cx="98059" cy="1147595"/>
            <a:chOff x="3347921" y="16006"/>
            <a:chExt cx="98059" cy="1147595"/>
          </a:xfrm>
        </p:grpSpPr>
        <p:sp>
          <p:nvSpPr>
            <p:cNvPr id="23" name="Google Shape;23;g29c2bd4cd03_0_49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29c2bd4cd03_0_49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g29c2bd4cd03_0_492"/>
          <p:cNvGrpSpPr/>
          <p:nvPr/>
        </p:nvGrpSpPr>
        <p:grpSpPr>
          <a:xfrm>
            <a:off x="4892771" y="-340112"/>
            <a:ext cx="121172" cy="760495"/>
            <a:chOff x="5245196" y="3136513"/>
            <a:chExt cx="121172" cy="760495"/>
          </a:xfrm>
        </p:grpSpPr>
        <p:sp>
          <p:nvSpPr>
            <p:cNvPr id="26" name="Google Shape;26;g29c2bd4cd03_0_49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29c2bd4cd03_0_49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g29c2bd4cd03_0_492"/>
          <p:cNvGrpSpPr/>
          <p:nvPr/>
        </p:nvGrpSpPr>
        <p:grpSpPr>
          <a:xfrm>
            <a:off x="250617" y="2402301"/>
            <a:ext cx="188650" cy="2468355"/>
            <a:chOff x="250617" y="2402301"/>
            <a:chExt cx="188650" cy="2468355"/>
          </a:xfrm>
        </p:grpSpPr>
        <p:sp>
          <p:nvSpPr>
            <p:cNvPr id="29" name="Google Shape;29;g29c2bd4cd03_0_49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29c2bd4cd03_0_49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29c2bd4cd03_0_49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29c2bd4cd03_0_49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g29c2bd4cd03_0_49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29c2bd4cd03_0_49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g29c2bd4cd03_0_492"/>
          <p:cNvGrpSpPr/>
          <p:nvPr/>
        </p:nvGrpSpPr>
        <p:grpSpPr>
          <a:xfrm>
            <a:off x="2038689" y="173907"/>
            <a:ext cx="57599" cy="831799"/>
            <a:chOff x="2038689" y="173907"/>
            <a:chExt cx="57599" cy="831799"/>
          </a:xfrm>
        </p:grpSpPr>
        <p:sp>
          <p:nvSpPr>
            <p:cNvPr id="36" name="Google Shape;36;g29c2bd4cd03_0_49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29c2bd4cd03_0_49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7" name="Shape 177"/>
        <p:cNvGrpSpPr/>
        <p:nvPr/>
      </p:nvGrpSpPr>
      <p:grpSpPr>
        <a:xfrm>
          <a:off x="0" y="0"/>
          <a:ext cx="0" cy="0"/>
          <a:chOff x="0" y="0"/>
          <a:chExt cx="0" cy="0"/>
        </a:xfrm>
      </p:grpSpPr>
      <p:sp>
        <p:nvSpPr>
          <p:cNvPr id="178" name="Google Shape;178;g29c2bd4cd03_0_657"/>
          <p:cNvSpPr/>
          <p:nvPr>
            <p:ph idx="2" type="pic"/>
          </p:nvPr>
        </p:nvSpPr>
        <p:spPr>
          <a:xfrm>
            <a:off x="0" y="0"/>
            <a:ext cx="9144000" cy="5143500"/>
          </a:xfrm>
          <a:prstGeom prst="rect">
            <a:avLst/>
          </a:prstGeom>
          <a:noFill/>
          <a:ln>
            <a:noFill/>
          </a:ln>
        </p:spPr>
      </p:sp>
      <p:sp>
        <p:nvSpPr>
          <p:cNvPr id="179" name="Google Shape;179;g29c2bd4cd03_0_657"/>
          <p:cNvSpPr txBox="1"/>
          <p:nvPr>
            <p:ph type="title"/>
          </p:nvPr>
        </p:nvSpPr>
        <p:spPr>
          <a:xfrm>
            <a:off x="581925" y="3391646"/>
            <a:ext cx="4126500" cy="132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80" name="Shape 180"/>
        <p:cNvGrpSpPr/>
        <p:nvPr/>
      </p:nvGrpSpPr>
      <p:grpSpPr>
        <a:xfrm>
          <a:off x="0" y="0"/>
          <a:ext cx="0" cy="0"/>
          <a:chOff x="0" y="0"/>
          <a:chExt cx="0" cy="0"/>
        </a:xfrm>
      </p:grpSpPr>
      <p:sp>
        <p:nvSpPr>
          <p:cNvPr id="181" name="Google Shape;181;g29c2bd4cd03_0_660"/>
          <p:cNvSpPr txBox="1"/>
          <p:nvPr>
            <p:ph type="ctrTitle"/>
          </p:nvPr>
        </p:nvSpPr>
        <p:spPr>
          <a:xfrm>
            <a:off x="3068675" y="3075325"/>
            <a:ext cx="30558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2" name="Google Shape;182;g29c2bd4cd03_0_660"/>
          <p:cNvSpPr txBox="1"/>
          <p:nvPr>
            <p:ph idx="1" type="subTitle"/>
          </p:nvPr>
        </p:nvSpPr>
        <p:spPr>
          <a:xfrm>
            <a:off x="2333000" y="1799075"/>
            <a:ext cx="4478100" cy="7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3" name="Google Shape;183;g29c2bd4cd03_0_660"/>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29c2bd4cd03_0_660"/>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29c2bd4cd03_0_660"/>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29c2bd4cd03_0_660"/>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29c2bd4cd03_0_660"/>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8" name="Google Shape;188;g29c2bd4cd03_0_660"/>
          <p:cNvGrpSpPr/>
          <p:nvPr/>
        </p:nvGrpSpPr>
        <p:grpSpPr>
          <a:xfrm>
            <a:off x="8217007" y="3576772"/>
            <a:ext cx="188886" cy="1181532"/>
            <a:chOff x="2877432" y="975334"/>
            <a:chExt cx="188886" cy="1181532"/>
          </a:xfrm>
        </p:grpSpPr>
        <p:sp>
          <p:nvSpPr>
            <p:cNvPr id="189" name="Google Shape;189;g29c2bd4cd03_0_66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29c2bd4cd03_0_66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29c2bd4cd03_0_66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 name="Google Shape;192;g29c2bd4cd03_0_660"/>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3" name="Google Shape;193;g29c2bd4cd03_0_660"/>
          <p:cNvGrpSpPr/>
          <p:nvPr/>
        </p:nvGrpSpPr>
        <p:grpSpPr>
          <a:xfrm>
            <a:off x="7519346" y="3243318"/>
            <a:ext cx="98059" cy="1147595"/>
            <a:chOff x="3347921" y="16006"/>
            <a:chExt cx="98059" cy="1147595"/>
          </a:xfrm>
        </p:grpSpPr>
        <p:sp>
          <p:nvSpPr>
            <p:cNvPr id="194" name="Google Shape;194;g29c2bd4cd03_0_660"/>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29c2bd4cd03_0_660"/>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g29c2bd4cd03_0_660"/>
          <p:cNvGrpSpPr/>
          <p:nvPr/>
        </p:nvGrpSpPr>
        <p:grpSpPr>
          <a:xfrm>
            <a:off x="805821" y="2953663"/>
            <a:ext cx="121172" cy="760495"/>
            <a:chOff x="5245196" y="3136513"/>
            <a:chExt cx="121172" cy="760495"/>
          </a:xfrm>
        </p:grpSpPr>
        <p:sp>
          <p:nvSpPr>
            <p:cNvPr id="197" name="Google Shape;197;g29c2bd4cd03_0_66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29c2bd4cd03_0_66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 name="Google Shape;199;g29c2bd4cd03_0_660"/>
          <p:cNvGrpSpPr/>
          <p:nvPr/>
        </p:nvGrpSpPr>
        <p:grpSpPr>
          <a:xfrm>
            <a:off x="250617" y="2402301"/>
            <a:ext cx="188650" cy="2468355"/>
            <a:chOff x="250617" y="2402301"/>
            <a:chExt cx="188650" cy="2468355"/>
          </a:xfrm>
        </p:grpSpPr>
        <p:sp>
          <p:nvSpPr>
            <p:cNvPr id="200" name="Google Shape;200;g29c2bd4cd03_0_66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29c2bd4cd03_0_66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29c2bd4cd03_0_66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29c2bd4cd03_0_66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g29c2bd4cd03_0_660"/>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29c2bd4cd03_0_660"/>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 name="Google Shape;206;g29c2bd4cd03_0_660"/>
          <p:cNvGrpSpPr/>
          <p:nvPr/>
        </p:nvGrpSpPr>
        <p:grpSpPr>
          <a:xfrm>
            <a:off x="2038689" y="173907"/>
            <a:ext cx="57599" cy="831799"/>
            <a:chOff x="2038689" y="173907"/>
            <a:chExt cx="57599" cy="831799"/>
          </a:xfrm>
        </p:grpSpPr>
        <p:sp>
          <p:nvSpPr>
            <p:cNvPr id="207" name="Google Shape;207;g29c2bd4cd03_0_66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29c2bd4cd03_0_66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9" name="Google Shape;209;g29c2bd4cd03_0_660"/>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0" name="Google Shape;210;g29c2bd4cd03_0_660"/>
          <p:cNvGrpSpPr/>
          <p:nvPr/>
        </p:nvGrpSpPr>
        <p:grpSpPr>
          <a:xfrm>
            <a:off x="4920170" y="-496491"/>
            <a:ext cx="188886" cy="1181532"/>
            <a:chOff x="2877432" y="975334"/>
            <a:chExt cx="188886" cy="1181532"/>
          </a:xfrm>
        </p:grpSpPr>
        <p:sp>
          <p:nvSpPr>
            <p:cNvPr id="211" name="Google Shape;211;g29c2bd4cd03_0_66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29c2bd4cd03_0_66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29c2bd4cd03_0_66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g29c2bd4cd03_0_660"/>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5" name="Google Shape;215;g29c2bd4cd03_0_660"/>
          <p:cNvGrpSpPr/>
          <p:nvPr/>
        </p:nvGrpSpPr>
        <p:grpSpPr>
          <a:xfrm>
            <a:off x="3030471" y="-223849"/>
            <a:ext cx="121172" cy="760495"/>
            <a:chOff x="5245196" y="3136513"/>
            <a:chExt cx="121172" cy="760495"/>
          </a:xfrm>
        </p:grpSpPr>
        <p:sp>
          <p:nvSpPr>
            <p:cNvPr id="216" name="Google Shape;216;g29c2bd4cd03_0_66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29c2bd4cd03_0_66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 name="Google Shape;218;g29c2bd4cd03_0_660"/>
          <p:cNvGrpSpPr/>
          <p:nvPr/>
        </p:nvGrpSpPr>
        <p:grpSpPr>
          <a:xfrm>
            <a:off x="2306292" y="2569221"/>
            <a:ext cx="199237" cy="2828935"/>
            <a:chOff x="1608717" y="1280046"/>
            <a:chExt cx="199237" cy="2828935"/>
          </a:xfrm>
        </p:grpSpPr>
        <p:sp>
          <p:nvSpPr>
            <p:cNvPr id="219" name="Google Shape;219;g29c2bd4cd03_0_660"/>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29c2bd4cd03_0_660"/>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29c2bd4cd03_0_660"/>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2" name="Shape 222"/>
        <p:cNvGrpSpPr/>
        <p:nvPr/>
      </p:nvGrpSpPr>
      <p:grpSpPr>
        <a:xfrm>
          <a:off x="0" y="0"/>
          <a:ext cx="0" cy="0"/>
          <a:chOff x="0" y="0"/>
          <a:chExt cx="0" cy="0"/>
        </a:xfrm>
      </p:grpSpPr>
      <p:sp>
        <p:nvSpPr>
          <p:cNvPr id="223" name="Google Shape;223;g29c2bd4cd03_0_702"/>
          <p:cNvSpPr txBox="1"/>
          <p:nvPr>
            <p:ph hasCustomPrompt="1" type="title"/>
          </p:nvPr>
        </p:nvSpPr>
        <p:spPr>
          <a:xfrm>
            <a:off x="1733725" y="856650"/>
            <a:ext cx="5676600" cy="123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24" name="Google Shape;224;g29c2bd4cd03_0_702"/>
          <p:cNvSpPr txBox="1"/>
          <p:nvPr>
            <p:ph idx="1" type="body"/>
          </p:nvPr>
        </p:nvSpPr>
        <p:spPr>
          <a:xfrm>
            <a:off x="3208075" y="2086950"/>
            <a:ext cx="2727900" cy="715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grpSp>
        <p:nvGrpSpPr>
          <p:cNvPr id="225" name="Google Shape;225;g29c2bd4cd03_0_702"/>
          <p:cNvGrpSpPr/>
          <p:nvPr/>
        </p:nvGrpSpPr>
        <p:grpSpPr>
          <a:xfrm>
            <a:off x="722446" y="3412541"/>
            <a:ext cx="7699120" cy="1883463"/>
            <a:chOff x="4558950" y="838825"/>
            <a:chExt cx="2813800" cy="688350"/>
          </a:xfrm>
        </p:grpSpPr>
        <p:sp>
          <p:nvSpPr>
            <p:cNvPr id="226" name="Google Shape;226;g29c2bd4cd03_0_70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29c2bd4cd03_0_70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29c2bd4cd03_0_70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29c2bd4cd03_0_70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29c2bd4cd03_0_70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29c2bd4cd03_0_70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29c2bd4cd03_0_70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29c2bd4cd03_0_70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29c2bd4cd03_0_70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29c2bd4cd03_0_70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29c2bd4cd03_0_70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29c2bd4cd03_0_70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29c2bd4cd03_0_70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29c2bd4cd03_0_70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29c2bd4cd03_0_70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29c2bd4cd03_0_70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29c2bd4cd03_0_70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29c2bd4cd03_0_70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29c2bd4cd03_0_70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29c2bd4cd03_0_70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29c2bd4cd03_0_70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29c2bd4cd03_0_70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29c2bd4cd03_0_70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29c2bd4cd03_0_70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29c2bd4cd03_0_70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29c2bd4cd03_0_70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29c2bd4cd03_0_70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29c2bd4cd03_0_70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29c2bd4cd03_0_70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29c2bd4cd03_0_70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29c2bd4cd03_0_70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29c2bd4cd03_0_70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29c2bd4cd03_0_70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29c2bd4cd03_0_70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29c2bd4cd03_0_70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61" name="Shape 261"/>
        <p:cNvGrpSpPr/>
        <p:nvPr/>
      </p:nvGrpSpPr>
      <p:grpSpPr>
        <a:xfrm>
          <a:off x="0" y="0"/>
          <a:ext cx="0" cy="0"/>
          <a:chOff x="0" y="0"/>
          <a:chExt cx="0" cy="0"/>
        </a:xfrm>
      </p:grpSpPr>
      <p:sp>
        <p:nvSpPr>
          <p:cNvPr id="262" name="Google Shape;262;g29c2bd4cd03_0_741"/>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63" name="Google Shape;263;g29c2bd4cd03_0_741"/>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29c2bd4cd03_0_741"/>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29c2bd4cd03_0_741"/>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29c2bd4cd03_0_741"/>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29c2bd4cd03_0_741"/>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29c2bd4cd03_0_741"/>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29c2bd4cd03_0_741"/>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29c2bd4cd03_0_741"/>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29c2bd4cd03_0_741"/>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29c2bd4cd03_0_741"/>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29c2bd4cd03_0_741"/>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4" name="Google Shape;274;g29c2bd4cd03_0_741"/>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75" name="Google Shape;275;g29c2bd4cd03_0_741"/>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76" name="Google Shape;276;g29c2bd4cd03_0_741"/>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7" name="Google Shape;277;g29c2bd4cd03_0_741"/>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78" name="Google Shape;278;g29c2bd4cd03_0_741"/>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79" name="Google Shape;279;g29c2bd4cd03_0_741"/>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280" name="Google Shape;280;g29c2bd4cd03_0_741"/>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81" name="Google Shape;281;g29c2bd4cd03_0_741"/>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82" name="Google Shape;282;g29c2bd4cd03_0_741"/>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83" name="Shape 283"/>
        <p:cNvGrpSpPr/>
        <p:nvPr/>
      </p:nvGrpSpPr>
      <p:grpSpPr>
        <a:xfrm>
          <a:off x="0" y="0"/>
          <a:ext cx="0" cy="0"/>
          <a:chOff x="0" y="0"/>
          <a:chExt cx="0" cy="0"/>
        </a:xfrm>
      </p:grpSpPr>
      <p:sp>
        <p:nvSpPr>
          <p:cNvPr id="284" name="Google Shape;284;g29c2bd4cd03_0_763"/>
          <p:cNvSpPr txBox="1"/>
          <p:nvPr>
            <p:ph type="ctrTitle"/>
          </p:nvPr>
        </p:nvSpPr>
        <p:spPr>
          <a:xfrm>
            <a:off x="4696481" y="1365079"/>
            <a:ext cx="26556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5" name="Google Shape;285;g29c2bd4cd03_0_763"/>
          <p:cNvSpPr txBox="1"/>
          <p:nvPr>
            <p:ph idx="1" type="subTitle"/>
          </p:nvPr>
        </p:nvSpPr>
        <p:spPr>
          <a:xfrm>
            <a:off x="4696481" y="1835141"/>
            <a:ext cx="3039300" cy="93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86" name="Google Shape;286;g29c2bd4cd03_0_763"/>
          <p:cNvSpPr txBox="1"/>
          <p:nvPr>
            <p:ph idx="2" type="ctrTitle"/>
          </p:nvPr>
        </p:nvSpPr>
        <p:spPr>
          <a:xfrm>
            <a:off x="1900150" y="3127942"/>
            <a:ext cx="24729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7" name="Google Shape;287;g29c2bd4cd03_0_763"/>
          <p:cNvSpPr txBox="1"/>
          <p:nvPr>
            <p:ph idx="3" type="subTitle"/>
          </p:nvPr>
        </p:nvSpPr>
        <p:spPr>
          <a:xfrm>
            <a:off x="1333875" y="3598390"/>
            <a:ext cx="3039300" cy="11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88" name="Google Shape;288;g29c2bd4cd03_0_763"/>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29c2bd4cd03_0_763"/>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29c2bd4cd03_0_763"/>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29c2bd4cd03_0_763"/>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2" name="Google Shape;292;g29c2bd4cd03_0_763"/>
          <p:cNvGrpSpPr/>
          <p:nvPr/>
        </p:nvGrpSpPr>
        <p:grpSpPr>
          <a:xfrm>
            <a:off x="6626134" y="-164562"/>
            <a:ext cx="121172" cy="760495"/>
            <a:chOff x="5245196" y="3136513"/>
            <a:chExt cx="121172" cy="760495"/>
          </a:xfrm>
        </p:grpSpPr>
        <p:sp>
          <p:nvSpPr>
            <p:cNvPr id="293" name="Google Shape;293;g29c2bd4cd03_0_76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29c2bd4cd03_0_76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5" name="Google Shape;295;g29c2bd4cd03_0_763"/>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29c2bd4cd03_0_763"/>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29c2bd4cd03_0_763"/>
          <p:cNvSpPr txBox="1"/>
          <p:nvPr>
            <p:ph idx="4"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8" name="Shape 298"/>
        <p:cNvGrpSpPr/>
        <p:nvPr/>
      </p:nvGrpSpPr>
      <p:grpSpPr>
        <a:xfrm>
          <a:off x="0" y="0"/>
          <a:ext cx="0" cy="0"/>
          <a:chOff x="0" y="0"/>
          <a:chExt cx="0" cy="0"/>
        </a:xfrm>
      </p:grpSpPr>
      <p:sp>
        <p:nvSpPr>
          <p:cNvPr id="299" name="Google Shape;299;g29c2bd4cd03_0_778"/>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29c2bd4cd03_0_778"/>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29c2bd4cd03_0_778"/>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29c2bd4cd03_0_778"/>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3" name="Google Shape;303;g29c2bd4cd03_0_778"/>
          <p:cNvGrpSpPr/>
          <p:nvPr/>
        </p:nvGrpSpPr>
        <p:grpSpPr>
          <a:xfrm>
            <a:off x="6626134" y="-164562"/>
            <a:ext cx="121172" cy="760495"/>
            <a:chOff x="5245196" y="3136513"/>
            <a:chExt cx="121172" cy="760495"/>
          </a:xfrm>
        </p:grpSpPr>
        <p:sp>
          <p:nvSpPr>
            <p:cNvPr id="304" name="Google Shape;304;g29c2bd4cd03_0_77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29c2bd4cd03_0_77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 name="Google Shape;306;g29c2bd4cd03_0_778"/>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29c2bd4cd03_0_778"/>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29c2bd4cd03_0_778"/>
          <p:cNvSpPr txBox="1"/>
          <p:nvPr>
            <p:ph type="ctrTitle"/>
          </p:nvPr>
        </p:nvSpPr>
        <p:spPr>
          <a:xfrm>
            <a:off x="891226"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9" name="Google Shape;309;g29c2bd4cd03_0_778"/>
          <p:cNvSpPr txBox="1"/>
          <p:nvPr>
            <p:ph idx="1" type="subTitle"/>
          </p:nvPr>
        </p:nvSpPr>
        <p:spPr>
          <a:xfrm>
            <a:off x="891226"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10" name="Google Shape;310;g29c2bd4cd03_0_778"/>
          <p:cNvSpPr txBox="1"/>
          <p:nvPr>
            <p:ph idx="2" type="ctrTitle"/>
          </p:nvPr>
        </p:nvSpPr>
        <p:spPr>
          <a:xfrm>
            <a:off x="3503173"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1" name="Google Shape;311;g29c2bd4cd03_0_778"/>
          <p:cNvSpPr txBox="1"/>
          <p:nvPr>
            <p:ph idx="3" type="subTitle"/>
          </p:nvPr>
        </p:nvSpPr>
        <p:spPr>
          <a:xfrm>
            <a:off x="3503173"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12" name="Google Shape;312;g29c2bd4cd03_0_778"/>
          <p:cNvSpPr txBox="1"/>
          <p:nvPr>
            <p:ph idx="4" type="ctrTitle"/>
          </p:nvPr>
        </p:nvSpPr>
        <p:spPr>
          <a:xfrm>
            <a:off x="6124594"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3" name="Google Shape;313;g29c2bd4cd03_0_778"/>
          <p:cNvSpPr txBox="1"/>
          <p:nvPr>
            <p:ph idx="5" type="subTitle"/>
          </p:nvPr>
        </p:nvSpPr>
        <p:spPr>
          <a:xfrm>
            <a:off x="6124594"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14" name="Google Shape;314;g29c2bd4cd03_0_778"/>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5" name="Shape 315"/>
        <p:cNvGrpSpPr/>
        <p:nvPr/>
      </p:nvGrpSpPr>
      <p:grpSpPr>
        <a:xfrm>
          <a:off x="0" y="0"/>
          <a:ext cx="0" cy="0"/>
          <a:chOff x="0" y="0"/>
          <a:chExt cx="0" cy="0"/>
        </a:xfrm>
      </p:grpSpPr>
      <p:sp>
        <p:nvSpPr>
          <p:cNvPr id="316" name="Google Shape;316;g29c2bd4cd03_0_795"/>
          <p:cNvSpPr txBox="1"/>
          <p:nvPr>
            <p:ph type="ctrTitle"/>
          </p:nvPr>
        </p:nvSpPr>
        <p:spPr>
          <a:xfrm>
            <a:off x="1121525"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7" name="Google Shape;317;g29c2bd4cd03_0_795"/>
          <p:cNvSpPr txBox="1"/>
          <p:nvPr>
            <p:ph idx="1" type="subTitle"/>
          </p:nvPr>
        </p:nvSpPr>
        <p:spPr>
          <a:xfrm>
            <a:off x="961925" y="16437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18" name="Google Shape;318;g29c2bd4cd03_0_795"/>
          <p:cNvSpPr txBox="1"/>
          <p:nvPr>
            <p:ph idx="2" type="ctrTitle"/>
          </p:nvPr>
        </p:nvSpPr>
        <p:spPr>
          <a:xfrm>
            <a:off x="3628263"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g29c2bd4cd03_0_795"/>
          <p:cNvSpPr txBox="1"/>
          <p:nvPr>
            <p:ph idx="3" type="subTitle"/>
          </p:nvPr>
        </p:nvSpPr>
        <p:spPr>
          <a:xfrm>
            <a:off x="3468663" y="1643759"/>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g29c2bd4cd03_0_795"/>
          <p:cNvSpPr txBox="1"/>
          <p:nvPr>
            <p:ph idx="4" type="ctrTitle"/>
          </p:nvPr>
        </p:nvSpPr>
        <p:spPr>
          <a:xfrm>
            <a:off x="6142624"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g29c2bd4cd03_0_795"/>
          <p:cNvSpPr txBox="1"/>
          <p:nvPr>
            <p:ph idx="5" type="subTitle"/>
          </p:nvPr>
        </p:nvSpPr>
        <p:spPr>
          <a:xfrm>
            <a:off x="5947924" y="16437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g29c2bd4cd03_0_795"/>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23" name="Google Shape;323;g29c2bd4cd03_0_795"/>
          <p:cNvSpPr txBox="1"/>
          <p:nvPr>
            <p:ph idx="7" type="ctrTitle"/>
          </p:nvPr>
        </p:nvSpPr>
        <p:spPr>
          <a:xfrm>
            <a:off x="1121525"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4" name="Google Shape;324;g29c2bd4cd03_0_795"/>
          <p:cNvSpPr txBox="1"/>
          <p:nvPr>
            <p:ph idx="8" type="subTitle"/>
          </p:nvPr>
        </p:nvSpPr>
        <p:spPr>
          <a:xfrm>
            <a:off x="961925" y="34792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5" name="Google Shape;325;g29c2bd4cd03_0_795"/>
          <p:cNvSpPr txBox="1"/>
          <p:nvPr>
            <p:ph idx="9" type="ctrTitle"/>
          </p:nvPr>
        </p:nvSpPr>
        <p:spPr>
          <a:xfrm>
            <a:off x="3628263"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6" name="Google Shape;326;g29c2bd4cd03_0_795"/>
          <p:cNvSpPr txBox="1"/>
          <p:nvPr>
            <p:ph idx="13" type="subTitle"/>
          </p:nvPr>
        </p:nvSpPr>
        <p:spPr>
          <a:xfrm>
            <a:off x="3533613" y="3479251"/>
            <a:ext cx="20706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7" name="Google Shape;327;g29c2bd4cd03_0_795"/>
          <p:cNvSpPr txBox="1"/>
          <p:nvPr>
            <p:ph idx="14" type="ctrTitle"/>
          </p:nvPr>
        </p:nvSpPr>
        <p:spPr>
          <a:xfrm>
            <a:off x="6142624"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8" name="Google Shape;328;g29c2bd4cd03_0_795"/>
          <p:cNvSpPr txBox="1"/>
          <p:nvPr>
            <p:ph idx="15" type="subTitle"/>
          </p:nvPr>
        </p:nvSpPr>
        <p:spPr>
          <a:xfrm>
            <a:off x="5947924" y="34792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9" name="Google Shape;329;g29c2bd4cd03_0_795"/>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29c2bd4cd03_0_79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29c2bd4cd03_0_79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29c2bd4cd03_0_79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29c2bd4cd03_0_79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29c2bd4cd03_0_79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29c2bd4cd03_0_79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29c2bd4cd03_0_795"/>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29c2bd4cd03_0_795"/>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8" name="Shape 338"/>
        <p:cNvGrpSpPr/>
        <p:nvPr/>
      </p:nvGrpSpPr>
      <p:grpSpPr>
        <a:xfrm>
          <a:off x="0" y="0"/>
          <a:ext cx="0" cy="0"/>
          <a:chOff x="0" y="0"/>
          <a:chExt cx="0" cy="0"/>
        </a:xfrm>
      </p:grpSpPr>
      <p:sp>
        <p:nvSpPr>
          <p:cNvPr id="339" name="Google Shape;339;g29c2bd4cd03_0_818"/>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0" name="Google Shape;340;g29c2bd4cd03_0_818"/>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1" name="Google Shape;341;g29c2bd4cd03_0_818"/>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2" name="Google Shape;342;g29c2bd4cd03_0_818"/>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3" name="Google Shape;343;g29c2bd4cd03_0_818"/>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4" name="Google Shape;344;g29c2bd4cd03_0_818"/>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5" name="Google Shape;345;g29c2bd4cd03_0_818"/>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6" name="Google Shape;346;g29c2bd4cd03_0_818"/>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7" name="Google Shape;347;g29c2bd4cd03_0_818"/>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48" name="Google Shape;348;g29c2bd4cd03_0_8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29c2bd4cd03_0_8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29c2bd4cd03_0_8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29c2bd4cd03_0_8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29c2bd4cd03_0_8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29c2bd4cd03_0_8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29c2bd4cd03_0_8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29c2bd4cd03_0_8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g29c2bd4cd03_0_8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g29c2bd4cd03_0_8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8" name="Shape 358"/>
        <p:cNvGrpSpPr/>
        <p:nvPr/>
      </p:nvGrpSpPr>
      <p:grpSpPr>
        <a:xfrm>
          <a:off x="0" y="0"/>
          <a:ext cx="0" cy="0"/>
          <a:chOff x="0" y="0"/>
          <a:chExt cx="0" cy="0"/>
        </a:xfrm>
      </p:grpSpPr>
      <p:sp>
        <p:nvSpPr>
          <p:cNvPr id="359" name="Google Shape;359;g29c2bd4cd03_0_838"/>
          <p:cNvSpPr txBox="1"/>
          <p:nvPr>
            <p:ph type="ctrTitle"/>
          </p:nvPr>
        </p:nvSpPr>
        <p:spPr>
          <a:xfrm>
            <a:off x="915161" y="2299544"/>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60" name="Google Shape;360;g29c2bd4cd03_0_838"/>
          <p:cNvSpPr txBox="1"/>
          <p:nvPr>
            <p:ph idx="1" type="subTitle"/>
          </p:nvPr>
        </p:nvSpPr>
        <p:spPr>
          <a:xfrm>
            <a:off x="879139" y="1777397"/>
            <a:ext cx="1917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61" name="Google Shape;361;g29c2bd4cd03_0_838"/>
          <p:cNvSpPr txBox="1"/>
          <p:nvPr>
            <p:ph idx="2" type="ctrTitle"/>
          </p:nvPr>
        </p:nvSpPr>
        <p:spPr>
          <a:xfrm>
            <a:off x="6345518" y="2299544"/>
            <a:ext cx="18813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62" name="Google Shape;362;g29c2bd4cd03_0_838"/>
          <p:cNvSpPr txBox="1"/>
          <p:nvPr>
            <p:ph idx="3" type="subTitle"/>
          </p:nvPr>
        </p:nvSpPr>
        <p:spPr>
          <a:xfrm>
            <a:off x="6345518" y="1777397"/>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63" name="Google Shape;363;g29c2bd4cd03_0_838"/>
          <p:cNvSpPr txBox="1"/>
          <p:nvPr>
            <p:ph idx="4" type="ctrTitle"/>
          </p:nvPr>
        </p:nvSpPr>
        <p:spPr>
          <a:xfrm>
            <a:off x="915161" y="2861525"/>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64" name="Google Shape;364;g29c2bd4cd03_0_838"/>
          <p:cNvSpPr txBox="1"/>
          <p:nvPr>
            <p:ph idx="5" type="subTitle"/>
          </p:nvPr>
        </p:nvSpPr>
        <p:spPr>
          <a:xfrm>
            <a:off x="915161" y="3353275"/>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65" name="Google Shape;365;g29c2bd4cd03_0_838"/>
          <p:cNvSpPr txBox="1"/>
          <p:nvPr>
            <p:ph idx="6" type="ctrTitle"/>
          </p:nvPr>
        </p:nvSpPr>
        <p:spPr>
          <a:xfrm>
            <a:off x="6345518" y="2861525"/>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66" name="Google Shape;366;g29c2bd4cd03_0_838"/>
          <p:cNvSpPr txBox="1"/>
          <p:nvPr>
            <p:ph idx="7" type="subTitle"/>
          </p:nvPr>
        </p:nvSpPr>
        <p:spPr>
          <a:xfrm>
            <a:off x="6345518" y="3353275"/>
            <a:ext cx="16566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67" name="Google Shape;367;g29c2bd4cd03_0_838"/>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68" name="Google Shape;368;g29c2bd4cd03_0_83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29c2bd4cd03_0_83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29c2bd4cd03_0_83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29c2bd4cd03_0_83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29c2bd4cd03_0_83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g29c2bd4cd03_0_83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29c2bd4cd03_0_83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29c2bd4cd03_0_83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29c2bd4cd03_0_83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29c2bd4cd03_0_83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8" name="Shape 378"/>
        <p:cNvGrpSpPr/>
        <p:nvPr/>
      </p:nvGrpSpPr>
      <p:grpSpPr>
        <a:xfrm>
          <a:off x="0" y="0"/>
          <a:ext cx="0" cy="0"/>
          <a:chOff x="0" y="0"/>
          <a:chExt cx="0" cy="0"/>
        </a:xfrm>
      </p:grpSpPr>
      <p:sp>
        <p:nvSpPr>
          <p:cNvPr id="379" name="Google Shape;379;g29c2bd4cd03_0_858"/>
          <p:cNvSpPr txBox="1"/>
          <p:nvPr>
            <p:ph type="title"/>
          </p:nvPr>
        </p:nvSpPr>
        <p:spPr>
          <a:xfrm>
            <a:off x="2471150" y="1830075"/>
            <a:ext cx="3823200" cy="112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0" name="Google Shape;380;g29c2bd4cd03_0_858"/>
          <p:cNvSpPr txBox="1"/>
          <p:nvPr>
            <p:ph idx="1" type="subTitle"/>
          </p:nvPr>
        </p:nvSpPr>
        <p:spPr>
          <a:xfrm>
            <a:off x="2902550" y="540000"/>
            <a:ext cx="2960400" cy="13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1" name="Google Shape;381;g29c2bd4cd03_0_858"/>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000"/>
              <a:buFont typeface="Arial"/>
              <a:buNone/>
            </a:pPr>
            <a:r>
              <a:rPr b="0" i="0" lang="en" sz="1000" u="none" cap="none" strike="noStrike">
                <a:solidFill>
                  <a:schemeClr val="lt1"/>
                </a:solidFill>
                <a:latin typeface="Maven Pro"/>
                <a:ea typeface="Maven Pro"/>
                <a:cs typeface="Maven Pro"/>
                <a:sym typeface="Maven Pro"/>
              </a:rPr>
              <a:t>CREDITS: This presentation template was created by </a:t>
            </a:r>
            <a:r>
              <a:rPr b="0" i="0" lang="en" sz="1000" u="none" cap="none" strike="noStrike">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b="0" i="0" lang="en" sz="1000" u="none" cap="none" strike="noStrike">
                <a:solidFill>
                  <a:schemeClr val="lt1"/>
                </a:solidFill>
                <a:latin typeface="Maven Pro"/>
                <a:ea typeface="Maven Pro"/>
                <a:cs typeface="Maven Pro"/>
                <a:sym typeface="Maven Pro"/>
              </a:rPr>
              <a:t>, including icons by </a:t>
            </a:r>
            <a:r>
              <a:rPr b="0" i="0" lang="en" sz="1000" u="none" cap="none" strike="noStrike">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b="0" i="0" lang="en" sz="1000" u="none" cap="none" strike="noStrike">
                <a:solidFill>
                  <a:schemeClr val="lt1"/>
                </a:solidFill>
                <a:latin typeface="Maven Pro"/>
                <a:ea typeface="Maven Pro"/>
                <a:cs typeface="Maven Pro"/>
                <a:sym typeface="Maven Pro"/>
              </a:rPr>
              <a:t>, and infographics &amp; images by </a:t>
            </a:r>
            <a:r>
              <a:rPr b="0" i="0" lang="en" sz="1000" u="none" cap="none" strike="noStrike">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b="0" i="0" sz="1000" u="none" cap="none" strike="noStrike">
              <a:solidFill>
                <a:schemeClr val="accent3"/>
              </a:solidFill>
              <a:latin typeface="Maven Pro"/>
              <a:ea typeface="Maven Pro"/>
              <a:cs typeface="Maven Pro"/>
              <a:sym typeface="Maven Pro"/>
            </a:endParaRPr>
          </a:p>
        </p:txBody>
      </p:sp>
      <p:sp>
        <p:nvSpPr>
          <p:cNvPr id="382" name="Google Shape;382;g29c2bd4cd03_0_858"/>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29c2bd4cd03_0_858"/>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29c2bd4cd03_0_858"/>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29c2bd4cd03_0_858"/>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29c2bd4cd03_0_858"/>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29c2bd4cd03_0_858"/>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29c2bd4cd03_0_858"/>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29c2bd4cd03_0_858"/>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0" name="Google Shape;390;g29c2bd4cd03_0_858"/>
          <p:cNvGrpSpPr/>
          <p:nvPr/>
        </p:nvGrpSpPr>
        <p:grpSpPr>
          <a:xfrm>
            <a:off x="6669747" y="-389684"/>
            <a:ext cx="143766" cy="2106420"/>
            <a:chOff x="6780548" y="337714"/>
            <a:chExt cx="133252" cy="1952377"/>
          </a:xfrm>
        </p:grpSpPr>
        <p:sp>
          <p:nvSpPr>
            <p:cNvPr id="391" name="Google Shape;391;g29c2bd4cd03_0_85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29c2bd4cd03_0_85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3" name="Google Shape;393;g29c2bd4cd03_0_858"/>
          <p:cNvGrpSpPr/>
          <p:nvPr/>
        </p:nvGrpSpPr>
        <p:grpSpPr>
          <a:xfrm>
            <a:off x="1510029" y="507749"/>
            <a:ext cx="203534" cy="2663108"/>
            <a:chOff x="250617" y="2402301"/>
            <a:chExt cx="188650" cy="2468355"/>
          </a:xfrm>
        </p:grpSpPr>
        <p:sp>
          <p:nvSpPr>
            <p:cNvPr id="394" name="Google Shape;394;g29c2bd4cd03_0_85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29c2bd4cd03_0_85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29c2bd4cd03_0_85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29c2bd4cd03_0_85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8" name="Google Shape;398;g29c2bd4cd03_0_858"/>
          <p:cNvGrpSpPr/>
          <p:nvPr/>
        </p:nvGrpSpPr>
        <p:grpSpPr>
          <a:xfrm>
            <a:off x="385355" y="1380671"/>
            <a:ext cx="199237" cy="2828935"/>
            <a:chOff x="1608717" y="1280046"/>
            <a:chExt cx="199237" cy="2828935"/>
          </a:xfrm>
        </p:grpSpPr>
        <p:sp>
          <p:nvSpPr>
            <p:cNvPr id="399" name="Google Shape;399;g29c2bd4cd03_0_85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29c2bd4cd03_0_85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29c2bd4cd03_0_85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2" name="Google Shape;402;g29c2bd4cd03_0_858"/>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29c2bd4cd03_0_858"/>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4" name="Google Shape;404;g29c2bd4cd03_0_858"/>
          <p:cNvGrpSpPr/>
          <p:nvPr/>
        </p:nvGrpSpPr>
        <p:grpSpPr>
          <a:xfrm>
            <a:off x="989005" y="-389666"/>
            <a:ext cx="62143" cy="897428"/>
            <a:chOff x="2038689" y="173907"/>
            <a:chExt cx="57599" cy="831799"/>
          </a:xfrm>
        </p:grpSpPr>
        <p:sp>
          <p:nvSpPr>
            <p:cNvPr id="405" name="Google Shape;405;g29c2bd4cd03_0_85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29c2bd4cd03_0_85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7" name="Google Shape;407;g29c2bd4cd03_0_858"/>
          <p:cNvGrpSpPr/>
          <p:nvPr/>
        </p:nvGrpSpPr>
        <p:grpSpPr>
          <a:xfrm>
            <a:off x="8568723" y="2184809"/>
            <a:ext cx="214702" cy="2308598"/>
            <a:chOff x="8008096" y="2108910"/>
            <a:chExt cx="199001" cy="2139770"/>
          </a:xfrm>
        </p:grpSpPr>
        <p:sp>
          <p:nvSpPr>
            <p:cNvPr id="408" name="Google Shape;408;g29c2bd4cd03_0_85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29c2bd4cd03_0_85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0" name="Google Shape;410;g29c2bd4cd03_0_858"/>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1" name="Google Shape;411;g29c2bd4cd03_0_858"/>
          <p:cNvGrpSpPr/>
          <p:nvPr/>
        </p:nvGrpSpPr>
        <p:grpSpPr>
          <a:xfrm>
            <a:off x="8221223" y="9"/>
            <a:ext cx="214702" cy="2308598"/>
            <a:chOff x="8008096" y="2108910"/>
            <a:chExt cx="199001" cy="2139770"/>
          </a:xfrm>
        </p:grpSpPr>
        <p:sp>
          <p:nvSpPr>
            <p:cNvPr id="412" name="Google Shape;412;g29c2bd4cd03_0_85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29c2bd4cd03_0_85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29c2bd4cd03_0_589"/>
          <p:cNvSpPr txBox="1"/>
          <p:nvPr>
            <p:ph idx="1" type="body"/>
          </p:nvPr>
        </p:nvSpPr>
        <p:spPr>
          <a:xfrm>
            <a:off x="618306" y="2199025"/>
            <a:ext cx="1905900" cy="1296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0" name="Google Shape;40;g29c2bd4cd03_0_589"/>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 name="Google Shape;41;g29c2bd4cd03_0_58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29c2bd4cd03_0_58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29c2bd4cd03_0_58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29c2bd4cd03_0_58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 name="Google Shape;45;g29c2bd4cd03_0_589"/>
          <p:cNvGrpSpPr/>
          <p:nvPr/>
        </p:nvGrpSpPr>
        <p:grpSpPr>
          <a:xfrm>
            <a:off x="6626134" y="-164562"/>
            <a:ext cx="121172" cy="760495"/>
            <a:chOff x="5245196" y="3136513"/>
            <a:chExt cx="121172" cy="760495"/>
          </a:xfrm>
        </p:grpSpPr>
        <p:sp>
          <p:nvSpPr>
            <p:cNvPr id="46" name="Google Shape;46;g29c2bd4cd03_0_58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g29c2bd4cd03_0_58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g29c2bd4cd03_0_58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29c2bd4cd03_0_58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14" name="Shape 414"/>
        <p:cNvGrpSpPr/>
        <p:nvPr/>
      </p:nvGrpSpPr>
      <p:grpSpPr>
        <a:xfrm>
          <a:off x="0" y="0"/>
          <a:ext cx="0" cy="0"/>
          <a:chOff x="0" y="0"/>
          <a:chExt cx="0" cy="0"/>
        </a:xfrm>
      </p:grpSpPr>
      <p:sp>
        <p:nvSpPr>
          <p:cNvPr id="415" name="Google Shape;415;g29c2bd4cd03_0_894"/>
          <p:cNvSpPr txBox="1"/>
          <p:nvPr>
            <p:ph idx="1" type="body"/>
          </p:nvPr>
        </p:nvSpPr>
        <p:spPr>
          <a:xfrm>
            <a:off x="597375" y="1438003"/>
            <a:ext cx="3908700" cy="2547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2"/>
              </a:buClr>
              <a:buSzPts val="1200"/>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416" name="Google Shape;416;g29c2bd4cd03_0_894"/>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7" name="Google Shape;417;g29c2bd4cd03_0_894"/>
          <p:cNvSpPr txBox="1"/>
          <p:nvPr>
            <p:ph idx="2" type="body"/>
          </p:nvPr>
        </p:nvSpPr>
        <p:spPr>
          <a:xfrm>
            <a:off x="4690125" y="2069712"/>
            <a:ext cx="3908700" cy="1915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3"/>
              </a:buClr>
              <a:buSzPts val="1200"/>
              <a:buChar char="●"/>
              <a:defRPr sz="1200"/>
            </a:lvl1pPr>
            <a:lvl2pPr indent="-292100" lvl="1" marL="914400" algn="l">
              <a:lnSpc>
                <a:spcPct val="115000"/>
              </a:lnSpc>
              <a:spcBef>
                <a:spcPts val="0"/>
              </a:spcBef>
              <a:spcAft>
                <a:spcPts val="0"/>
              </a:spcAft>
              <a:buClr>
                <a:schemeClr val="dk1"/>
              </a:buClr>
              <a:buSzPts val="1000"/>
              <a:buFont typeface="Nunito Light"/>
              <a:buChar char="○"/>
              <a:defRPr/>
            </a:lvl2pPr>
            <a:lvl3pPr indent="-292100" lvl="2" marL="1371600" algn="l">
              <a:lnSpc>
                <a:spcPct val="115000"/>
              </a:lnSpc>
              <a:spcBef>
                <a:spcPts val="1600"/>
              </a:spcBef>
              <a:spcAft>
                <a:spcPts val="0"/>
              </a:spcAft>
              <a:buClr>
                <a:schemeClr val="dk1"/>
              </a:buClr>
              <a:buSzPts val="1000"/>
              <a:buFont typeface="Nunito Light"/>
              <a:buChar char="■"/>
              <a:defRPr/>
            </a:lvl3pPr>
            <a:lvl4pPr indent="-292100" lvl="3" marL="1828800" algn="l">
              <a:lnSpc>
                <a:spcPct val="115000"/>
              </a:lnSpc>
              <a:spcBef>
                <a:spcPts val="1600"/>
              </a:spcBef>
              <a:spcAft>
                <a:spcPts val="0"/>
              </a:spcAft>
              <a:buClr>
                <a:schemeClr val="dk1"/>
              </a:buClr>
              <a:buSzPts val="1000"/>
              <a:buFont typeface="Nunito Light"/>
              <a:buChar char="●"/>
              <a:defRPr/>
            </a:lvl4pPr>
            <a:lvl5pPr indent="-292100" lvl="4" marL="2286000" algn="l">
              <a:lnSpc>
                <a:spcPct val="115000"/>
              </a:lnSpc>
              <a:spcBef>
                <a:spcPts val="1600"/>
              </a:spcBef>
              <a:spcAft>
                <a:spcPts val="0"/>
              </a:spcAft>
              <a:buClr>
                <a:schemeClr val="dk1"/>
              </a:buClr>
              <a:buSzPts val="1000"/>
              <a:buFont typeface="Nunito Light"/>
              <a:buChar char="○"/>
              <a:defRPr/>
            </a:lvl5pPr>
            <a:lvl6pPr indent="-292100" lvl="5" marL="2743200" algn="l">
              <a:lnSpc>
                <a:spcPct val="115000"/>
              </a:lnSpc>
              <a:spcBef>
                <a:spcPts val="1600"/>
              </a:spcBef>
              <a:spcAft>
                <a:spcPts val="0"/>
              </a:spcAft>
              <a:buClr>
                <a:schemeClr val="dk1"/>
              </a:buClr>
              <a:buSzPts val="1000"/>
              <a:buFont typeface="Nunito Light"/>
              <a:buChar char="■"/>
              <a:defRPr/>
            </a:lvl6pPr>
            <a:lvl7pPr indent="-292100" lvl="6" marL="3200400" algn="l">
              <a:lnSpc>
                <a:spcPct val="115000"/>
              </a:lnSpc>
              <a:spcBef>
                <a:spcPts val="1600"/>
              </a:spcBef>
              <a:spcAft>
                <a:spcPts val="0"/>
              </a:spcAft>
              <a:buClr>
                <a:schemeClr val="dk1"/>
              </a:buClr>
              <a:buSzPts val="1000"/>
              <a:buFont typeface="Nunito Light"/>
              <a:buChar char="●"/>
              <a:defRPr/>
            </a:lvl7pPr>
            <a:lvl8pPr indent="-292100" lvl="7" marL="3657600" algn="l">
              <a:lnSpc>
                <a:spcPct val="115000"/>
              </a:lnSpc>
              <a:spcBef>
                <a:spcPts val="1600"/>
              </a:spcBef>
              <a:spcAft>
                <a:spcPts val="0"/>
              </a:spcAft>
              <a:buClr>
                <a:schemeClr val="dk1"/>
              </a:buClr>
              <a:buSzPts val="1000"/>
              <a:buFont typeface="Nunito Light"/>
              <a:buChar char="○"/>
              <a:defRPr/>
            </a:lvl8pPr>
            <a:lvl9pPr indent="-292100" lvl="8" marL="4114800" algn="l">
              <a:lnSpc>
                <a:spcPct val="115000"/>
              </a:lnSpc>
              <a:spcBef>
                <a:spcPts val="1600"/>
              </a:spcBef>
              <a:spcAft>
                <a:spcPts val="1600"/>
              </a:spcAft>
              <a:buClr>
                <a:schemeClr val="dk1"/>
              </a:buClr>
              <a:buSzPts val="1000"/>
              <a:buFont typeface="Nunito Light"/>
              <a:buChar char="■"/>
              <a:defRPr/>
            </a:lvl9pPr>
          </a:lstStyle>
          <a:p/>
        </p:txBody>
      </p:sp>
      <p:sp>
        <p:nvSpPr>
          <p:cNvPr id="418" name="Google Shape;418;g29c2bd4cd03_0_894"/>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g29c2bd4cd03_0_894"/>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g29c2bd4cd03_0_894"/>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g29c2bd4cd03_0_894"/>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g29c2bd4cd03_0_894"/>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29c2bd4cd03_0_894"/>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29c2bd4cd03_0_894"/>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29c2bd4cd03_0_894"/>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g29c2bd4cd03_0_894"/>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29c2bd4cd03_0_894"/>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29c2bd4cd03_0_894"/>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9" name="Shape 429"/>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30" name="Shape 43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431" name="Shape 431"/>
        <p:cNvGrpSpPr/>
        <p:nvPr/>
      </p:nvGrpSpPr>
      <p:grpSpPr>
        <a:xfrm>
          <a:off x="0" y="0"/>
          <a:ext cx="0" cy="0"/>
          <a:chOff x="0" y="0"/>
          <a:chExt cx="0" cy="0"/>
        </a:xfrm>
      </p:grpSpPr>
      <p:sp>
        <p:nvSpPr>
          <p:cNvPr id="432" name="Google Shape;432;g29c2bd4cd03_0_9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33" name="Google Shape;433;g29c2bd4cd03_0_9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4" name="Google Shape;434;g29c2bd4cd03_0_9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435" name="Shape 435"/>
        <p:cNvGrpSpPr/>
        <p:nvPr/>
      </p:nvGrpSpPr>
      <p:grpSpPr>
        <a:xfrm>
          <a:off x="0" y="0"/>
          <a:ext cx="0" cy="0"/>
          <a:chOff x="0" y="0"/>
          <a:chExt cx="0" cy="0"/>
        </a:xfrm>
      </p:grpSpPr>
      <p:sp>
        <p:nvSpPr>
          <p:cNvPr id="436" name="Google Shape;436;g29c2bd4cd03_0_9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37" name="Google Shape;437;g29c2bd4cd03_0_9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g29c2bd4cd03_0_562"/>
          <p:cNvSpPr txBox="1"/>
          <p:nvPr>
            <p:ph type="ctrTitle"/>
          </p:nvPr>
        </p:nvSpPr>
        <p:spPr>
          <a:xfrm>
            <a:off x="923625" y="1196026"/>
            <a:ext cx="982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52" name="Google Shape;52;g29c2bd4cd03_0_562"/>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53" name="Google Shape;53;g29c2bd4cd03_0_562"/>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54" name="Google Shape;54;g29c2bd4cd03_0_562"/>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55" name="Google Shape;55;g29c2bd4cd03_0_562"/>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56" name="Google Shape;56;g29c2bd4cd03_0_562"/>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29c2bd4cd03_0_562"/>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29c2bd4cd03_0_562"/>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29c2bd4cd03_0_562"/>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g29c2bd4cd03_0_562"/>
          <p:cNvGrpSpPr/>
          <p:nvPr/>
        </p:nvGrpSpPr>
        <p:grpSpPr>
          <a:xfrm>
            <a:off x="6626134" y="-164562"/>
            <a:ext cx="121172" cy="760495"/>
            <a:chOff x="5245196" y="3136513"/>
            <a:chExt cx="121172" cy="760495"/>
          </a:xfrm>
        </p:grpSpPr>
        <p:sp>
          <p:nvSpPr>
            <p:cNvPr id="61" name="Google Shape;61;g29c2bd4cd03_0_56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29c2bd4cd03_0_56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g29c2bd4cd03_0_562"/>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29c2bd4cd03_0_562"/>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g29c2bd4cd03_0_601"/>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7" name="Google Shape;67;g29c2bd4cd03_0_601"/>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29c2bd4cd03_0_601"/>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29c2bd4cd03_0_601"/>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29c2bd4cd03_0_60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29c2bd4cd03_0_601"/>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29c2bd4cd03_0_60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 name="Google Shape;73;g29c2bd4cd03_0_601"/>
          <p:cNvGrpSpPr/>
          <p:nvPr/>
        </p:nvGrpSpPr>
        <p:grpSpPr>
          <a:xfrm>
            <a:off x="8263682" y="-434366"/>
            <a:ext cx="188886" cy="1181532"/>
            <a:chOff x="2877432" y="975334"/>
            <a:chExt cx="188886" cy="1181532"/>
          </a:xfrm>
        </p:grpSpPr>
        <p:sp>
          <p:nvSpPr>
            <p:cNvPr id="74" name="Google Shape;74;g29c2bd4cd03_0_60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29c2bd4cd03_0_60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29c2bd4cd03_0_60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g29c2bd4cd03_0_601"/>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9c2bd4cd03_0_601"/>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29c2bd4cd03_0_601"/>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g29c2bd4cd03_0_601"/>
          <p:cNvGrpSpPr/>
          <p:nvPr/>
        </p:nvGrpSpPr>
        <p:grpSpPr>
          <a:xfrm>
            <a:off x="3090746" y="-533657"/>
            <a:ext cx="98059" cy="1147595"/>
            <a:chOff x="3347921" y="16006"/>
            <a:chExt cx="98059" cy="1147595"/>
          </a:xfrm>
        </p:grpSpPr>
        <p:sp>
          <p:nvSpPr>
            <p:cNvPr id="81" name="Google Shape;81;g29c2bd4cd03_0_60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9c2bd4cd03_0_60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g29c2bd4cd03_0_601"/>
          <p:cNvGrpSpPr/>
          <p:nvPr/>
        </p:nvGrpSpPr>
        <p:grpSpPr>
          <a:xfrm>
            <a:off x="4892771" y="-340112"/>
            <a:ext cx="121172" cy="760495"/>
            <a:chOff x="5245196" y="3136513"/>
            <a:chExt cx="121172" cy="760495"/>
          </a:xfrm>
        </p:grpSpPr>
        <p:sp>
          <p:nvSpPr>
            <p:cNvPr id="84" name="Google Shape;84;g29c2bd4cd03_0_60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9c2bd4cd03_0_60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g29c2bd4cd03_0_601"/>
          <p:cNvGrpSpPr/>
          <p:nvPr/>
        </p:nvGrpSpPr>
        <p:grpSpPr>
          <a:xfrm>
            <a:off x="6967836" y="85439"/>
            <a:ext cx="133252" cy="1952377"/>
            <a:chOff x="6780548" y="337714"/>
            <a:chExt cx="133252" cy="1952377"/>
          </a:xfrm>
        </p:grpSpPr>
        <p:sp>
          <p:nvSpPr>
            <p:cNvPr id="87" name="Google Shape;87;g29c2bd4cd03_0_60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29c2bd4cd03_0_60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g29c2bd4cd03_0_601"/>
          <p:cNvGrpSpPr/>
          <p:nvPr/>
        </p:nvGrpSpPr>
        <p:grpSpPr>
          <a:xfrm>
            <a:off x="250617" y="2402301"/>
            <a:ext cx="188650" cy="2468355"/>
            <a:chOff x="250617" y="2402301"/>
            <a:chExt cx="188650" cy="2468355"/>
          </a:xfrm>
        </p:grpSpPr>
        <p:sp>
          <p:nvSpPr>
            <p:cNvPr id="90" name="Google Shape;90;g29c2bd4cd03_0_60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29c2bd4cd03_0_60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29c2bd4cd03_0_60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29c2bd4cd03_0_60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 name="Google Shape;94;g29c2bd4cd03_0_601"/>
          <p:cNvGrpSpPr/>
          <p:nvPr/>
        </p:nvGrpSpPr>
        <p:grpSpPr>
          <a:xfrm>
            <a:off x="982417" y="1695096"/>
            <a:ext cx="199237" cy="2828935"/>
            <a:chOff x="1608717" y="1280046"/>
            <a:chExt cx="199237" cy="2828935"/>
          </a:xfrm>
        </p:grpSpPr>
        <p:sp>
          <p:nvSpPr>
            <p:cNvPr id="95" name="Google Shape;95;g29c2bd4cd03_0_60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29c2bd4cd03_0_60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29c2bd4cd03_0_60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g29c2bd4cd03_0_60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 name="Google Shape;99;g29c2bd4cd03_0_601"/>
          <p:cNvGrpSpPr/>
          <p:nvPr/>
        </p:nvGrpSpPr>
        <p:grpSpPr>
          <a:xfrm>
            <a:off x="2038689" y="173907"/>
            <a:ext cx="57599" cy="831799"/>
            <a:chOff x="2038689" y="173907"/>
            <a:chExt cx="57599" cy="831799"/>
          </a:xfrm>
        </p:grpSpPr>
        <p:sp>
          <p:nvSpPr>
            <p:cNvPr id="100" name="Google Shape;100;g29c2bd4cd03_0_60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29c2bd4cd03_0_60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g29c2bd4cd03_0_601"/>
          <p:cNvGrpSpPr/>
          <p:nvPr/>
        </p:nvGrpSpPr>
        <p:grpSpPr>
          <a:xfrm>
            <a:off x="8008096" y="2108910"/>
            <a:ext cx="199001" cy="2139770"/>
            <a:chOff x="8008096" y="2108910"/>
            <a:chExt cx="199001" cy="2139770"/>
          </a:xfrm>
        </p:grpSpPr>
        <p:sp>
          <p:nvSpPr>
            <p:cNvPr id="103" name="Google Shape;103;g29c2bd4cd03_0_60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29c2bd4cd03_0_60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g29c2bd4cd03_0_601"/>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 name="Google Shape;106;g29c2bd4cd03_0_601"/>
          <p:cNvGrpSpPr/>
          <p:nvPr/>
        </p:nvGrpSpPr>
        <p:grpSpPr>
          <a:xfrm>
            <a:off x="4095146" y="-859690"/>
            <a:ext cx="199001" cy="2139770"/>
            <a:chOff x="8008096" y="2108910"/>
            <a:chExt cx="199001" cy="2139770"/>
          </a:xfrm>
        </p:grpSpPr>
        <p:sp>
          <p:nvSpPr>
            <p:cNvPr id="107" name="Google Shape;107;g29c2bd4cd03_0_60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9c2bd4cd03_0_60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 name="Google Shape;109;g29c2bd4cd03_0_601"/>
          <p:cNvGrpSpPr/>
          <p:nvPr/>
        </p:nvGrpSpPr>
        <p:grpSpPr>
          <a:xfrm>
            <a:off x="6333286" y="3704939"/>
            <a:ext cx="133252" cy="1952377"/>
            <a:chOff x="6780548" y="337714"/>
            <a:chExt cx="133252" cy="1952377"/>
          </a:xfrm>
        </p:grpSpPr>
        <p:sp>
          <p:nvSpPr>
            <p:cNvPr id="110" name="Google Shape;110;g29c2bd4cd03_0_60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9c2bd4cd03_0_60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 name="Google Shape;112;g29c2bd4cd03_0_601"/>
          <p:cNvGrpSpPr/>
          <p:nvPr/>
        </p:nvGrpSpPr>
        <p:grpSpPr>
          <a:xfrm>
            <a:off x="2702021" y="3612763"/>
            <a:ext cx="121172" cy="760495"/>
            <a:chOff x="5245196" y="3136513"/>
            <a:chExt cx="121172" cy="760495"/>
          </a:xfrm>
        </p:grpSpPr>
        <p:sp>
          <p:nvSpPr>
            <p:cNvPr id="113" name="Google Shape;113;g29c2bd4cd03_0_60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29c2bd4cd03_0_60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g29c2bd4cd03_0_601"/>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9c2bd4cd03_0_601"/>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g29c2bd4cd03_0_577"/>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19" name="Google Shape;119;g29c2bd4cd03_0_577"/>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9c2bd4cd03_0_57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9c2bd4cd03_0_57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29c2bd4cd03_0_57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29c2bd4cd03_0_57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29c2bd4cd03_0_57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29c2bd4cd03_0_57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29c2bd4cd03_0_57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29c2bd4cd03_0_57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29c2bd4cd03_0_577"/>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sp>
        <p:nvSpPr>
          <p:cNvPr id="130" name="Google Shape;130;g29c2bd4cd03_0_543"/>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1" name="Google Shape;131;g29c2bd4cd03_0_543"/>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32" name="Google Shape;132;g29c2bd4cd03_0_543"/>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29c2bd4cd03_0_543"/>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29c2bd4cd03_0_543"/>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29c2bd4cd03_0_543"/>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29c2bd4cd03_0_543"/>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g29c2bd4cd03_0_543"/>
          <p:cNvGrpSpPr/>
          <p:nvPr/>
        </p:nvGrpSpPr>
        <p:grpSpPr>
          <a:xfrm>
            <a:off x="8148521" y="3004593"/>
            <a:ext cx="98059" cy="1147595"/>
            <a:chOff x="3347921" y="16006"/>
            <a:chExt cx="98059" cy="1147595"/>
          </a:xfrm>
        </p:grpSpPr>
        <p:sp>
          <p:nvSpPr>
            <p:cNvPr id="138" name="Google Shape;138;g29c2bd4cd03_0_54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29c2bd4cd03_0_54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g29c2bd4cd03_0_543"/>
          <p:cNvGrpSpPr/>
          <p:nvPr/>
        </p:nvGrpSpPr>
        <p:grpSpPr>
          <a:xfrm>
            <a:off x="281421" y="3769263"/>
            <a:ext cx="121172" cy="760495"/>
            <a:chOff x="5245196" y="3136513"/>
            <a:chExt cx="121172" cy="760495"/>
          </a:xfrm>
        </p:grpSpPr>
        <p:sp>
          <p:nvSpPr>
            <p:cNvPr id="141" name="Google Shape;141;g29c2bd4cd03_0_54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29c2bd4cd03_0_54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 name="Google Shape;143;g29c2bd4cd03_0_543"/>
          <p:cNvGrpSpPr/>
          <p:nvPr/>
        </p:nvGrpSpPr>
        <p:grpSpPr>
          <a:xfrm>
            <a:off x="8534739" y="4069632"/>
            <a:ext cx="57599" cy="831799"/>
            <a:chOff x="2038689" y="173907"/>
            <a:chExt cx="57599" cy="831799"/>
          </a:xfrm>
        </p:grpSpPr>
        <p:sp>
          <p:nvSpPr>
            <p:cNvPr id="144" name="Google Shape;144;g29c2bd4cd03_0_54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29c2bd4cd03_0_54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g29c2bd4cd03_0_543"/>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29c2bd4cd03_0_543"/>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8" name="Shape 148"/>
        <p:cNvGrpSpPr/>
        <p:nvPr/>
      </p:nvGrpSpPr>
      <p:grpSpPr>
        <a:xfrm>
          <a:off x="0" y="0"/>
          <a:ext cx="0" cy="0"/>
          <a:chOff x="0" y="0"/>
          <a:chExt cx="0" cy="0"/>
        </a:xfrm>
      </p:grpSpPr>
      <p:sp>
        <p:nvSpPr>
          <p:cNvPr id="149" name="Google Shape;149;g29c2bd4cd03_0_522"/>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29c2bd4cd03_0_52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g29c2bd4cd03_0_522"/>
          <p:cNvGrpSpPr/>
          <p:nvPr/>
        </p:nvGrpSpPr>
        <p:grpSpPr>
          <a:xfrm>
            <a:off x="8263682" y="-434366"/>
            <a:ext cx="188886" cy="1181532"/>
            <a:chOff x="2877432" y="975334"/>
            <a:chExt cx="188886" cy="1181532"/>
          </a:xfrm>
        </p:grpSpPr>
        <p:sp>
          <p:nvSpPr>
            <p:cNvPr id="152" name="Google Shape;152;g29c2bd4cd03_0_52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29c2bd4cd03_0_52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29c2bd4cd03_0_52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 name="Google Shape;155;g29c2bd4cd03_0_52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 name="Google Shape;156;g29c2bd4cd03_0_522"/>
          <p:cNvGrpSpPr/>
          <p:nvPr/>
        </p:nvGrpSpPr>
        <p:grpSpPr>
          <a:xfrm>
            <a:off x="3643898" y="-436198"/>
            <a:ext cx="133252" cy="1952377"/>
            <a:chOff x="6780548" y="337714"/>
            <a:chExt cx="133252" cy="1952377"/>
          </a:xfrm>
        </p:grpSpPr>
        <p:sp>
          <p:nvSpPr>
            <p:cNvPr id="157" name="Google Shape;157;g29c2bd4cd03_0_52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29c2bd4cd03_0_52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g29c2bd4cd03_0_52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g29c2bd4cd03_0_522"/>
          <p:cNvGrpSpPr/>
          <p:nvPr/>
        </p:nvGrpSpPr>
        <p:grpSpPr>
          <a:xfrm>
            <a:off x="8008096" y="2108910"/>
            <a:ext cx="199001" cy="2139770"/>
            <a:chOff x="8008096" y="2108910"/>
            <a:chExt cx="199001" cy="2139770"/>
          </a:xfrm>
        </p:grpSpPr>
        <p:sp>
          <p:nvSpPr>
            <p:cNvPr id="161" name="Google Shape;161;g29c2bd4cd03_0_52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29c2bd4cd03_0_52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g29c2bd4cd03_0_522"/>
          <p:cNvGrpSpPr/>
          <p:nvPr/>
        </p:nvGrpSpPr>
        <p:grpSpPr>
          <a:xfrm>
            <a:off x="520996" y="1091548"/>
            <a:ext cx="199001" cy="2139770"/>
            <a:chOff x="8008096" y="2108910"/>
            <a:chExt cx="199001" cy="2139770"/>
          </a:xfrm>
        </p:grpSpPr>
        <p:sp>
          <p:nvSpPr>
            <p:cNvPr id="164" name="Google Shape;164;g29c2bd4cd03_0_52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29c2bd4cd03_0_52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 name="Google Shape;166;g29c2bd4cd03_0_522"/>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167" name="Google Shape;167;g29c2bd4cd03_0_522"/>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168" name="Google Shape;168;g29c2bd4cd03_0_522"/>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69" name="Shape 169"/>
        <p:cNvGrpSpPr/>
        <p:nvPr/>
      </p:nvGrpSpPr>
      <p:grpSpPr>
        <a:xfrm>
          <a:off x="0" y="0"/>
          <a:ext cx="0" cy="0"/>
          <a:chOff x="0" y="0"/>
          <a:chExt cx="0" cy="0"/>
        </a:xfrm>
      </p:grpSpPr>
      <p:sp>
        <p:nvSpPr>
          <p:cNvPr id="170" name="Google Shape;170;g29c2bd4cd03_0_9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1" name="Google Shape;171;g29c2bd4cd03_0_9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2" name="Google Shape;172;g29c2bd4cd03_0_9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3" name="Shape 173"/>
        <p:cNvGrpSpPr/>
        <p:nvPr/>
      </p:nvGrpSpPr>
      <p:grpSpPr>
        <a:xfrm>
          <a:off x="0" y="0"/>
          <a:ext cx="0" cy="0"/>
          <a:chOff x="0" y="0"/>
          <a:chExt cx="0" cy="0"/>
        </a:xfrm>
      </p:grpSpPr>
      <p:sp>
        <p:nvSpPr>
          <p:cNvPr id="174" name="Google Shape;174;g29c2bd4cd03_0_65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75" name="Google Shape;175;g29c2bd4cd03_0_65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6" name="Google Shape;176;g29c2bd4cd03_0_6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g29c2bd4cd03_0_4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g29c2bd4cd03_0_48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l.acm.org/doi/10.1145/3661167.366123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
          <p:cNvSpPr txBox="1"/>
          <p:nvPr>
            <p:ph type="ctrTitle"/>
          </p:nvPr>
        </p:nvSpPr>
        <p:spPr>
          <a:xfrm>
            <a:off x="1561650" y="1371599"/>
            <a:ext cx="6020700" cy="1272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Domain Specific AI </a:t>
            </a:r>
            <a:endParaRPr/>
          </a:p>
        </p:txBody>
      </p:sp>
      <p:sp>
        <p:nvSpPr>
          <p:cNvPr id="443" name="Google Shape;443;p1"/>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400"/>
              <a:t>SD 18</a:t>
            </a:r>
            <a:endParaRPr sz="1400"/>
          </a:p>
          <a:p>
            <a:pPr indent="0" lvl="0" marL="0" rtl="0" algn="ctr">
              <a:lnSpc>
                <a:spcPct val="100000"/>
              </a:lnSpc>
              <a:spcBef>
                <a:spcPts val="0"/>
              </a:spcBef>
              <a:spcAft>
                <a:spcPts val="0"/>
              </a:spcAft>
              <a:buSzPts val="2800"/>
              <a:buNone/>
            </a:pPr>
            <a:r>
              <a:t/>
            </a:r>
            <a:endParaRPr sz="1400"/>
          </a:p>
          <a:p>
            <a:pPr indent="0" lvl="0" marL="0" rtl="0" algn="ctr">
              <a:lnSpc>
                <a:spcPct val="100000"/>
              </a:lnSpc>
              <a:spcBef>
                <a:spcPts val="0"/>
              </a:spcBef>
              <a:spcAft>
                <a:spcPts val="0"/>
              </a:spcAft>
              <a:buSzPts val="2800"/>
              <a:buNone/>
            </a:pPr>
            <a:r>
              <a:rPr lang="en" sz="1400"/>
              <a:t>Jacob Duba, Conor O’Shea, Carter Cutsforth, Diego Perez, and Keenan Jacobs</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332db2cd44b_0_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CodeSearchNet loaded</a:t>
            </a:r>
            <a:endParaRPr/>
          </a:p>
          <a:p>
            <a:pPr indent="-342900" lvl="0" marL="457200" rtl="0" algn="l">
              <a:spcBef>
                <a:spcPts val="0"/>
              </a:spcBef>
              <a:spcAft>
                <a:spcPts val="0"/>
              </a:spcAft>
              <a:buSzPts val="1800"/>
              <a:buChar char="●"/>
            </a:pPr>
            <a:r>
              <a:rPr lang="en"/>
              <a:t>Embeddings created</a:t>
            </a:r>
            <a:endParaRPr/>
          </a:p>
          <a:p>
            <a:pPr indent="-342900" lvl="0" marL="457200" rtl="0" algn="l">
              <a:spcBef>
                <a:spcPts val="0"/>
              </a:spcBef>
              <a:spcAft>
                <a:spcPts val="0"/>
              </a:spcAft>
              <a:buSzPts val="1800"/>
              <a:buChar char="●"/>
            </a:pPr>
            <a:r>
              <a:rPr lang="en"/>
              <a:t>Vector Similarity Search</a:t>
            </a:r>
            <a:endParaRPr/>
          </a:p>
          <a:p>
            <a:pPr indent="-342900" lvl="0" marL="457200" rtl="0" algn="l">
              <a:spcBef>
                <a:spcPts val="0"/>
              </a:spcBef>
              <a:spcAft>
                <a:spcPts val="0"/>
              </a:spcAft>
              <a:buSzPts val="1800"/>
              <a:buChar char="●"/>
            </a:pPr>
            <a:r>
              <a:rPr lang="en"/>
              <a:t>LLM ranks results</a:t>
            </a:r>
            <a:endParaRPr/>
          </a:p>
        </p:txBody>
      </p:sp>
      <p:sp>
        <p:nvSpPr>
          <p:cNvPr id="500" name="Google Shape;500;g332db2cd44b_0_4"/>
          <p:cNvSpPr txBox="1"/>
          <p:nvPr>
            <p:ph type="ctrTitle"/>
          </p:nvPr>
        </p:nvSpPr>
        <p:spPr>
          <a:xfrm>
            <a:off x="618825" y="411675"/>
            <a:ext cx="3635400" cy="75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Current Progress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g33c4617ab2d_0_60"/>
          <p:cNvSpPr txBox="1"/>
          <p:nvPr>
            <p:ph idx="1" type="body"/>
          </p:nvPr>
        </p:nvSpPr>
        <p:spPr>
          <a:xfrm>
            <a:off x="618825" y="1679175"/>
            <a:ext cx="5958300" cy="209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MVP DONE</a:t>
            </a:r>
            <a:endParaRPr/>
          </a:p>
          <a:p>
            <a:pPr indent="-342900" lvl="0" marL="457200" rtl="0" algn="l">
              <a:spcBef>
                <a:spcPts val="0"/>
              </a:spcBef>
              <a:spcAft>
                <a:spcPts val="0"/>
              </a:spcAft>
              <a:buSzPts val="1800"/>
              <a:buChar char="●"/>
            </a:pPr>
            <a:r>
              <a:rPr lang="en"/>
              <a:t>SLOW JSON LOADING</a:t>
            </a:r>
            <a:endParaRPr/>
          </a:p>
          <a:p>
            <a:pPr indent="-342900" lvl="0" marL="457200" rtl="0" algn="l">
              <a:spcBef>
                <a:spcPts val="0"/>
              </a:spcBef>
              <a:spcAft>
                <a:spcPts val="0"/>
              </a:spcAft>
              <a:buSzPts val="1800"/>
              <a:buChar char="●"/>
            </a:pPr>
            <a:r>
              <a:rPr lang="en"/>
              <a:t>API Calls for LLM are very slow</a:t>
            </a:r>
            <a:endParaRPr/>
          </a:p>
          <a:p>
            <a:pPr indent="-342900" lvl="0" marL="457200" rtl="0" algn="l">
              <a:spcBef>
                <a:spcPts val="0"/>
              </a:spcBef>
              <a:spcAft>
                <a:spcPts val="0"/>
              </a:spcAft>
              <a:buSzPts val="1800"/>
              <a:buChar char="●"/>
            </a:pPr>
            <a:r>
              <a:rPr lang="en"/>
              <a:t>APIs sometimes drop for one reason or another</a:t>
            </a:r>
            <a:endParaRPr/>
          </a:p>
        </p:txBody>
      </p:sp>
      <p:sp>
        <p:nvSpPr>
          <p:cNvPr id="506" name="Google Shape;506;g33c4617ab2d_0_60"/>
          <p:cNvSpPr txBox="1"/>
          <p:nvPr>
            <p:ph type="ctrTitle"/>
          </p:nvPr>
        </p:nvSpPr>
        <p:spPr>
          <a:xfrm>
            <a:off x="618825" y="411675"/>
            <a:ext cx="5639100" cy="75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Current areas of Improvement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33c4617ab2d_0_67"/>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Next Steps &amp; Timeline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33c4617ab2d_0_77"/>
          <p:cNvSpPr txBox="1"/>
          <p:nvPr>
            <p:ph idx="1" type="body"/>
          </p:nvPr>
        </p:nvSpPr>
        <p:spPr>
          <a:xfrm>
            <a:off x="618825" y="1679175"/>
            <a:ext cx="7991400" cy="283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Improve Speed</a:t>
            </a:r>
            <a:endParaRPr/>
          </a:p>
          <a:p>
            <a:pPr indent="-342900" lvl="0" marL="457200" rtl="0" algn="l">
              <a:spcBef>
                <a:spcPts val="0"/>
              </a:spcBef>
              <a:spcAft>
                <a:spcPts val="0"/>
              </a:spcAft>
              <a:buSzPts val="1800"/>
              <a:buChar char="●"/>
            </a:pPr>
            <a:r>
              <a:rPr lang="en"/>
              <a:t>Changing datasets to high performance computing datasets</a:t>
            </a:r>
            <a:endParaRPr/>
          </a:p>
          <a:p>
            <a:pPr indent="-342900" lvl="0" marL="457200" rtl="0" algn="l">
              <a:spcBef>
                <a:spcPts val="0"/>
              </a:spcBef>
              <a:spcAft>
                <a:spcPts val="0"/>
              </a:spcAft>
              <a:buSzPts val="1800"/>
              <a:buChar char="●"/>
            </a:pPr>
            <a:r>
              <a:rPr lang="en"/>
              <a:t>Ensure API stability and consistency</a:t>
            </a:r>
            <a:endParaRPr/>
          </a:p>
          <a:p>
            <a:pPr indent="-342900" lvl="0" marL="457200" rtl="0" algn="l">
              <a:spcBef>
                <a:spcPts val="0"/>
              </a:spcBef>
              <a:spcAft>
                <a:spcPts val="0"/>
              </a:spcAft>
              <a:buSzPts val="1800"/>
              <a:buChar char="●"/>
            </a:pPr>
            <a:r>
              <a:rPr lang="en"/>
              <a:t>Could </a:t>
            </a:r>
            <a:r>
              <a:rPr lang="en"/>
              <a:t>experiment</a:t>
            </a:r>
            <a:r>
              <a:rPr lang="en"/>
              <a:t> with different LLMs</a:t>
            </a:r>
            <a:endParaRPr/>
          </a:p>
          <a:p>
            <a:pPr indent="-342900" lvl="0" marL="457200" rtl="0" algn="l">
              <a:spcBef>
                <a:spcPts val="0"/>
              </a:spcBef>
              <a:spcAft>
                <a:spcPts val="0"/>
              </a:spcAft>
              <a:buSzPts val="1800"/>
              <a:buChar char="●"/>
            </a:pPr>
            <a:r>
              <a:rPr lang="en">
                <a:extLst>
                  <a:ext uri="http://customooxmlschemas.google.com/">
                    <go:slidesCustomData xmlns:go="http://customooxmlschemas.google.com/" textRoundtripDataId="0"/>
                  </a:ext>
                </a:extLst>
              </a:rPr>
              <a:t>Using </a:t>
            </a:r>
            <a:r>
              <a:rPr lang="en"/>
              <a:t>a more powerful machine to run code faster</a:t>
            </a:r>
            <a:endParaRPr/>
          </a:p>
          <a:p>
            <a:pPr indent="-342900" lvl="0" marL="457200" rtl="0" algn="l">
              <a:spcBef>
                <a:spcPts val="0"/>
              </a:spcBef>
              <a:spcAft>
                <a:spcPts val="0"/>
              </a:spcAft>
              <a:buSzPts val="1800"/>
              <a:buChar char="●"/>
            </a:pPr>
            <a:r>
              <a:rPr lang="en"/>
              <a:t>User Interface</a:t>
            </a:r>
            <a:endParaRPr/>
          </a:p>
        </p:txBody>
      </p:sp>
      <p:sp>
        <p:nvSpPr>
          <p:cNvPr id="517" name="Google Shape;517;g33c4617ab2d_0_77"/>
          <p:cNvSpPr txBox="1"/>
          <p:nvPr>
            <p:ph type="ctrTitle"/>
          </p:nvPr>
        </p:nvSpPr>
        <p:spPr>
          <a:xfrm>
            <a:off x="618825" y="411675"/>
            <a:ext cx="3442500" cy="81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Left to Do?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33c4617ab2d_0_8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Interface</a:t>
            </a:r>
            <a:endParaRPr/>
          </a:p>
        </p:txBody>
      </p:sp>
      <p:grpSp>
        <p:nvGrpSpPr>
          <p:cNvPr id="523" name="Google Shape;523;g33c4617ab2d_0_89"/>
          <p:cNvGrpSpPr/>
          <p:nvPr/>
        </p:nvGrpSpPr>
        <p:grpSpPr>
          <a:xfrm>
            <a:off x="930950" y="989475"/>
            <a:ext cx="3425400" cy="3595200"/>
            <a:chOff x="1508275" y="989475"/>
            <a:chExt cx="3425400" cy="3595200"/>
          </a:xfrm>
        </p:grpSpPr>
        <p:sp>
          <p:nvSpPr>
            <p:cNvPr id="524" name="Google Shape;524;g33c4617ab2d_0_89"/>
            <p:cNvSpPr/>
            <p:nvPr/>
          </p:nvSpPr>
          <p:spPr>
            <a:xfrm>
              <a:off x="1508275" y="989475"/>
              <a:ext cx="3425400" cy="3595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25" name="Google Shape;525;g33c4617ab2d_0_89"/>
            <p:cNvSpPr/>
            <p:nvPr/>
          </p:nvSpPr>
          <p:spPr>
            <a:xfrm>
              <a:off x="1771375" y="1411825"/>
              <a:ext cx="2046900" cy="858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aven Pro"/>
                  <a:ea typeface="Maven Pro"/>
                  <a:cs typeface="Maven Pro"/>
                  <a:sym typeface="Maven Pro"/>
                </a:rPr>
                <a:t>Type code you want</a:t>
              </a:r>
              <a:endParaRPr>
                <a:latin typeface="Maven Pro"/>
                <a:ea typeface="Maven Pro"/>
                <a:cs typeface="Maven Pro"/>
                <a:sym typeface="Maven Pro"/>
              </a:endParaRPr>
            </a:p>
          </p:txBody>
        </p:sp>
        <p:sp>
          <p:nvSpPr>
            <p:cNvPr id="526" name="Google Shape;526;g33c4617ab2d_0_89"/>
            <p:cNvSpPr/>
            <p:nvPr/>
          </p:nvSpPr>
          <p:spPr>
            <a:xfrm>
              <a:off x="4007775" y="1411825"/>
              <a:ext cx="689700" cy="301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aven Pro"/>
                  <a:ea typeface="Maven Pro"/>
                  <a:cs typeface="Maven Pro"/>
                  <a:sym typeface="Maven Pro"/>
                </a:rPr>
                <a:t>Send</a:t>
              </a:r>
              <a:endParaRPr>
                <a:latin typeface="Maven Pro"/>
                <a:ea typeface="Maven Pro"/>
                <a:cs typeface="Maven Pro"/>
                <a:sym typeface="Maven Pro"/>
              </a:endParaRPr>
            </a:p>
          </p:txBody>
        </p:sp>
      </p:grpSp>
      <p:grpSp>
        <p:nvGrpSpPr>
          <p:cNvPr id="527" name="Google Shape;527;g33c4617ab2d_0_89"/>
          <p:cNvGrpSpPr/>
          <p:nvPr/>
        </p:nvGrpSpPr>
        <p:grpSpPr>
          <a:xfrm>
            <a:off x="4744150" y="989475"/>
            <a:ext cx="3425400" cy="3595200"/>
            <a:chOff x="1508275" y="989475"/>
            <a:chExt cx="3425400" cy="3595200"/>
          </a:xfrm>
        </p:grpSpPr>
        <p:sp>
          <p:nvSpPr>
            <p:cNvPr id="528" name="Google Shape;528;g33c4617ab2d_0_89"/>
            <p:cNvSpPr/>
            <p:nvPr/>
          </p:nvSpPr>
          <p:spPr>
            <a:xfrm>
              <a:off x="1508275" y="989475"/>
              <a:ext cx="3425400" cy="3595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29" name="Google Shape;529;g33c4617ab2d_0_89"/>
            <p:cNvSpPr/>
            <p:nvPr/>
          </p:nvSpPr>
          <p:spPr>
            <a:xfrm>
              <a:off x="1705525" y="1167150"/>
              <a:ext cx="3030900" cy="2264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Maven Pro"/>
                  <a:ea typeface="Maven Pro"/>
                  <a:cs typeface="Maven Pro"/>
                  <a:sym typeface="Maven Pro"/>
                </a:rPr>
                <a:t>Score: 9</a:t>
              </a:r>
              <a:endParaRPr b="1"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   def get_vid_from_url(self, url):</a:t>
              </a:r>
              <a:endParaRPr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        """Extracts video ID from live.qq.com.</a:t>
              </a:r>
              <a:endParaRPr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        """</a:t>
              </a:r>
              <a:endParaRPr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        hit = re.search(r'live.qq.com/(\d+)', url)</a:t>
              </a:r>
              <a:endParaRPr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        if hit is not None:</a:t>
              </a:r>
              <a:endParaRPr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            return hit.group(1)</a:t>
              </a:r>
              <a:endParaRPr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        hit = re.search(r'live.qq.com/directory/match/(\d+)', url)</a:t>
              </a:r>
              <a:endParaRPr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        if hit is not None:</a:t>
              </a:r>
              <a:endParaRPr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            return self.get_room_id_from_url(hit.group(1))</a:t>
              </a:r>
              <a:endParaRPr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        html = get_content(url)</a:t>
              </a:r>
              <a:endParaRPr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        room_id = match1(html, r'room_id\":(\d+)')</a:t>
              </a:r>
              <a:endParaRPr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        if room_id is None:</a:t>
              </a:r>
              <a:endParaRPr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            log.wtf('Unknown page {}'.format(url))</a:t>
              </a:r>
              <a:endParaRPr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        return room_id</a:t>
              </a:r>
              <a:endParaRPr sz="800">
                <a:latin typeface="Maven Pro"/>
                <a:ea typeface="Maven Pro"/>
                <a:cs typeface="Maven Pro"/>
                <a:sym typeface="Maven Pro"/>
              </a:endParaRPr>
            </a:p>
          </p:txBody>
        </p:sp>
      </p:grpSp>
      <p:sp>
        <p:nvSpPr>
          <p:cNvPr id="530" name="Google Shape;530;g33c4617ab2d_0_89"/>
          <p:cNvSpPr/>
          <p:nvPr/>
        </p:nvSpPr>
        <p:spPr>
          <a:xfrm>
            <a:off x="4941400" y="3611550"/>
            <a:ext cx="3030900" cy="1127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Maven Pro"/>
                <a:ea typeface="Maven Pro"/>
                <a:cs typeface="Maven Pro"/>
                <a:sym typeface="Maven Pro"/>
              </a:rPr>
              <a:t>Score: 7</a:t>
            </a:r>
            <a:endParaRPr b="1"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def veoh_download(url, output_dir = '.', merge = False, info_only = False, **kwargs):</a:t>
            </a:r>
            <a:endParaRPr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    '''Get item_id'''</a:t>
            </a:r>
            <a:endParaRPr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    if re.match(r'http://www.veoh.com/watch/\w+', url):</a:t>
            </a:r>
            <a:endParaRPr sz="800">
              <a:latin typeface="Maven Pro"/>
              <a:ea typeface="Maven Pro"/>
              <a:cs typeface="Maven Pro"/>
              <a:sym typeface="Maven Pro"/>
            </a:endParaRPr>
          </a:p>
          <a:p>
            <a:pPr indent="0" lvl="0" marL="0" rtl="0" algn="l">
              <a:spcBef>
                <a:spcPts val="0"/>
              </a:spcBef>
              <a:spcAft>
                <a:spcPts val="0"/>
              </a:spcAft>
              <a:buNone/>
            </a:pPr>
            <a:r>
              <a:rPr lang="en" sz="800">
                <a:latin typeface="Maven Pro"/>
                <a:ea typeface="Maven Pro"/>
                <a:cs typeface="Maven Pro"/>
                <a:sym typeface="Maven Pro"/>
              </a:rPr>
              <a:t>        item_id = match1(url, r'http://www.veoh.com/watch/(\w+)')</a:t>
            </a:r>
            <a:endParaRPr sz="800">
              <a:latin typeface="Maven Pro"/>
              <a:ea typeface="Maven Pro"/>
              <a:cs typeface="Maven Pro"/>
              <a:sym typeface="Maven Pro"/>
            </a:endParaRPr>
          </a:p>
        </p:txBody>
      </p:sp>
      <p:sp>
        <p:nvSpPr>
          <p:cNvPr id="531" name="Google Shape;531;g33c4617ab2d_0_89"/>
          <p:cNvSpPr/>
          <p:nvPr/>
        </p:nvSpPr>
        <p:spPr>
          <a:xfrm>
            <a:off x="4622500" y="4584675"/>
            <a:ext cx="4317000" cy="551100"/>
          </a:xfrm>
          <a:prstGeom prst="rect">
            <a:avLst/>
          </a:prstGeom>
          <a:solidFill>
            <a:srgbClr val="00284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32" name="Google Shape;532;g33c4617ab2d_0_89"/>
          <p:cNvSpPr/>
          <p:nvPr/>
        </p:nvSpPr>
        <p:spPr>
          <a:xfrm>
            <a:off x="3942150" y="2472225"/>
            <a:ext cx="1259700" cy="6297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cxnSp>
        <p:nvCxnSpPr>
          <p:cNvPr id="533" name="Google Shape;533;g33c4617ab2d_0_89"/>
          <p:cNvCxnSpPr/>
          <p:nvPr/>
        </p:nvCxnSpPr>
        <p:spPr>
          <a:xfrm>
            <a:off x="8118400" y="1353075"/>
            <a:ext cx="9300" cy="3030600"/>
          </a:xfrm>
          <a:prstGeom prst="straightConnector1">
            <a:avLst/>
          </a:prstGeom>
          <a:noFill/>
          <a:ln cap="flat" cmpd="sng" w="38100">
            <a:solidFill>
              <a:srgbClr val="B7B7B7"/>
            </a:solidFill>
            <a:prstDash val="solid"/>
            <a:round/>
            <a:headEnd len="med" w="med" type="none"/>
            <a:tailEnd len="med" w="med" type="none"/>
          </a:ln>
        </p:spPr>
      </p:cxnSp>
      <p:cxnSp>
        <p:nvCxnSpPr>
          <p:cNvPr id="534" name="Google Shape;534;g33c4617ab2d_0_89"/>
          <p:cNvCxnSpPr/>
          <p:nvPr/>
        </p:nvCxnSpPr>
        <p:spPr>
          <a:xfrm>
            <a:off x="8118400" y="1353075"/>
            <a:ext cx="6300" cy="9786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33cab87e025_0_2"/>
          <p:cNvSpPr txBox="1"/>
          <p:nvPr>
            <p:ph type="ctrTitle"/>
          </p:nvPr>
        </p:nvSpPr>
        <p:spPr>
          <a:xfrm>
            <a:off x="618825" y="411675"/>
            <a:ext cx="1514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Timeline</a:t>
            </a:r>
            <a:endParaRPr/>
          </a:p>
        </p:txBody>
      </p:sp>
      <p:cxnSp>
        <p:nvCxnSpPr>
          <p:cNvPr id="540" name="Google Shape;540;g33cab87e025_0_2"/>
          <p:cNvCxnSpPr/>
          <p:nvPr/>
        </p:nvCxnSpPr>
        <p:spPr>
          <a:xfrm flipH="1">
            <a:off x="1272436" y="2093023"/>
            <a:ext cx="11700" cy="1572600"/>
          </a:xfrm>
          <a:prstGeom prst="straightConnector1">
            <a:avLst/>
          </a:prstGeom>
          <a:noFill/>
          <a:ln cap="flat" cmpd="sng" w="9525">
            <a:solidFill>
              <a:schemeClr val="lt1"/>
            </a:solidFill>
            <a:prstDash val="solid"/>
            <a:round/>
            <a:headEnd len="med" w="med" type="none"/>
            <a:tailEnd len="med" w="med" type="none"/>
          </a:ln>
        </p:spPr>
      </p:cxnSp>
      <p:cxnSp>
        <p:nvCxnSpPr>
          <p:cNvPr id="541" name="Google Shape;541;g33cab87e025_0_2"/>
          <p:cNvCxnSpPr/>
          <p:nvPr/>
        </p:nvCxnSpPr>
        <p:spPr>
          <a:xfrm>
            <a:off x="1284136" y="2830941"/>
            <a:ext cx="6584700" cy="17400"/>
          </a:xfrm>
          <a:prstGeom prst="straightConnector1">
            <a:avLst/>
          </a:prstGeom>
          <a:noFill/>
          <a:ln cap="flat" cmpd="sng" w="9525">
            <a:solidFill>
              <a:schemeClr val="lt1"/>
            </a:solidFill>
            <a:prstDash val="solid"/>
            <a:round/>
            <a:headEnd len="med" w="med" type="none"/>
            <a:tailEnd len="med" w="med" type="none"/>
          </a:ln>
        </p:spPr>
      </p:cxnSp>
      <p:cxnSp>
        <p:nvCxnSpPr>
          <p:cNvPr id="542" name="Google Shape;542;g33cab87e025_0_2"/>
          <p:cNvCxnSpPr/>
          <p:nvPr/>
        </p:nvCxnSpPr>
        <p:spPr>
          <a:xfrm flipH="1">
            <a:off x="2920668" y="2093023"/>
            <a:ext cx="11700" cy="1572600"/>
          </a:xfrm>
          <a:prstGeom prst="straightConnector1">
            <a:avLst/>
          </a:prstGeom>
          <a:noFill/>
          <a:ln cap="flat" cmpd="sng" w="9525">
            <a:solidFill>
              <a:schemeClr val="lt1"/>
            </a:solidFill>
            <a:prstDash val="solid"/>
            <a:round/>
            <a:headEnd len="med" w="med" type="none"/>
            <a:tailEnd len="med" w="med" type="none"/>
          </a:ln>
        </p:spPr>
      </p:cxnSp>
      <p:cxnSp>
        <p:nvCxnSpPr>
          <p:cNvPr id="543" name="Google Shape;543;g33cab87e025_0_2"/>
          <p:cNvCxnSpPr/>
          <p:nvPr/>
        </p:nvCxnSpPr>
        <p:spPr>
          <a:xfrm flipH="1">
            <a:off x="4568899" y="2049066"/>
            <a:ext cx="11700" cy="1572600"/>
          </a:xfrm>
          <a:prstGeom prst="straightConnector1">
            <a:avLst/>
          </a:prstGeom>
          <a:noFill/>
          <a:ln cap="flat" cmpd="sng" w="9525">
            <a:solidFill>
              <a:schemeClr val="lt1"/>
            </a:solidFill>
            <a:prstDash val="solid"/>
            <a:round/>
            <a:headEnd len="med" w="med" type="none"/>
            <a:tailEnd len="med" w="med" type="none"/>
          </a:ln>
        </p:spPr>
      </p:cxnSp>
      <p:cxnSp>
        <p:nvCxnSpPr>
          <p:cNvPr id="544" name="Google Shape;544;g33cab87e025_0_2"/>
          <p:cNvCxnSpPr/>
          <p:nvPr/>
        </p:nvCxnSpPr>
        <p:spPr>
          <a:xfrm flipH="1">
            <a:off x="6217130" y="2049066"/>
            <a:ext cx="11700" cy="1572600"/>
          </a:xfrm>
          <a:prstGeom prst="straightConnector1">
            <a:avLst/>
          </a:prstGeom>
          <a:noFill/>
          <a:ln cap="flat" cmpd="sng" w="9525">
            <a:solidFill>
              <a:schemeClr val="lt1"/>
            </a:solidFill>
            <a:prstDash val="solid"/>
            <a:round/>
            <a:headEnd len="med" w="med" type="none"/>
            <a:tailEnd len="med" w="med" type="none"/>
          </a:ln>
        </p:spPr>
      </p:cxnSp>
      <p:cxnSp>
        <p:nvCxnSpPr>
          <p:cNvPr id="545" name="Google Shape;545;g33cab87e025_0_2"/>
          <p:cNvCxnSpPr/>
          <p:nvPr/>
        </p:nvCxnSpPr>
        <p:spPr>
          <a:xfrm flipH="1">
            <a:off x="7865361" y="2068041"/>
            <a:ext cx="11700" cy="1572600"/>
          </a:xfrm>
          <a:prstGeom prst="straightConnector1">
            <a:avLst/>
          </a:prstGeom>
          <a:noFill/>
          <a:ln cap="flat" cmpd="sng" w="9525">
            <a:solidFill>
              <a:schemeClr val="lt1"/>
            </a:solidFill>
            <a:prstDash val="solid"/>
            <a:round/>
            <a:headEnd len="med" w="med" type="none"/>
            <a:tailEnd len="med" w="med" type="none"/>
          </a:ln>
        </p:spPr>
      </p:cxnSp>
      <p:sp>
        <p:nvSpPr>
          <p:cNvPr id="546" name="Google Shape;546;g33cab87e025_0_2"/>
          <p:cNvSpPr txBox="1"/>
          <p:nvPr/>
        </p:nvSpPr>
        <p:spPr>
          <a:xfrm>
            <a:off x="2433626" y="3770950"/>
            <a:ext cx="98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Demo 1</a:t>
            </a:r>
            <a:endParaRPr sz="1800">
              <a:solidFill>
                <a:schemeClr val="lt1"/>
              </a:solidFill>
              <a:latin typeface="Maven Pro"/>
              <a:ea typeface="Maven Pro"/>
              <a:cs typeface="Maven Pro"/>
              <a:sym typeface="Maven Pro"/>
            </a:endParaRPr>
          </a:p>
        </p:txBody>
      </p:sp>
      <p:sp>
        <p:nvSpPr>
          <p:cNvPr id="547" name="Google Shape;547;g33cab87e025_0_2"/>
          <p:cNvSpPr txBox="1"/>
          <p:nvPr/>
        </p:nvSpPr>
        <p:spPr>
          <a:xfrm>
            <a:off x="4129928" y="3770950"/>
            <a:ext cx="89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Spring Break</a:t>
            </a:r>
            <a:endParaRPr sz="1800">
              <a:solidFill>
                <a:schemeClr val="lt1"/>
              </a:solidFill>
              <a:latin typeface="Maven Pro"/>
              <a:ea typeface="Maven Pro"/>
              <a:cs typeface="Maven Pro"/>
              <a:sym typeface="Maven Pro"/>
            </a:endParaRPr>
          </a:p>
        </p:txBody>
      </p:sp>
      <p:sp>
        <p:nvSpPr>
          <p:cNvPr id="548" name="Google Shape;548;g33cab87e025_0_2"/>
          <p:cNvSpPr txBox="1"/>
          <p:nvPr/>
        </p:nvSpPr>
        <p:spPr>
          <a:xfrm>
            <a:off x="5698722" y="3770950"/>
            <a:ext cx="1048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Demo 2</a:t>
            </a:r>
            <a:endParaRPr sz="1800">
              <a:solidFill>
                <a:schemeClr val="lt1"/>
              </a:solidFill>
              <a:latin typeface="Maven Pro"/>
              <a:ea typeface="Maven Pro"/>
              <a:cs typeface="Maven Pro"/>
              <a:sym typeface="Maven Pro"/>
            </a:endParaRPr>
          </a:p>
        </p:txBody>
      </p:sp>
      <p:sp>
        <p:nvSpPr>
          <p:cNvPr id="549" name="Google Shape;549;g33cab87e025_0_2"/>
          <p:cNvSpPr txBox="1"/>
          <p:nvPr/>
        </p:nvSpPr>
        <p:spPr>
          <a:xfrm>
            <a:off x="5967027" y="1238925"/>
            <a:ext cx="2409900" cy="369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Dataset Collection and Curation</a:t>
            </a:r>
            <a:endParaRPr sz="1200">
              <a:solidFill>
                <a:schemeClr val="lt1"/>
              </a:solidFill>
              <a:latin typeface="Maven Pro"/>
              <a:ea typeface="Maven Pro"/>
              <a:cs typeface="Maven Pro"/>
              <a:sym typeface="Maven Pro"/>
            </a:endParaRPr>
          </a:p>
        </p:txBody>
      </p:sp>
      <p:cxnSp>
        <p:nvCxnSpPr>
          <p:cNvPr id="550" name="Google Shape;550;g33cab87e025_0_2"/>
          <p:cNvCxnSpPr>
            <a:stCxn id="549" idx="2"/>
          </p:cNvCxnSpPr>
          <p:nvPr/>
        </p:nvCxnSpPr>
        <p:spPr>
          <a:xfrm flipH="1">
            <a:off x="7170777" y="1608225"/>
            <a:ext cx="1200" cy="186000"/>
          </a:xfrm>
          <a:prstGeom prst="straightConnector1">
            <a:avLst/>
          </a:prstGeom>
          <a:noFill/>
          <a:ln cap="flat" cmpd="sng" w="9525">
            <a:solidFill>
              <a:schemeClr val="lt1"/>
            </a:solidFill>
            <a:prstDash val="solid"/>
            <a:round/>
            <a:headEnd len="med" w="med" type="none"/>
            <a:tailEnd len="med" w="med" type="triangle"/>
          </a:ln>
        </p:spPr>
      </p:cxnSp>
      <p:sp>
        <p:nvSpPr>
          <p:cNvPr id="551" name="Google Shape;551;g33cab87e025_0_2"/>
          <p:cNvSpPr txBox="1"/>
          <p:nvPr/>
        </p:nvSpPr>
        <p:spPr>
          <a:xfrm>
            <a:off x="7148559" y="3809956"/>
            <a:ext cx="161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Final Project</a:t>
            </a:r>
            <a:endParaRPr sz="1800">
              <a:solidFill>
                <a:schemeClr val="lt1"/>
              </a:solidFill>
              <a:latin typeface="Maven Pro"/>
              <a:ea typeface="Maven Pro"/>
              <a:cs typeface="Maven Pro"/>
              <a:sym typeface="Maven Pro"/>
            </a:endParaRPr>
          </a:p>
        </p:txBody>
      </p:sp>
      <p:sp>
        <p:nvSpPr>
          <p:cNvPr id="552" name="Google Shape;552;g33cab87e025_0_2"/>
          <p:cNvSpPr txBox="1"/>
          <p:nvPr/>
        </p:nvSpPr>
        <p:spPr>
          <a:xfrm>
            <a:off x="5703476" y="620175"/>
            <a:ext cx="1182600" cy="369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Develop a GUI</a:t>
            </a:r>
            <a:endParaRPr sz="1200">
              <a:solidFill>
                <a:schemeClr val="lt1"/>
              </a:solidFill>
              <a:latin typeface="Maven Pro"/>
              <a:ea typeface="Maven Pro"/>
              <a:cs typeface="Maven Pro"/>
              <a:sym typeface="Maven Pro"/>
            </a:endParaRPr>
          </a:p>
        </p:txBody>
      </p:sp>
      <p:cxnSp>
        <p:nvCxnSpPr>
          <p:cNvPr id="553" name="Google Shape;553;g33cab87e025_0_2"/>
          <p:cNvCxnSpPr/>
          <p:nvPr/>
        </p:nvCxnSpPr>
        <p:spPr>
          <a:xfrm>
            <a:off x="4576474" y="625566"/>
            <a:ext cx="0" cy="358500"/>
          </a:xfrm>
          <a:prstGeom prst="straightConnector1">
            <a:avLst/>
          </a:prstGeom>
          <a:noFill/>
          <a:ln cap="flat" cmpd="sng" w="9525">
            <a:solidFill>
              <a:schemeClr val="lt1"/>
            </a:solidFill>
            <a:prstDash val="solid"/>
            <a:round/>
            <a:headEnd len="med" w="med" type="none"/>
            <a:tailEnd len="med" w="med" type="none"/>
          </a:ln>
        </p:spPr>
      </p:cxnSp>
      <p:cxnSp>
        <p:nvCxnSpPr>
          <p:cNvPr id="554" name="Google Shape;554;g33cab87e025_0_2"/>
          <p:cNvCxnSpPr/>
          <p:nvPr/>
        </p:nvCxnSpPr>
        <p:spPr>
          <a:xfrm>
            <a:off x="7947399" y="625566"/>
            <a:ext cx="0" cy="358500"/>
          </a:xfrm>
          <a:prstGeom prst="straightConnector1">
            <a:avLst/>
          </a:prstGeom>
          <a:noFill/>
          <a:ln cap="flat" cmpd="sng" w="9525">
            <a:solidFill>
              <a:schemeClr val="lt1"/>
            </a:solidFill>
            <a:prstDash val="solid"/>
            <a:round/>
            <a:headEnd len="med" w="med" type="none"/>
            <a:tailEnd len="med" w="med" type="none"/>
          </a:ln>
        </p:spPr>
      </p:cxnSp>
      <p:cxnSp>
        <p:nvCxnSpPr>
          <p:cNvPr id="555" name="Google Shape;555;g33cab87e025_0_2"/>
          <p:cNvCxnSpPr/>
          <p:nvPr/>
        </p:nvCxnSpPr>
        <p:spPr>
          <a:xfrm rot="10800000">
            <a:off x="4587775" y="793725"/>
            <a:ext cx="1115700" cy="0"/>
          </a:xfrm>
          <a:prstGeom prst="straightConnector1">
            <a:avLst/>
          </a:prstGeom>
          <a:noFill/>
          <a:ln cap="flat" cmpd="sng" w="9525">
            <a:solidFill>
              <a:schemeClr val="lt1"/>
            </a:solidFill>
            <a:prstDash val="solid"/>
            <a:round/>
            <a:headEnd len="med" w="med" type="none"/>
            <a:tailEnd len="med" w="med" type="none"/>
          </a:ln>
        </p:spPr>
      </p:cxnSp>
      <p:cxnSp>
        <p:nvCxnSpPr>
          <p:cNvPr id="556" name="Google Shape;556;g33cab87e025_0_2"/>
          <p:cNvCxnSpPr/>
          <p:nvPr/>
        </p:nvCxnSpPr>
        <p:spPr>
          <a:xfrm rot="10800000">
            <a:off x="6886075" y="788825"/>
            <a:ext cx="1048500" cy="0"/>
          </a:xfrm>
          <a:prstGeom prst="straightConnector1">
            <a:avLst/>
          </a:prstGeom>
          <a:noFill/>
          <a:ln cap="flat" cmpd="sng" w="9525">
            <a:solidFill>
              <a:schemeClr val="lt1"/>
            </a:solidFill>
            <a:prstDash val="solid"/>
            <a:round/>
            <a:headEnd len="med" w="med" type="none"/>
            <a:tailEnd len="med" w="med" type="none"/>
          </a:ln>
        </p:spPr>
      </p:cxnSp>
      <p:cxnSp>
        <p:nvCxnSpPr>
          <p:cNvPr id="557" name="Google Shape;557;g33cab87e025_0_2"/>
          <p:cNvCxnSpPr>
            <a:stCxn id="558" idx="2"/>
          </p:cNvCxnSpPr>
          <p:nvPr/>
        </p:nvCxnSpPr>
        <p:spPr>
          <a:xfrm flipH="1">
            <a:off x="1432175" y="2037000"/>
            <a:ext cx="900" cy="186000"/>
          </a:xfrm>
          <a:prstGeom prst="straightConnector1">
            <a:avLst/>
          </a:prstGeom>
          <a:noFill/>
          <a:ln cap="flat" cmpd="sng" w="9525">
            <a:solidFill>
              <a:schemeClr val="lt1"/>
            </a:solidFill>
            <a:prstDash val="solid"/>
            <a:round/>
            <a:headEnd len="med" w="med" type="none"/>
            <a:tailEnd len="med" w="med" type="triangle"/>
          </a:ln>
        </p:spPr>
      </p:cxnSp>
      <p:cxnSp>
        <p:nvCxnSpPr>
          <p:cNvPr id="559" name="Google Shape;559;g33cab87e025_0_2"/>
          <p:cNvCxnSpPr>
            <a:stCxn id="560" idx="2"/>
          </p:cNvCxnSpPr>
          <p:nvPr/>
        </p:nvCxnSpPr>
        <p:spPr>
          <a:xfrm>
            <a:off x="2201125" y="1426875"/>
            <a:ext cx="6900" cy="803400"/>
          </a:xfrm>
          <a:prstGeom prst="straightConnector1">
            <a:avLst/>
          </a:prstGeom>
          <a:noFill/>
          <a:ln cap="flat" cmpd="sng" w="9525">
            <a:solidFill>
              <a:schemeClr val="lt1"/>
            </a:solidFill>
            <a:prstDash val="solid"/>
            <a:round/>
            <a:headEnd len="med" w="med" type="none"/>
            <a:tailEnd len="med" w="med" type="triangle"/>
          </a:ln>
        </p:spPr>
      </p:cxnSp>
      <p:sp>
        <p:nvSpPr>
          <p:cNvPr id="558" name="Google Shape;558;g33cab87e025_0_2"/>
          <p:cNvSpPr txBox="1"/>
          <p:nvPr/>
        </p:nvSpPr>
        <p:spPr>
          <a:xfrm>
            <a:off x="228125" y="1482900"/>
            <a:ext cx="2409900" cy="554100"/>
          </a:xfrm>
          <a:prstGeom prst="rect">
            <a:avLst/>
          </a:prstGeom>
          <a:solidFill>
            <a:srgbClr val="002845"/>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Maven Pro"/>
                <a:ea typeface="Maven Pro"/>
                <a:cs typeface="Maven Pro"/>
                <a:sym typeface="Maven Pro"/>
              </a:rPr>
              <a:t>Download data set and set up a code search using UniXcoder</a:t>
            </a:r>
            <a:endParaRPr sz="1200">
              <a:solidFill>
                <a:schemeClr val="lt1"/>
              </a:solidFill>
              <a:latin typeface="Maven Pro"/>
              <a:ea typeface="Maven Pro"/>
              <a:cs typeface="Maven Pro"/>
              <a:sym typeface="Maven Pro"/>
            </a:endParaRPr>
          </a:p>
        </p:txBody>
      </p:sp>
      <p:sp>
        <p:nvSpPr>
          <p:cNvPr id="561" name="Google Shape;561;g33cab87e025_0_2"/>
          <p:cNvSpPr txBox="1"/>
          <p:nvPr/>
        </p:nvSpPr>
        <p:spPr>
          <a:xfrm>
            <a:off x="2251650" y="563300"/>
            <a:ext cx="1514700" cy="369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Maven Pro"/>
                <a:ea typeface="Maven Pro"/>
                <a:cs typeface="Maven Pro"/>
                <a:sym typeface="Maven Pro"/>
              </a:rPr>
              <a:t>LLM’s integration</a:t>
            </a:r>
            <a:endParaRPr sz="1200">
              <a:solidFill>
                <a:schemeClr val="lt1"/>
              </a:solidFill>
              <a:latin typeface="Maven Pro"/>
              <a:ea typeface="Maven Pro"/>
              <a:cs typeface="Maven Pro"/>
              <a:sym typeface="Maven Pro"/>
            </a:endParaRPr>
          </a:p>
        </p:txBody>
      </p:sp>
      <p:cxnSp>
        <p:nvCxnSpPr>
          <p:cNvPr id="562" name="Google Shape;562;g33cab87e025_0_2"/>
          <p:cNvCxnSpPr/>
          <p:nvPr/>
        </p:nvCxnSpPr>
        <p:spPr>
          <a:xfrm>
            <a:off x="2674000" y="952500"/>
            <a:ext cx="0" cy="1267200"/>
          </a:xfrm>
          <a:prstGeom prst="straightConnector1">
            <a:avLst/>
          </a:prstGeom>
          <a:noFill/>
          <a:ln cap="flat" cmpd="sng" w="9525">
            <a:solidFill>
              <a:schemeClr val="lt1"/>
            </a:solidFill>
            <a:prstDash val="solid"/>
            <a:round/>
            <a:headEnd len="med" w="med" type="none"/>
            <a:tailEnd len="med" w="med" type="triangle"/>
          </a:ln>
        </p:spPr>
      </p:cxnSp>
      <p:sp>
        <p:nvSpPr>
          <p:cNvPr id="560" name="Google Shape;560;g33cab87e025_0_2"/>
          <p:cNvSpPr txBox="1"/>
          <p:nvPr/>
        </p:nvSpPr>
        <p:spPr>
          <a:xfrm>
            <a:off x="1060525" y="1057575"/>
            <a:ext cx="2281200" cy="369300"/>
          </a:xfrm>
          <a:prstGeom prst="rect">
            <a:avLst/>
          </a:prstGeom>
          <a:solidFill>
            <a:srgbClr val="002845"/>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Maven Pro"/>
                <a:ea typeface="Maven Pro"/>
                <a:cs typeface="Maven Pro"/>
                <a:sym typeface="Maven Pro"/>
              </a:rPr>
              <a:t>Prompt Engineering Creation</a:t>
            </a:r>
            <a:endParaRPr sz="1200">
              <a:solidFill>
                <a:schemeClr val="lt1"/>
              </a:solidFill>
              <a:latin typeface="Maven Pro"/>
              <a:ea typeface="Maven Pro"/>
              <a:cs typeface="Maven Pro"/>
              <a:sym typeface="Maven Pro"/>
            </a:endParaRPr>
          </a:p>
        </p:txBody>
      </p:sp>
      <p:sp>
        <p:nvSpPr>
          <p:cNvPr id="563" name="Google Shape;563;g33cab87e025_0_2"/>
          <p:cNvSpPr txBox="1"/>
          <p:nvPr/>
        </p:nvSpPr>
        <p:spPr>
          <a:xfrm>
            <a:off x="3133701" y="1551850"/>
            <a:ext cx="1182600" cy="554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Maven Pro"/>
                <a:ea typeface="Maven Pro"/>
                <a:cs typeface="Maven Pro"/>
                <a:sym typeface="Maven Pro"/>
              </a:rPr>
              <a:t>Improve Robustness</a:t>
            </a:r>
            <a:endParaRPr sz="1200">
              <a:solidFill>
                <a:schemeClr val="lt1"/>
              </a:solidFill>
              <a:latin typeface="Maven Pro"/>
              <a:ea typeface="Maven Pro"/>
              <a:cs typeface="Maven Pro"/>
              <a:sym typeface="Maven Pro"/>
            </a:endParaRPr>
          </a:p>
        </p:txBody>
      </p:sp>
      <p:cxnSp>
        <p:nvCxnSpPr>
          <p:cNvPr id="564" name="Google Shape;564;g33cab87e025_0_2"/>
          <p:cNvCxnSpPr/>
          <p:nvPr/>
        </p:nvCxnSpPr>
        <p:spPr>
          <a:xfrm>
            <a:off x="2932374" y="1558716"/>
            <a:ext cx="0" cy="358500"/>
          </a:xfrm>
          <a:prstGeom prst="straightConnector1">
            <a:avLst/>
          </a:prstGeom>
          <a:noFill/>
          <a:ln cap="flat" cmpd="sng" w="9525">
            <a:solidFill>
              <a:schemeClr val="lt1"/>
            </a:solidFill>
            <a:prstDash val="solid"/>
            <a:round/>
            <a:headEnd len="med" w="med" type="none"/>
            <a:tailEnd len="med" w="med" type="none"/>
          </a:ln>
        </p:spPr>
      </p:cxnSp>
      <p:cxnSp>
        <p:nvCxnSpPr>
          <p:cNvPr id="565" name="Google Shape;565;g33cab87e025_0_2"/>
          <p:cNvCxnSpPr/>
          <p:nvPr/>
        </p:nvCxnSpPr>
        <p:spPr>
          <a:xfrm>
            <a:off x="4576474" y="1549841"/>
            <a:ext cx="0" cy="358500"/>
          </a:xfrm>
          <a:prstGeom prst="straightConnector1">
            <a:avLst/>
          </a:prstGeom>
          <a:noFill/>
          <a:ln cap="flat" cmpd="sng" w="9525">
            <a:solidFill>
              <a:schemeClr val="lt1"/>
            </a:solidFill>
            <a:prstDash val="solid"/>
            <a:round/>
            <a:headEnd len="med" w="med" type="none"/>
            <a:tailEnd len="med" w="med" type="none"/>
          </a:ln>
        </p:spPr>
      </p:cxnSp>
      <p:cxnSp>
        <p:nvCxnSpPr>
          <p:cNvPr id="566" name="Google Shape;566;g33cab87e025_0_2"/>
          <p:cNvCxnSpPr/>
          <p:nvPr/>
        </p:nvCxnSpPr>
        <p:spPr>
          <a:xfrm rot="10800000">
            <a:off x="2943625" y="1726925"/>
            <a:ext cx="193500" cy="3300"/>
          </a:xfrm>
          <a:prstGeom prst="straightConnector1">
            <a:avLst/>
          </a:prstGeom>
          <a:noFill/>
          <a:ln cap="flat" cmpd="sng" w="9525">
            <a:solidFill>
              <a:schemeClr val="lt1"/>
            </a:solidFill>
            <a:prstDash val="solid"/>
            <a:round/>
            <a:headEnd len="med" w="med" type="none"/>
            <a:tailEnd len="med" w="med" type="none"/>
          </a:ln>
        </p:spPr>
      </p:cxnSp>
      <p:cxnSp>
        <p:nvCxnSpPr>
          <p:cNvPr id="567" name="Google Shape;567;g33cab87e025_0_2"/>
          <p:cNvCxnSpPr>
            <a:endCxn id="563" idx="3"/>
          </p:cNvCxnSpPr>
          <p:nvPr/>
        </p:nvCxnSpPr>
        <p:spPr>
          <a:xfrm flipH="1">
            <a:off x="4316301" y="1822600"/>
            <a:ext cx="262800" cy="63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33c4617ab2d_0_49"/>
          <p:cNvSpPr txBox="1"/>
          <p:nvPr>
            <p:ph type="title"/>
          </p:nvPr>
        </p:nvSpPr>
        <p:spPr>
          <a:xfrm>
            <a:off x="1691550" y="1243025"/>
            <a:ext cx="5760900" cy="285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Development Process &amp; Tools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g33c4617ab2d_0_19"/>
          <p:cNvSpPr txBox="1"/>
          <p:nvPr>
            <p:ph idx="1" type="body"/>
          </p:nvPr>
        </p:nvSpPr>
        <p:spPr>
          <a:xfrm>
            <a:off x="597600" y="1276350"/>
            <a:ext cx="7948800" cy="25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Programming languages &amp; frameworks</a:t>
            </a:r>
            <a:endParaRPr/>
          </a:p>
          <a:p>
            <a:pPr indent="-304800" lvl="1" marL="914400" rtl="0" algn="l">
              <a:spcBef>
                <a:spcPts val="0"/>
              </a:spcBef>
              <a:spcAft>
                <a:spcPts val="0"/>
              </a:spcAft>
              <a:buSzPts val="1200"/>
              <a:buChar char="○"/>
            </a:pPr>
            <a:r>
              <a:rPr lang="en"/>
              <a:t>Python</a:t>
            </a:r>
            <a:endParaRPr/>
          </a:p>
          <a:p>
            <a:pPr indent="-304800" lvl="1" marL="914400" rtl="0" algn="l">
              <a:spcBef>
                <a:spcPts val="0"/>
              </a:spcBef>
              <a:spcAft>
                <a:spcPts val="0"/>
              </a:spcAft>
              <a:buSzPts val="1200"/>
              <a:buChar char="○"/>
            </a:pPr>
            <a:r>
              <a:rPr lang="en"/>
              <a:t>UniXCoder</a:t>
            </a:r>
            <a:endParaRPr/>
          </a:p>
          <a:p>
            <a:pPr indent="-304800" lvl="1" marL="914400" rtl="0" algn="l">
              <a:spcBef>
                <a:spcPts val="0"/>
              </a:spcBef>
              <a:spcAft>
                <a:spcPts val="0"/>
              </a:spcAft>
              <a:buSzPts val="1200"/>
              <a:buChar char="○"/>
            </a:pPr>
            <a:r>
              <a:rPr lang="en"/>
              <a:t>DeepSeek through OpenRouter</a:t>
            </a:r>
            <a:endParaRPr/>
          </a:p>
          <a:p>
            <a:pPr indent="-304800" lvl="0" marL="457200" rtl="0" algn="l">
              <a:spcBef>
                <a:spcPts val="0"/>
              </a:spcBef>
              <a:spcAft>
                <a:spcPts val="0"/>
              </a:spcAft>
              <a:buSzPts val="1200"/>
              <a:buChar char="●"/>
            </a:pPr>
            <a:r>
              <a:rPr lang="en"/>
              <a:t>Development methodologies</a:t>
            </a:r>
            <a:endParaRPr/>
          </a:p>
          <a:p>
            <a:pPr indent="-304800" lvl="1" marL="914400" rtl="0" algn="l">
              <a:spcBef>
                <a:spcPts val="0"/>
              </a:spcBef>
              <a:spcAft>
                <a:spcPts val="0"/>
              </a:spcAft>
              <a:buSzPts val="1200"/>
              <a:buChar char="○"/>
            </a:pPr>
            <a:r>
              <a:rPr lang="en"/>
              <a:t>Weekly meetings where we give updates and mark issues on Gitlab</a:t>
            </a:r>
            <a:endParaRPr/>
          </a:p>
          <a:p>
            <a:pPr indent="-304800" lvl="1" marL="914400" rtl="0" algn="l">
              <a:spcBef>
                <a:spcPts val="0"/>
              </a:spcBef>
              <a:spcAft>
                <a:spcPts val="0"/>
              </a:spcAft>
              <a:buSzPts val="1200"/>
              <a:buChar char="○"/>
            </a:pPr>
            <a:r>
              <a:rPr lang="en"/>
              <a:t>Code reviews and approvals needed for merge requests</a:t>
            </a:r>
            <a:endParaRPr/>
          </a:p>
          <a:p>
            <a:pPr indent="-304800" lvl="1" marL="914400" rtl="0" algn="l">
              <a:spcBef>
                <a:spcPts val="0"/>
              </a:spcBef>
              <a:spcAft>
                <a:spcPts val="0"/>
              </a:spcAft>
              <a:buSzPts val="1200"/>
              <a:buChar char="○"/>
            </a:pPr>
            <a:r>
              <a:rPr lang="en"/>
              <a:t>Tested on our local machines</a:t>
            </a:r>
            <a:endParaRPr/>
          </a:p>
          <a:p>
            <a:pPr indent="-304800" lvl="2" marL="1371600" rtl="0" algn="l">
              <a:spcBef>
                <a:spcPts val="0"/>
              </a:spcBef>
              <a:spcAft>
                <a:spcPts val="0"/>
              </a:spcAft>
              <a:buSzPts val="1200"/>
              <a:buChar char="■"/>
            </a:pPr>
            <a:r>
              <a:rPr lang="en"/>
              <a:t>Moving to dedicated hardware soon</a:t>
            </a:r>
            <a:endParaRPr/>
          </a:p>
          <a:p>
            <a:pPr indent="-304800" lvl="0" marL="457200" rtl="0" algn="l">
              <a:spcBef>
                <a:spcPts val="0"/>
              </a:spcBef>
              <a:spcAft>
                <a:spcPts val="0"/>
              </a:spcAft>
              <a:buSzPts val="1200"/>
              <a:buChar char="●"/>
            </a:pPr>
            <a:r>
              <a:rPr lang="en"/>
              <a:t>References</a:t>
            </a:r>
            <a:endParaRPr/>
          </a:p>
          <a:p>
            <a:pPr indent="-304800" lvl="1" marL="914400" rtl="0" algn="l">
              <a:spcBef>
                <a:spcPts val="0"/>
              </a:spcBef>
              <a:spcAft>
                <a:spcPts val="0"/>
              </a:spcAft>
              <a:buSzPts val="1200"/>
              <a:buChar char="○"/>
            </a:pPr>
            <a:r>
              <a:rPr lang="en"/>
              <a:t>Our client Dr. Phan has a paper, “Leveraging statistical machine translation for code search”</a:t>
            </a:r>
            <a:endParaRPr/>
          </a:p>
          <a:p>
            <a:pPr indent="-304800" lvl="2" marL="1371600" rtl="0" algn="l">
              <a:spcBef>
                <a:spcPts val="0"/>
              </a:spcBef>
              <a:spcAft>
                <a:spcPts val="0"/>
              </a:spcAft>
              <a:buSzPts val="1200"/>
              <a:buChar char="■"/>
            </a:pPr>
            <a:r>
              <a:rPr lang="en" u="sng">
                <a:solidFill>
                  <a:schemeClr val="hlink"/>
                </a:solidFill>
                <a:hlinkClick r:id="rId3"/>
              </a:rPr>
              <a:t>https://dl.acm.org/doi/10.1145/3661167.3661233</a:t>
            </a:r>
            <a:r>
              <a:rPr lang="en"/>
              <a:t> </a:t>
            </a:r>
            <a:endParaRPr/>
          </a:p>
        </p:txBody>
      </p:sp>
      <p:sp>
        <p:nvSpPr>
          <p:cNvPr id="578" name="Google Shape;578;g33c4617ab2d_0_19"/>
          <p:cNvSpPr txBox="1"/>
          <p:nvPr>
            <p:ph type="ctrTitle"/>
          </p:nvPr>
        </p:nvSpPr>
        <p:spPr>
          <a:xfrm>
            <a:off x="618825" y="411675"/>
            <a:ext cx="5499900" cy="93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 and Practices Used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33c4617ab2d_0_84"/>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Live 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33c4617ab2d_0_33"/>
          <p:cNvSpPr txBox="1"/>
          <p:nvPr>
            <p:ph idx="1" type="body"/>
          </p:nvPr>
        </p:nvSpPr>
        <p:spPr>
          <a:xfrm>
            <a:off x="147375" y="1020900"/>
            <a:ext cx="5830800" cy="128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Large Language Models</a:t>
            </a:r>
            <a:r>
              <a:rPr lang="en"/>
              <a:t> need good data </a:t>
            </a:r>
            <a:r>
              <a:rPr lang="en"/>
              <a:t>to give good results</a:t>
            </a:r>
            <a:endParaRPr/>
          </a:p>
          <a:p>
            <a:pPr indent="-317500" lvl="1" marL="914400" rtl="0" algn="l">
              <a:spcBef>
                <a:spcPts val="0"/>
              </a:spcBef>
              <a:spcAft>
                <a:spcPts val="0"/>
              </a:spcAft>
              <a:buSzPts val="1400"/>
              <a:buChar char="○"/>
            </a:pPr>
            <a:r>
              <a:rPr lang="en"/>
              <a:t>Needs to be Concise and efficient</a:t>
            </a:r>
            <a:endParaRPr/>
          </a:p>
          <a:p>
            <a:pPr indent="-317500" lvl="1" marL="914400" rtl="0" algn="l">
              <a:spcBef>
                <a:spcPts val="0"/>
              </a:spcBef>
              <a:spcAft>
                <a:spcPts val="0"/>
              </a:spcAft>
              <a:buSzPts val="1400"/>
              <a:buChar char="○"/>
            </a:pPr>
            <a:r>
              <a:rPr lang="en"/>
              <a:t>Related to the problem being solved</a:t>
            </a:r>
            <a:endParaRPr/>
          </a:p>
          <a:p>
            <a:pPr indent="-317500" lvl="1" marL="914400" rtl="0" algn="l">
              <a:spcBef>
                <a:spcPts val="0"/>
              </a:spcBef>
              <a:spcAft>
                <a:spcPts val="0"/>
              </a:spcAft>
              <a:buSzPts val="1400"/>
              <a:buChar char="○"/>
            </a:pPr>
            <a:r>
              <a:rPr lang="en"/>
              <a:t>Preferably well documented for users</a:t>
            </a:r>
            <a:endParaRPr/>
          </a:p>
        </p:txBody>
      </p:sp>
      <p:sp>
        <p:nvSpPr>
          <p:cNvPr id="449" name="Google Shape;449;g33c4617ab2d_0_33"/>
          <p:cNvSpPr txBox="1"/>
          <p:nvPr>
            <p:ph type="ctrTitle"/>
          </p:nvPr>
        </p:nvSpPr>
        <p:spPr>
          <a:xfrm>
            <a:off x="618825" y="411675"/>
            <a:ext cx="4856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Understanding the Problem</a:t>
            </a:r>
            <a:endParaRPr/>
          </a:p>
        </p:txBody>
      </p:sp>
      <p:sp>
        <p:nvSpPr>
          <p:cNvPr id="450" name="Google Shape;450;g33c4617ab2d_0_33"/>
          <p:cNvSpPr txBox="1"/>
          <p:nvPr/>
        </p:nvSpPr>
        <p:spPr>
          <a:xfrm>
            <a:off x="618825" y="3648925"/>
            <a:ext cx="444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Can’t search codebases using English</a:t>
            </a:r>
            <a:endParaRPr sz="1800">
              <a:solidFill>
                <a:schemeClr val="lt1"/>
              </a:solidFill>
              <a:latin typeface="Maven Pro"/>
              <a:ea typeface="Maven Pro"/>
              <a:cs typeface="Maven Pro"/>
              <a:sym typeface="Maven Pro"/>
            </a:endParaRPr>
          </a:p>
        </p:txBody>
      </p:sp>
      <p:pic>
        <p:nvPicPr>
          <p:cNvPr id="451" name="Google Shape;451;g33c4617ab2d_0_33"/>
          <p:cNvPicPr preferRelativeResize="0"/>
          <p:nvPr/>
        </p:nvPicPr>
        <p:blipFill>
          <a:blip r:embed="rId3">
            <a:alphaModFix/>
          </a:blip>
          <a:stretch>
            <a:fillRect/>
          </a:stretch>
        </p:blipFill>
        <p:spPr>
          <a:xfrm>
            <a:off x="0" y="929374"/>
            <a:ext cx="9143999" cy="27195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33cd784206e_0_19"/>
          <p:cNvSpPr txBox="1"/>
          <p:nvPr>
            <p:ph type="ctrTitle"/>
          </p:nvPr>
        </p:nvSpPr>
        <p:spPr>
          <a:xfrm>
            <a:off x="618825" y="404000"/>
            <a:ext cx="4856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457" name="Google Shape;457;g33cd784206e_0_19"/>
          <p:cNvSpPr txBox="1"/>
          <p:nvPr/>
        </p:nvSpPr>
        <p:spPr>
          <a:xfrm>
            <a:off x="618825" y="1463550"/>
            <a:ext cx="7312200" cy="2216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Maven Pro"/>
              <a:buChar char="●"/>
            </a:pPr>
            <a:r>
              <a:rPr lang="en" sz="2200">
                <a:solidFill>
                  <a:schemeClr val="lt1"/>
                </a:solidFill>
                <a:latin typeface="Maven Pro"/>
                <a:ea typeface="Maven Pro"/>
                <a:cs typeface="Maven Pro"/>
                <a:sym typeface="Maven Pro"/>
              </a:rPr>
              <a:t>Code </a:t>
            </a:r>
            <a:r>
              <a:rPr lang="en" sz="2200">
                <a:solidFill>
                  <a:schemeClr val="lt1"/>
                </a:solidFill>
                <a:latin typeface="Maven Pro"/>
                <a:ea typeface="Maven Pro"/>
                <a:cs typeface="Maven Pro"/>
                <a:sym typeface="Maven Pro"/>
              </a:rPr>
              <a:t>snippets are different than English (natural language)</a:t>
            </a:r>
            <a:endParaRPr sz="2200">
              <a:solidFill>
                <a:schemeClr val="lt1"/>
              </a:solidFill>
              <a:latin typeface="Maven Pro"/>
              <a:ea typeface="Maven Pro"/>
              <a:cs typeface="Maven Pro"/>
              <a:sym typeface="Maven Pro"/>
            </a:endParaRPr>
          </a:p>
          <a:p>
            <a:pPr indent="-368300" lvl="0" marL="457200" rtl="0" algn="l">
              <a:spcBef>
                <a:spcPts val="0"/>
              </a:spcBef>
              <a:spcAft>
                <a:spcPts val="0"/>
              </a:spcAft>
              <a:buClr>
                <a:schemeClr val="lt1"/>
              </a:buClr>
              <a:buSzPts val="2200"/>
              <a:buFont typeface="Maven Pro"/>
              <a:buChar char="●"/>
            </a:pPr>
            <a:r>
              <a:rPr lang="en" sz="2200">
                <a:solidFill>
                  <a:schemeClr val="lt1"/>
                </a:solidFill>
                <a:latin typeface="Maven Pro"/>
                <a:ea typeface="Maven Pro"/>
                <a:cs typeface="Maven Pro"/>
                <a:sym typeface="Maven Pro"/>
              </a:rPr>
              <a:t>Can’t train an LLM for your own codebase (expensive)</a:t>
            </a:r>
            <a:endParaRPr sz="2200">
              <a:solidFill>
                <a:schemeClr val="lt1"/>
              </a:solidFill>
              <a:latin typeface="Maven Pro"/>
              <a:ea typeface="Maven Pro"/>
              <a:cs typeface="Maven Pro"/>
              <a:sym typeface="Maven Pro"/>
            </a:endParaRPr>
          </a:p>
          <a:p>
            <a:pPr indent="-368300" lvl="0" marL="457200" rtl="0" algn="l">
              <a:spcBef>
                <a:spcPts val="0"/>
              </a:spcBef>
              <a:spcAft>
                <a:spcPts val="0"/>
              </a:spcAft>
              <a:buClr>
                <a:schemeClr val="lt1"/>
              </a:buClr>
              <a:buSzPts val="2200"/>
              <a:buFont typeface="Maven Pro"/>
              <a:buChar char="●"/>
            </a:pPr>
            <a:r>
              <a:rPr lang="en" sz="2200">
                <a:solidFill>
                  <a:schemeClr val="lt1"/>
                </a:solidFill>
                <a:latin typeface="Maven Pro"/>
                <a:ea typeface="Maven Pro"/>
                <a:cs typeface="Maven Pro"/>
                <a:sym typeface="Maven Pro"/>
              </a:rPr>
              <a:t>How do we talk with our codebases without training an LLM on it?</a:t>
            </a:r>
            <a:endParaRPr sz="2200">
              <a:solidFill>
                <a:schemeClr val="lt1"/>
              </a:solidFill>
              <a:latin typeface="Maven Pro"/>
              <a:ea typeface="Maven Pro"/>
              <a:cs typeface="Maven Pro"/>
              <a:sym typeface="Maven Pro"/>
            </a:endParaRPr>
          </a:p>
        </p:txBody>
      </p:sp>
      <p:sp>
        <p:nvSpPr>
          <p:cNvPr id="458" name="Google Shape;458;g33cd784206e_0_19"/>
          <p:cNvSpPr txBox="1"/>
          <p:nvPr/>
        </p:nvSpPr>
        <p:spPr>
          <a:xfrm>
            <a:off x="1875050" y="1307475"/>
            <a:ext cx="442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33cd784206e_0_29"/>
          <p:cNvSpPr txBox="1"/>
          <p:nvPr>
            <p:ph idx="1" type="body"/>
          </p:nvPr>
        </p:nvSpPr>
        <p:spPr>
          <a:xfrm>
            <a:off x="595650" y="2097900"/>
            <a:ext cx="7952700" cy="8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Natural language search for code snippets</a:t>
            </a:r>
            <a:endParaRPr b="1" sz="2200"/>
          </a:p>
        </p:txBody>
      </p:sp>
      <p:sp>
        <p:nvSpPr>
          <p:cNvPr id="464" name="Google Shape;464;g33cd784206e_0_29"/>
          <p:cNvSpPr txBox="1"/>
          <p:nvPr>
            <p:ph type="ctrTitle"/>
          </p:nvPr>
        </p:nvSpPr>
        <p:spPr>
          <a:xfrm>
            <a:off x="618825" y="411675"/>
            <a:ext cx="6440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Project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33cd784206e_0_0"/>
          <p:cNvSpPr txBox="1"/>
          <p:nvPr>
            <p:ph idx="1" type="body"/>
          </p:nvPr>
        </p:nvSpPr>
        <p:spPr>
          <a:xfrm>
            <a:off x="595650" y="1691875"/>
            <a:ext cx="7952700" cy="2293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Domain specific problems get better answers</a:t>
            </a:r>
            <a:endParaRPr sz="2200"/>
          </a:p>
          <a:p>
            <a:pPr indent="-342900" lvl="1" marL="914400" rtl="0" algn="l">
              <a:spcBef>
                <a:spcPts val="0"/>
              </a:spcBef>
              <a:spcAft>
                <a:spcPts val="0"/>
              </a:spcAft>
              <a:buSzPts val="1800"/>
              <a:buChar char="○"/>
            </a:pPr>
            <a:r>
              <a:rPr lang="en" sz="1800"/>
              <a:t>Large enterprises can’t use ChatGPT for help on internal codebases with domain specific information.</a:t>
            </a:r>
            <a:endParaRPr sz="1800"/>
          </a:p>
          <a:p>
            <a:pPr indent="-342900" lvl="1" marL="914400" rtl="0" algn="l">
              <a:spcBef>
                <a:spcPts val="0"/>
              </a:spcBef>
              <a:spcAft>
                <a:spcPts val="0"/>
              </a:spcAft>
              <a:buSzPts val="1800"/>
              <a:buChar char="○"/>
            </a:pPr>
            <a:r>
              <a:rPr lang="en" sz="1800"/>
              <a:t>LLMs are not effective for domain specific or proprietary code</a:t>
            </a:r>
            <a:endParaRPr sz="1800"/>
          </a:p>
          <a:p>
            <a:pPr indent="-342900" lvl="1" marL="914400" rtl="0" algn="l">
              <a:spcBef>
                <a:spcPts val="0"/>
              </a:spcBef>
              <a:spcAft>
                <a:spcPts val="0"/>
              </a:spcAft>
              <a:buSzPts val="1800"/>
              <a:buChar char="○"/>
            </a:pPr>
            <a:r>
              <a:rPr lang="en" sz="1800"/>
              <a:t>Traditional code search is not good with natural language. </a:t>
            </a:r>
            <a:endParaRPr sz="1800"/>
          </a:p>
          <a:p>
            <a:pPr indent="0" lvl="0" marL="914400" rtl="0" algn="l">
              <a:spcBef>
                <a:spcPts val="0"/>
              </a:spcBef>
              <a:spcAft>
                <a:spcPts val="0"/>
              </a:spcAft>
              <a:buNone/>
            </a:pPr>
            <a:r>
              <a:t/>
            </a:r>
            <a:endParaRPr sz="2200"/>
          </a:p>
        </p:txBody>
      </p:sp>
      <p:sp>
        <p:nvSpPr>
          <p:cNvPr id="470" name="Google Shape;470;g33cd784206e_0_0"/>
          <p:cNvSpPr txBox="1"/>
          <p:nvPr>
            <p:ph type="ctrTitle"/>
          </p:nvPr>
        </p:nvSpPr>
        <p:spPr>
          <a:xfrm>
            <a:off x="618825" y="411675"/>
            <a:ext cx="6440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Benefits of a solution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33c4617ab2d_0_38"/>
          <p:cNvSpPr txBox="1"/>
          <p:nvPr>
            <p:ph type="title"/>
          </p:nvPr>
        </p:nvSpPr>
        <p:spPr>
          <a:xfrm>
            <a:off x="1714500" y="1414475"/>
            <a:ext cx="5647200" cy="23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Challenges and Design Decisions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33c4617ab2d_0_43"/>
          <p:cNvSpPr txBox="1"/>
          <p:nvPr>
            <p:ph idx="1" type="body"/>
          </p:nvPr>
        </p:nvSpPr>
        <p:spPr>
          <a:xfrm>
            <a:off x="129375" y="1679175"/>
            <a:ext cx="4088700" cy="215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Challenge: many code snippets in dataset, but</a:t>
            </a:r>
            <a:endParaRPr/>
          </a:p>
          <a:p>
            <a:pPr indent="-317500" lvl="1" marL="914400" rtl="0" algn="l">
              <a:spcBef>
                <a:spcPts val="0"/>
              </a:spcBef>
              <a:spcAft>
                <a:spcPts val="0"/>
              </a:spcAft>
              <a:buSzPts val="1400"/>
              <a:buChar char="○"/>
            </a:pPr>
            <a:r>
              <a:rPr lang="en"/>
              <a:t>LLMs are EXPENSIVE</a:t>
            </a:r>
            <a:endParaRPr/>
          </a:p>
          <a:p>
            <a:pPr indent="-317500" lvl="2" marL="1371600" rtl="0" algn="l">
              <a:spcBef>
                <a:spcPts val="0"/>
              </a:spcBef>
              <a:spcAft>
                <a:spcPts val="0"/>
              </a:spcAft>
              <a:buSzPts val="1400"/>
              <a:buChar char="■"/>
            </a:pPr>
            <a:r>
              <a:rPr lang="en"/>
              <a:t>O(n^2) runtime</a:t>
            </a:r>
            <a:endParaRPr/>
          </a:p>
          <a:p>
            <a:pPr indent="-342900" lvl="0" marL="457200" rtl="0" algn="l">
              <a:spcBef>
                <a:spcPts val="0"/>
              </a:spcBef>
              <a:spcAft>
                <a:spcPts val="0"/>
              </a:spcAft>
              <a:buSzPts val="1800"/>
              <a:buChar char="●"/>
            </a:pPr>
            <a:r>
              <a:rPr lang="en"/>
              <a:t>Solution: vector search</a:t>
            </a:r>
            <a:endParaRPr/>
          </a:p>
          <a:p>
            <a:pPr indent="-317500" lvl="1" marL="914400" rtl="0" algn="l">
              <a:spcBef>
                <a:spcPts val="0"/>
              </a:spcBef>
              <a:spcAft>
                <a:spcPts val="0"/>
              </a:spcAft>
              <a:buSzPts val="1400"/>
              <a:buChar char="○"/>
            </a:pPr>
            <a:r>
              <a:rPr lang="en"/>
              <a:t>Dot Product</a:t>
            </a:r>
            <a:r>
              <a:rPr lang="en"/>
              <a:t> is cheap</a:t>
            </a:r>
            <a:endParaRPr/>
          </a:p>
          <a:p>
            <a:pPr indent="-317500" lvl="1" marL="914400" rtl="0" algn="l">
              <a:spcBef>
                <a:spcPts val="0"/>
              </a:spcBef>
              <a:spcAft>
                <a:spcPts val="0"/>
              </a:spcAft>
              <a:buSzPts val="1400"/>
              <a:buChar char="○"/>
            </a:pPr>
            <a:r>
              <a:rPr lang="en"/>
              <a:t>Use LLMs to rank top 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1" name="Google Shape;481;g33c4617ab2d_0_43"/>
          <p:cNvSpPr txBox="1"/>
          <p:nvPr>
            <p:ph type="ctrTitle"/>
          </p:nvPr>
        </p:nvSpPr>
        <p:spPr>
          <a:xfrm>
            <a:off x="618825" y="411675"/>
            <a:ext cx="5039100" cy="94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Design &amp; Development Challenges</a:t>
            </a:r>
            <a:endParaRPr/>
          </a:p>
        </p:txBody>
      </p:sp>
      <p:pic>
        <p:nvPicPr>
          <p:cNvPr id="482" name="Google Shape;482;g33c4617ab2d_0_43"/>
          <p:cNvPicPr preferRelativeResize="0"/>
          <p:nvPr/>
        </p:nvPicPr>
        <p:blipFill>
          <a:blip r:embed="rId3">
            <a:alphaModFix/>
          </a:blip>
          <a:stretch>
            <a:fillRect/>
          </a:stretch>
        </p:blipFill>
        <p:spPr>
          <a:xfrm>
            <a:off x="4082475" y="931525"/>
            <a:ext cx="4846876" cy="340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33c7150236d_1_1"/>
          <p:cNvSpPr txBox="1"/>
          <p:nvPr>
            <p:ph idx="1" type="body"/>
          </p:nvPr>
        </p:nvSpPr>
        <p:spPr>
          <a:xfrm>
            <a:off x="4906800" y="1341200"/>
            <a:ext cx="4088700" cy="331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Challenge: Dot product is </a:t>
            </a:r>
            <a:r>
              <a:rPr lang="en"/>
              <a:t>similarity…</a:t>
            </a:r>
            <a:endParaRPr/>
          </a:p>
          <a:p>
            <a:pPr indent="-317500" lvl="1" marL="914400" rtl="0" algn="l">
              <a:spcBef>
                <a:spcPts val="0"/>
              </a:spcBef>
              <a:spcAft>
                <a:spcPts val="0"/>
              </a:spcAft>
              <a:buSzPts val="1400"/>
              <a:buChar char="○"/>
            </a:pPr>
            <a:r>
              <a:rPr lang="en"/>
              <a:t>BUT we want NL to Code</a:t>
            </a:r>
            <a:endParaRPr/>
          </a:p>
          <a:p>
            <a:pPr indent="-317500" lvl="1" marL="914400" rtl="0" algn="l">
              <a:spcBef>
                <a:spcPts val="0"/>
              </a:spcBef>
              <a:spcAft>
                <a:spcPts val="0"/>
              </a:spcAft>
              <a:buSzPts val="1400"/>
              <a:buChar char="○"/>
            </a:pPr>
            <a:r>
              <a:rPr lang="en"/>
              <a:t>Users would have to type out </a:t>
            </a:r>
            <a:r>
              <a:rPr lang="en"/>
              <a:t>similar</a:t>
            </a:r>
            <a:r>
              <a:rPr lang="en"/>
              <a:t> code which ruins the point</a:t>
            </a:r>
            <a:endParaRPr/>
          </a:p>
          <a:p>
            <a:pPr indent="-342900" lvl="0" marL="457200" rtl="0" algn="l">
              <a:spcBef>
                <a:spcPts val="0"/>
              </a:spcBef>
              <a:spcAft>
                <a:spcPts val="0"/>
              </a:spcAft>
              <a:buSzPts val="1800"/>
              <a:buChar char="●"/>
            </a:pPr>
            <a:r>
              <a:rPr lang="en"/>
              <a:t>Solution: dataset stores pairs of code comments and code.</a:t>
            </a:r>
            <a:endParaRPr/>
          </a:p>
          <a:p>
            <a:pPr indent="-317500" lvl="1" marL="914400" rtl="0" algn="l">
              <a:spcBef>
                <a:spcPts val="0"/>
              </a:spcBef>
              <a:spcAft>
                <a:spcPts val="0"/>
              </a:spcAft>
              <a:buSzPts val="1400"/>
              <a:buChar char="○"/>
            </a:pPr>
            <a:r>
              <a:rPr lang="en"/>
              <a:t>Creating embeddings of natural language code comments</a:t>
            </a:r>
            <a:endParaRPr/>
          </a:p>
          <a:p>
            <a:pPr indent="-317500" lvl="1" marL="914400" rtl="0" algn="l">
              <a:spcBef>
                <a:spcPts val="0"/>
              </a:spcBef>
              <a:spcAft>
                <a:spcPts val="0"/>
              </a:spcAft>
              <a:buSzPts val="1400"/>
              <a:buChar char="○"/>
            </a:pPr>
            <a:r>
              <a:rPr lang="en"/>
              <a:t>Embedding for search string</a:t>
            </a:r>
            <a:endParaRPr/>
          </a:p>
          <a:p>
            <a:pPr indent="-317500" lvl="1" marL="914400" rtl="0" algn="l">
              <a:spcBef>
                <a:spcPts val="0"/>
              </a:spcBef>
              <a:spcAft>
                <a:spcPts val="0"/>
              </a:spcAft>
              <a:buSzPts val="1400"/>
              <a:buChar char="○"/>
            </a:pPr>
            <a:r>
              <a:rPr lang="en"/>
              <a:t>Compare dot product on the comment embedding and search string embedding, return code snippets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8" name="Google Shape;488;g33c7150236d_1_1"/>
          <p:cNvSpPr txBox="1"/>
          <p:nvPr>
            <p:ph type="ctrTitle"/>
          </p:nvPr>
        </p:nvSpPr>
        <p:spPr>
          <a:xfrm>
            <a:off x="618825" y="411675"/>
            <a:ext cx="5039100" cy="94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Design &amp; Development Challenges</a:t>
            </a:r>
            <a:endParaRPr/>
          </a:p>
        </p:txBody>
      </p:sp>
      <p:pic>
        <p:nvPicPr>
          <p:cNvPr id="489" name="Google Shape;489;g33c7150236d_1_1"/>
          <p:cNvPicPr preferRelativeResize="0"/>
          <p:nvPr/>
        </p:nvPicPr>
        <p:blipFill>
          <a:blip r:embed="rId3">
            <a:alphaModFix/>
          </a:blip>
          <a:stretch>
            <a:fillRect/>
          </a:stretch>
        </p:blipFill>
        <p:spPr>
          <a:xfrm>
            <a:off x="120200" y="1293700"/>
            <a:ext cx="4846876" cy="340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33c4617ab2d_0_55"/>
          <p:cNvSpPr txBox="1"/>
          <p:nvPr>
            <p:ph type="title"/>
          </p:nvPr>
        </p:nvSpPr>
        <p:spPr>
          <a:xfrm>
            <a:off x="1416300" y="1339450"/>
            <a:ext cx="6311400" cy="286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Current Progress &amp; Roadblocks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