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dvent Pro SemiBold"/>
      <p:regular r:id="rId13"/>
      <p:bold r:id="rId14"/>
      <p:italic r:id="rId15"/>
      <p:boldItalic r:id="rId16"/>
    </p:embeddedFont>
    <p:embeddedFont>
      <p:font typeface="Fira Sans Condensed Medium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Share Tech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boldItalic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7" Type="http://schemas.openxmlformats.org/officeDocument/2006/relationships/font" Target="fonts/ShareTech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dventProSemiBold-regular.fntdata"/><Relationship Id="rId12" Type="http://schemas.openxmlformats.org/officeDocument/2006/relationships/slide" Target="slides/slide6.xml"/><Relationship Id="rId15" Type="http://schemas.openxmlformats.org/officeDocument/2006/relationships/font" Target="fonts/AdventProSemiBold-italic.fntdata"/><Relationship Id="rId14" Type="http://schemas.openxmlformats.org/officeDocument/2006/relationships/font" Target="fonts/AdventProSemiBold-bold.fntdata"/><Relationship Id="rId17" Type="http://schemas.openxmlformats.org/officeDocument/2006/relationships/font" Target="fonts/FiraSansCondensedMedium-regular.fntdata"/><Relationship Id="rId16" Type="http://schemas.openxmlformats.org/officeDocument/2006/relationships/font" Target="fonts/AdventProSemiBold-boldItalic.fntdata"/><Relationship Id="rId19" Type="http://schemas.openxmlformats.org/officeDocument/2006/relationships/font" Target="fonts/FiraSansCondensedMedium-italic.fntdata"/><Relationship Id="rId18" Type="http://schemas.openxmlformats.org/officeDocument/2006/relationships/font" Target="fonts/FiraSans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4fae75e47d_2_4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34fae75e47d_2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fae75e47d_2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34fae75e47d_2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4fae75e4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34fae75e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4fae75e47d_2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34fae75e47d_2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4fae75e47d_2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34fae75e47d_2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Dataset selection and curation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Next round: collect your favourite code repositories and perform the code search on it.	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Along with it are other small improvements to other areas of the program and adding more benchmarking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4fae75e47d_2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34fae75e47d_2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63" name="Google Shape;63;p1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68" name="Google Shape;68;p1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71" name="Google Shape;71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74" name="Google Shape;74;p1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81" name="Google Shape;81;p1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92" name="Google Shape;92;p1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95" name="Google Shape;95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98" name="Google Shape;98;p1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5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17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23" name="Google Shape;123;p17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7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30" name="Google Shape;130;p17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3" name="Google Shape;133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6" name="Google Shape;136;p17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39" name="Google Shape;139;p17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4" name="Google Shape;144;p17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7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49" name="Google Shape;149;p17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7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52" name="Google Shape;152;p1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7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7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156" name="Google Shape;156;p1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59" name="Google Shape;159;p17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17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2" name="Google Shape;162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7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69" name="Google Shape;169;p1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74" name="Google Shape;174;p1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0" name="Google Shape;180;p19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84" name="Google Shape;184;p1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1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89" name="Google Shape;189;p1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20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97" name="Google Shape;197;p2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2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20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202" name="Google Shape;202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0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06" name="Google Shape;206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209" name="Google Shape;209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20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0" name="Google Shape;22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1" name="Google Shape;22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23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7" name="Google Shape;227;p24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" name="Google Shape;228;p24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24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34" name="Google Shape;234;p2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24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4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39" name="Google Shape;239;p2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2" name="Google Shape;242;p2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45" name="Google Shape;245;p2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4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2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2" name="Google Shape;252;p2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4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24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56" name="Google Shape;256;p2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24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24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1" name="Google Shape;261;p2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24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64" name="Google Shape;264;p2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0" name="Google Shape;270;p25"/>
          <p:cNvGrpSpPr/>
          <p:nvPr/>
        </p:nvGrpSpPr>
        <p:grpSpPr>
          <a:xfrm>
            <a:off x="722445" y="3412541"/>
            <a:ext cx="7699120" cy="1883463"/>
            <a:chOff x="4558950" y="838825"/>
            <a:chExt cx="2813800" cy="688350"/>
          </a:xfrm>
        </p:grpSpPr>
        <p:sp>
          <p:nvSpPr>
            <p:cNvPr id="271" name="Google Shape;271;p25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26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6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19" name="Google Shape;319;p26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26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21" name="Google Shape;321;p26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2" name="Google Shape;322;p26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26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24" name="Google Shape;324;p26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5" name="Google Shape;325;p26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6" name="Google Shape;326;p26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27" name="Google Shape;327;p26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3" name="Google Shape;333;p2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2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38" name="Google Shape;338;p2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2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7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2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49" name="Google Shape;349;p2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2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4" name="Google Shape;354;p28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28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6" name="Google Shape;356;p28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28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8" name="Google Shape;358;p28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2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2" name="Google Shape;362;p29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29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4" name="Google Shape;364;p29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5" name="Google Shape;365;p29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29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7" name="Google Shape;367;p29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8" name="Google Shape;368;p29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9" name="Google Shape;369;p29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0" name="Google Shape;370;p29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1" name="Google Shape;371;p29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29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3" name="Google Shape;373;p29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4" name="Google Shape;374;p29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9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5" name="Google Shape;385;p30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6" name="Google Shape;386;p30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7" name="Google Shape;387;p30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8" name="Google Shape;388;p30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9" name="Google Shape;389;p30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0" name="Google Shape;390;p30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1" name="Google Shape;391;p30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2" name="Google Shape;392;p30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93" name="Google Shape;393;p30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0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5" name="Google Shape;405;p31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6" name="Google Shape;406;p31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7" name="Google Shape;407;p31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8" name="Google Shape;408;p31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9" name="Google Shape;409;p31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0" name="Google Shape;410;p31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1" name="Google Shape;411;p31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2" name="Google Shape;412;p31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31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1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1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5" name="Google Shape;425;p32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6" name="Google Shape;426;p32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2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2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32"/>
          <p:cNvGrpSpPr/>
          <p:nvPr/>
        </p:nvGrpSpPr>
        <p:grpSpPr>
          <a:xfrm>
            <a:off x="6669726" y="-389684"/>
            <a:ext cx="143766" cy="2106420"/>
            <a:chOff x="6780548" y="337714"/>
            <a:chExt cx="133252" cy="1952377"/>
          </a:xfrm>
        </p:grpSpPr>
        <p:sp>
          <p:nvSpPr>
            <p:cNvPr id="436" name="Google Shape;436;p3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32"/>
          <p:cNvGrpSpPr/>
          <p:nvPr/>
        </p:nvGrpSpPr>
        <p:grpSpPr>
          <a:xfrm>
            <a:off x="1510030" y="507749"/>
            <a:ext cx="203534" cy="2663108"/>
            <a:chOff x="250617" y="2402301"/>
            <a:chExt cx="188650" cy="2468355"/>
          </a:xfrm>
        </p:grpSpPr>
        <p:sp>
          <p:nvSpPr>
            <p:cNvPr id="439" name="Google Shape;439;p3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32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44" name="Google Shape;444;p3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32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2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32"/>
          <p:cNvGrpSpPr/>
          <p:nvPr/>
        </p:nvGrpSpPr>
        <p:grpSpPr>
          <a:xfrm>
            <a:off x="989025" y="-389666"/>
            <a:ext cx="62143" cy="897428"/>
            <a:chOff x="2038689" y="173907"/>
            <a:chExt cx="57599" cy="831799"/>
          </a:xfrm>
        </p:grpSpPr>
        <p:sp>
          <p:nvSpPr>
            <p:cNvPr id="450" name="Google Shape;450;p3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32"/>
          <p:cNvGrpSpPr/>
          <p:nvPr/>
        </p:nvGrpSpPr>
        <p:grpSpPr>
          <a:xfrm>
            <a:off x="8568730" y="2184809"/>
            <a:ext cx="214702" cy="2308597"/>
            <a:chOff x="8008096" y="2108910"/>
            <a:chExt cx="199001" cy="2139770"/>
          </a:xfrm>
        </p:grpSpPr>
        <p:sp>
          <p:nvSpPr>
            <p:cNvPr id="453" name="Google Shape;453;p3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32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32"/>
          <p:cNvGrpSpPr/>
          <p:nvPr/>
        </p:nvGrpSpPr>
        <p:grpSpPr>
          <a:xfrm>
            <a:off x="8221230" y="9"/>
            <a:ext cx="214702" cy="2308597"/>
            <a:chOff x="8008096" y="2108910"/>
            <a:chExt cx="199001" cy="2139770"/>
          </a:xfrm>
        </p:grpSpPr>
        <p:sp>
          <p:nvSpPr>
            <p:cNvPr id="457" name="Google Shape;457;p3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 txBox="1"/>
          <p:nvPr>
            <p:ph idx="1" type="body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61" name="Google Shape;461;p3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62" name="Google Shape;462;p33"/>
          <p:cNvSpPr txBox="1"/>
          <p:nvPr>
            <p:ph idx="2" type="body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63" name="Google Shape;463;p3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8" name="Google Shape;478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9" name="Google Shape;47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2" name="Google Shape;48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.las.iastate.edu/SeniorDesignComS/2025s/402c/sd18_domain-specific-ai_1/-/issues/8" TargetMode="External"/><Relationship Id="rId4" Type="http://schemas.openxmlformats.org/officeDocument/2006/relationships/hyperlink" Target="https://git.las.iastate.edu/SeniorDesignComS/2025s/402c/sd18_domain-specific-ai_1/-/issues/10" TargetMode="External"/><Relationship Id="rId5" Type="http://schemas.openxmlformats.org/officeDocument/2006/relationships/hyperlink" Target="https://git.las.iastate.edu/SeniorDesignComS/2025s/402c/sd18_domain-specific-ai_1/-/issues/9" TargetMode="External"/><Relationship Id="rId6" Type="http://schemas.openxmlformats.org/officeDocument/2006/relationships/hyperlink" Target="https://git.las.iastate.edu/SeniorDesignComS/2025s/402c/sd18_domain-specific-ai_1/-/issues/1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/>
          <p:nvPr>
            <p:ph type="ctrTitle"/>
          </p:nvPr>
        </p:nvSpPr>
        <p:spPr>
          <a:xfrm>
            <a:off x="1561650" y="1371599"/>
            <a:ext cx="60207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Domain Specific AI </a:t>
            </a:r>
            <a:endParaRPr/>
          </a:p>
        </p:txBody>
      </p:sp>
      <p:sp>
        <p:nvSpPr>
          <p:cNvPr id="488" name="Google Shape;488;p38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SD 18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Jacob Duba, Conor O’Shea, Carter Cutsforth, Diego Perez, and Keenan Jacobs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 txBox="1"/>
          <p:nvPr/>
        </p:nvSpPr>
        <p:spPr>
          <a:xfrm>
            <a:off x="420925" y="272750"/>
            <a:ext cx="61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Carter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4" name="Google Shape;494;p39"/>
          <p:cNvSpPr txBox="1"/>
          <p:nvPr/>
        </p:nvSpPr>
        <p:spPr>
          <a:xfrm>
            <a:off x="729275" y="860850"/>
            <a:ext cx="69720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Work for Demo 2: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LLM Local Setup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Helps improve benchmarking time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Working needs testing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Challenge: LLM’s we can run are not as “smart”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Work for final demo: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Getting Ollama changes merged to main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Possibly try to get webserver on Iastate network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Working with Conor on LLM benchmarking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 txBox="1"/>
          <p:nvPr/>
        </p:nvSpPr>
        <p:spPr>
          <a:xfrm>
            <a:off x="420925" y="272750"/>
            <a:ext cx="61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Conor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0" name="Google Shape;500;p40"/>
          <p:cNvSpPr txBox="1"/>
          <p:nvPr/>
        </p:nvSpPr>
        <p:spPr>
          <a:xfrm>
            <a:off x="729275" y="860850"/>
            <a:ext cx="69720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Work for Demo 2: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Benchmarking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Important for Dr. Phan’s research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Code complete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Once hooked up with Ollama will be able to test with the larger datasets locally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Work for final demo: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Finish benchmarking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Benchmark all 3 datasets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Try out different LLMs and compare accuracies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 txBox="1"/>
          <p:nvPr/>
        </p:nvSpPr>
        <p:spPr>
          <a:xfrm>
            <a:off x="420925" y="272750"/>
            <a:ext cx="61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Diego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6" name="Google Shape;506;p41"/>
          <p:cNvSpPr txBox="1"/>
          <p:nvPr/>
        </p:nvSpPr>
        <p:spPr>
          <a:xfrm>
            <a:off x="729275" y="860850"/>
            <a:ext cx="69720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Work for Demo 2: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Memory optimizations and performance improvements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Rewrote the program to use sqlite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Utilizing GPUs where/when available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Work for final demo: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Any changes that need to be made with Dr. Phan’s new datasets.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"/>
          <p:cNvSpPr txBox="1"/>
          <p:nvPr/>
        </p:nvSpPr>
        <p:spPr>
          <a:xfrm>
            <a:off x="420925" y="272750"/>
            <a:ext cx="61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Jacob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2" name="Google Shape;512;p42"/>
          <p:cNvSpPr txBox="1"/>
          <p:nvPr/>
        </p:nvSpPr>
        <p:spPr>
          <a:xfrm>
            <a:off x="1086000" y="860850"/>
            <a:ext cx="69720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Work for Demo 2: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Wrote tickets for </a:t>
            </a:r>
            <a:r>
              <a:rPr lang="en" sz="18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Optimizing Search Speed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" sz="18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Frontend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" sz="18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5"/>
              </a:rPr>
              <a:t>Benchmarking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</a:t>
            </a:r>
            <a:r>
              <a:rPr lang="en" sz="18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6"/>
              </a:rPr>
              <a:t>Local LLM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-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Broke down big problem (Demo 2) into many small problems like storing embeddings in SQLite, searching with numpy array, process embeddings in batches on GPU, returning 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search results with SSR, using ollama to run LMs locally.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Worked one on one mostly with Diego and Conor.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Work for final demo: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Help Conor and Carter deliver benchmark.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Help with live demo for final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Show off all our hard work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Keenan Jacobs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Did everything in the frontend including javascript, CSS, and html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Also did some backend reconstruction/reorganizing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Had no problems with anything, just had to learn Flask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TO-DO: More frontend stuff and whatever else needs to be done, including final things like the website, report, and presentation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