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269" r:id="rId12"/>
    <p:sldId id="267" r:id="rId13"/>
    <p:sldId id="279" r:id="rId14"/>
    <p:sldId id="268" r:id="rId15"/>
    <p:sldId id="270" r:id="rId16"/>
    <p:sldId id="274" r:id="rId17"/>
    <p:sldId id="271" r:id="rId18"/>
    <p:sldId id="272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A7404-F3BB-4637-BC1E-43144CF3194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4180-3E79-4F03-92A2-EDEA03F8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5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Jeveritt/578647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4180-3E79-4F03-92A2-EDEA03F8B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6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https://rpubs.com/Jeveritt/578647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4180-3E79-4F03-92A2-EDEA03F8B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7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9B81-B18B-4A8D-81DF-F1F019B3D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B4932-4C20-4C2B-8553-63E0EC232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91AD2-A778-45E8-832D-581E91BB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A95-60A2-4E6F-B97D-7E2DDF1A40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29FA-3827-4E24-817F-2C4038D4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E53A-58DF-4BB5-B6C8-C3406EAB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36F-B280-4213-936F-BB28867C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CD40-3CE7-4D94-9F8D-4699907E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A81C6-8D63-4D14-85FB-28DBDDA26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58276-AE2D-4B0C-B5BE-ACBEDE84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A95-60A2-4E6F-B97D-7E2DDF1A40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376B4-1644-4A45-A859-98074201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9AC1-B4A0-41BF-BF35-5FBD1E4B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36F-B280-4213-936F-BB28867C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9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F6987-8D03-4805-ACA6-63B84A10B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B1D95-75C2-4FAD-B8D7-320084A77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6BEE5-A1B9-43F9-BF4C-2D156645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A95-60A2-4E6F-B97D-7E2DDF1A40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4D6D-731B-4B28-82C3-40609370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FD966-0476-41B0-B3CB-1E475BB1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36F-B280-4213-936F-BB28867C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2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EFF2-53E6-4B5C-9AEF-8D64252E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9B1E-0B02-4ECD-9A49-11BA096DF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7CEF-9CE8-4901-8B9E-0DF2C632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A95-60A2-4E6F-B97D-7E2DDF1A40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1FF7-C668-4A34-AA1B-27E91524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71A8D-51F1-46AD-9C66-35907809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36F-B280-4213-936F-BB28867C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D4C6-8338-48A8-9CCD-69BF180F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36C3F-5429-4BDF-957D-8F8BF71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0FC6-6292-495B-972E-D76C0077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A95-60A2-4E6F-B97D-7E2DDF1A40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8B887-83EF-4322-A8F5-C193A425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E5E31-0915-4621-BAFC-1460C879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36F-B280-4213-936F-BB28867C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5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D228-0D08-4942-889C-6E19E407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3394-DC38-44D9-B7C2-0E3524D56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31B5F-4229-422E-B930-67E5931D6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E32AF-4FBE-4955-B719-0144D52D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A95-60A2-4E6F-B97D-7E2DDF1A40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BED52-45DE-4DFA-A616-E2099F97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A927-F385-4034-B8B8-95CF5B1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36F-B280-4213-936F-BB28867C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688E-C884-4AF3-868C-C07240A1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7FA8D-3F27-47ED-8127-7277399E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F4631-7D33-43F6-A7D0-ECE59338E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B7044-F551-4BDD-B779-47139FC92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86358-6FE7-45F7-BE7F-FAD361FAF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C215E-858A-4A2D-A549-0BE6FBDE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A95-60A2-4E6F-B97D-7E2DDF1A40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48EFC-7240-47E7-9472-1D8B011F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62B80-110D-4FB3-AE9C-CA633C44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36F-B280-4213-936F-BB28867C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5FAF-AB07-4129-9E59-E487C270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3089B-53AE-449D-BBA8-CC483459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A95-60A2-4E6F-B97D-7E2DDF1A40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7BD1E-823B-445A-8913-901079EC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DD2EC-336B-465D-A59A-A7E1D78B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36F-B280-4213-936F-BB28867C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5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BF14E-7F3B-4182-A913-5F950673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A95-60A2-4E6F-B97D-7E2DDF1A40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407D5-C287-4E88-9A7E-117D24F1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0506A-7D10-49B1-A6E5-77CF08BA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36F-B280-4213-936F-BB28867C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9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A3B3-52E5-4F7D-BF88-EB54DDD3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99B6-FE4B-467A-9529-7E961F85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EEB35-CFE0-4195-9ACD-A9E5227D9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3B20-C513-4E47-B1B8-9A7C10D8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A95-60A2-4E6F-B97D-7E2DDF1A40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971CB-8D75-4B43-B934-47DBB64F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62C1F-EFF9-41C3-9D29-B2F6C674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36F-B280-4213-936F-BB28867C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7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FAFB-C6E2-4806-817D-C77CC892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72F52-161C-419A-9EC0-C098E72E4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12745-8006-4553-B30C-1883C3BD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6303C-02BC-47A0-94FA-EF6AD0F2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4A95-60A2-4E6F-B97D-7E2DDF1A40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620B6-4556-4ECD-B758-E0ACD9FC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C524D-7C34-4770-A798-E51BFF59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C36F-B280-4213-936F-BB28867C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15703-68A0-428C-B5C3-64B54221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0F4F-3783-4F27-BE52-3C1AB076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6426B-09C0-4DE7-A345-32D2B6615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E4A95-60A2-4E6F-B97D-7E2DDF1A40F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0A2B9-DFD0-447E-94C9-61DD814FB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FF16D-1378-4EAA-8643-AF165C00A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C36F-B280-4213-936F-BB28867C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6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Jeveritt/578647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Jeveritt/57864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9753-6745-4FB7-8269-911FC36C5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Drought– Bottom-up Vulnerability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38053-BA23-4F98-8EEF-2453E1E73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28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endParaRPr lang="en-US" dirty="0"/>
          </a:p>
          <a:p>
            <a:r>
              <a:rPr lang="en-US" dirty="0"/>
              <a:t>Weber Basin Water Conservancy District</a:t>
            </a:r>
          </a:p>
        </p:txBody>
      </p:sp>
      <p:pic>
        <p:nvPicPr>
          <p:cNvPr id="1026" name="Picture 2" descr="Image result for usu research symbol">
            <a:extLst>
              <a:ext uri="{FF2B5EF4-FFF2-40B4-BE49-F238E27FC236}">
                <a16:creationId xmlns:a16="http://schemas.microsoft.com/office/drawing/2014/main" id="{DEDB4BB7-5491-4511-A538-900DE4366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88" y="4664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BE523F-2460-45D4-B9CE-37FB25BA86CD}"/>
              </a:ext>
            </a:extLst>
          </p:cNvPr>
          <p:cNvSpPr/>
          <p:nvPr/>
        </p:nvSpPr>
        <p:spPr>
          <a:xfrm>
            <a:off x="4361999" y="3244334"/>
            <a:ext cx="346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//rpubs.com/Jeveritt/578647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6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AB68-C86C-47A3-841D-21EF05E8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BE1F1-754C-4678-B2E8-37D5A7596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1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E1A09E1F-5217-4373-AFA0-6F279A1C9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4" y="440612"/>
            <a:ext cx="8984343" cy="64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5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71783D-11D8-4FEB-B0CC-EA5515A6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0" y="407963"/>
            <a:ext cx="11400006" cy="59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5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9F8C431-5A88-4BA4-A9DD-DC956BC8C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"/>
            <a:ext cx="112395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7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A20635-6CD5-4C54-AC7F-22A69FCEC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9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9E95B2-0A6F-46E9-BC84-B6F585CAA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6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422D86-01BE-48C2-B930-14DE84111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73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83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8EF7-AEDA-4127-B14F-572680FD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FD4B-5983-4106-A3E8-622356A8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Sedimentation</a:t>
            </a:r>
          </a:p>
          <a:p>
            <a:r>
              <a:rPr lang="en-US" dirty="0"/>
              <a:t>High Demand (</a:t>
            </a:r>
            <a:r>
              <a:rPr lang="en-US" i="1" dirty="0"/>
              <a:t>what level?)</a:t>
            </a:r>
          </a:p>
          <a:p>
            <a:pPr lvl="1"/>
            <a:r>
              <a:rPr lang="en-US" dirty="0"/>
              <a:t>Level</a:t>
            </a:r>
          </a:p>
          <a:p>
            <a:r>
              <a:rPr lang="en-US" dirty="0"/>
              <a:t>Low Inflows (</a:t>
            </a:r>
            <a:r>
              <a:rPr lang="en-US" i="1" dirty="0"/>
              <a:t>what level?)</a:t>
            </a:r>
          </a:p>
          <a:p>
            <a:pPr lvl="1"/>
            <a:r>
              <a:rPr lang="en-US" dirty="0"/>
              <a:t>Level</a:t>
            </a:r>
          </a:p>
          <a:p>
            <a:r>
              <a:rPr lang="en-US" dirty="0"/>
              <a:t>Combinations</a:t>
            </a:r>
          </a:p>
          <a:p>
            <a:pPr lvl="1"/>
            <a:r>
              <a:rPr lang="en-US" dirty="0"/>
              <a:t>Levels</a:t>
            </a:r>
          </a:p>
          <a:p>
            <a:pPr lvl="1"/>
            <a:r>
              <a:rPr lang="en-US" dirty="0"/>
              <a:t>Levels</a:t>
            </a:r>
          </a:p>
        </p:txBody>
      </p:sp>
    </p:spTree>
    <p:extLst>
      <p:ext uri="{BB962C8B-B14F-4D97-AF65-F5344CB8AC3E}">
        <p14:creationId xmlns:p14="http://schemas.microsoft.com/office/powerpoint/2010/main" val="382850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AA9AD-669A-44D3-B54A-0659301EB2EF}"/>
              </a:ext>
            </a:extLst>
          </p:cNvPr>
          <p:cNvSpPr txBox="1"/>
          <p:nvPr/>
        </p:nvSpPr>
        <p:spPr>
          <a:xfrm>
            <a:off x="2673626" y="374494"/>
            <a:ext cx="710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333FF"/>
                </a:solidFill>
                <a:latin typeface="Comic Sans MS" panose="030F0702030302020204" pitchFamily="66" charset="0"/>
              </a:rPr>
              <a:t>Bottom-Up Vulnerability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45086-17B3-425F-B0D3-4A34674DCC63}"/>
              </a:ext>
            </a:extLst>
          </p:cNvPr>
          <p:cNvSpPr txBox="1"/>
          <p:nvPr/>
        </p:nvSpPr>
        <p:spPr>
          <a:xfrm>
            <a:off x="168964" y="1321964"/>
            <a:ext cx="2802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1. Identify factors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1FA3A-D707-42EA-9C63-4D98D280993E}"/>
              </a:ext>
            </a:extLst>
          </p:cNvPr>
          <p:cNvSpPr txBox="1"/>
          <p:nvPr/>
        </p:nvSpPr>
        <p:spPr>
          <a:xfrm>
            <a:off x="168964" y="2930862"/>
            <a:ext cx="2802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2. Develop scenarios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85880-C0E4-4B2F-92B0-40C606621441}"/>
              </a:ext>
            </a:extLst>
          </p:cNvPr>
          <p:cNvSpPr txBox="1"/>
          <p:nvPr/>
        </p:nvSpPr>
        <p:spPr>
          <a:xfrm>
            <a:off x="168965" y="3804463"/>
            <a:ext cx="3061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3. Run </a:t>
            </a:r>
            <a:r>
              <a:rPr lang="en-US" sz="2000" dirty="0" err="1">
                <a:solidFill>
                  <a:srgbClr val="260F99"/>
                </a:solidFill>
                <a:latin typeface="Comic Sans MS" panose="030F0702030302020204" pitchFamily="66" charset="0"/>
              </a:rPr>
              <a:t>Riverware</a:t>
            </a:r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 / </a:t>
            </a:r>
            <a:r>
              <a:rPr lang="en-US" sz="2000" dirty="0" err="1">
                <a:solidFill>
                  <a:srgbClr val="260F99"/>
                </a:solidFill>
                <a:latin typeface="Comic Sans MS" panose="030F0702030302020204" pitchFamily="66" charset="0"/>
              </a:rPr>
              <a:t>Riversmart</a:t>
            </a:r>
            <a:endParaRPr lang="en-US" sz="2000" dirty="0">
              <a:solidFill>
                <a:srgbClr val="260F99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57EF7-0BB4-4354-844B-49F400DC4485}"/>
              </a:ext>
            </a:extLst>
          </p:cNvPr>
          <p:cNvSpPr txBox="1"/>
          <p:nvPr/>
        </p:nvSpPr>
        <p:spPr>
          <a:xfrm>
            <a:off x="168965" y="4751021"/>
            <a:ext cx="3836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4. Define satisfactory criteria (Fraction of years…)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9B0A0-37F4-450D-853E-D225D85E913A}"/>
              </a:ext>
            </a:extLst>
          </p:cNvPr>
          <p:cNvSpPr txBox="1"/>
          <p:nvPr/>
        </p:nvSpPr>
        <p:spPr>
          <a:xfrm>
            <a:off x="168964" y="5806607"/>
            <a:ext cx="334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5. Visualize vulnerabilities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37D373-5BB7-412C-B4F2-2EB5722EFE31}"/>
              </a:ext>
            </a:extLst>
          </p:cNvPr>
          <p:cNvSpPr/>
          <p:nvPr/>
        </p:nvSpPr>
        <p:spPr>
          <a:xfrm>
            <a:off x="4770782" y="5744548"/>
            <a:ext cx="5257800" cy="924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405063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Contour plots</a:t>
            </a:r>
          </a:p>
          <a:p>
            <a:pPr marL="2405063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Time series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CFE84F-7500-4885-84E6-09F485ABC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7" r="36857"/>
          <a:stretch/>
        </p:blipFill>
        <p:spPr>
          <a:xfrm>
            <a:off x="6096000" y="5945107"/>
            <a:ext cx="740521" cy="523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085DBA-DC6C-4451-AE1D-D4B07507C3BF}"/>
              </a:ext>
            </a:extLst>
          </p:cNvPr>
          <p:cNvSpPr/>
          <p:nvPr/>
        </p:nvSpPr>
        <p:spPr>
          <a:xfrm>
            <a:off x="4770782" y="4726128"/>
            <a:ext cx="5257800" cy="868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Total storage ≤ </a:t>
            </a:r>
            <a:r>
              <a:rPr lang="en-US" dirty="0">
                <a:solidFill>
                  <a:srgbClr val="FFFF00"/>
                </a:solidFill>
                <a:latin typeface="Comic Sans MS" panose="030F0702030302020204" pitchFamily="66" charset="0"/>
              </a:rPr>
              <a:t>Yellow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Orange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Red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targets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Shortages &gt;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7F475-9472-4934-A800-55EE8FD9E23C}"/>
              </a:ext>
            </a:extLst>
          </p:cNvPr>
          <p:cNvSpPr/>
          <p:nvPr/>
        </p:nvSpPr>
        <p:spPr>
          <a:xfrm>
            <a:off x="4770782" y="3688210"/>
            <a:ext cx="5257799" cy="924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algn="ctr"/>
            <a:r>
              <a:rPr lang="en-US" sz="200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108 Runs</a:t>
            </a:r>
          </a:p>
          <a:p>
            <a:pPr marL="1143000" algn="ctr"/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(Scenario combinations)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9A25EA-F32A-4DB8-AD45-E9243AAB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259" y="3781961"/>
            <a:ext cx="711063" cy="752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1FBCEB-2450-48F4-9087-2711A92D1AD2}"/>
              </a:ext>
            </a:extLst>
          </p:cNvPr>
          <p:cNvSpPr txBox="1"/>
          <p:nvPr/>
        </p:nvSpPr>
        <p:spPr>
          <a:xfrm>
            <a:off x="2902627" y="1215767"/>
            <a:ext cx="2258461" cy="233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2000" u="sng" dirty="0">
                <a:latin typeface="Comic Sans MS" panose="030F0702030302020204" pitchFamily="66" charset="0"/>
              </a:rPr>
              <a:t>Flow @ Oakley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Paleo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Observed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Future Climate</a:t>
            </a:r>
          </a:p>
          <a:p>
            <a:pPr algn="ctr"/>
            <a:endParaRPr lang="en-US" sz="26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Six 30-yr blocks (800 - 970 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kaf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F7F7D9-4C24-4DEA-B038-7EA1E0DC1E7C}"/>
              </a:ext>
            </a:extLst>
          </p:cNvPr>
          <p:cNvSpPr txBox="1"/>
          <p:nvPr/>
        </p:nvSpPr>
        <p:spPr>
          <a:xfrm>
            <a:off x="5222597" y="1215767"/>
            <a:ext cx="2357826" cy="233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2000" u="sng" dirty="0">
                <a:latin typeface="Comic Sans MS" panose="030F0702030302020204" pitchFamily="66" charset="0"/>
              </a:rPr>
              <a:t>Demand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Per capita use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Population,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Ag. Conversion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Potential ET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6 values</a:t>
            </a: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(355 - 560 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kaf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120CA0-818F-461B-A863-2EA4DF3CC181}"/>
              </a:ext>
            </a:extLst>
          </p:cNvPr>
          <p:cNvSpPr txBox="1"/>
          <p:nvPr/>
        </p:nvSpPr>
        <p:spPr>
          <a:xfrm>
            <a:off x="7641932" y="1215767"/>
            <a:ext cx="2032256" cy="2339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Comic Sans MS" panose="030F0702030302020204" pitchFamily="66" charset="0"/>
              </a:rPr>
              <a:t>Sediment Buildup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None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1 or 2 events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Gradual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3 values</a:t>
            </a: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(0%, 10%, 30%)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EED56B-EF86-4CC7-BD98-380289C9B7BC}"/>
              </a:ext>
            </a:extLst>
          </p:cNvPr>
          <p:cNvSpPr txBox="1"/>
          <p:nvPr/>
        </p:nvSpPr>
        <p:spPr>
          <a:xfrm>
            <a:off x="9735697" y="1215767"/>
            <a:ext cx="2357826" cy="2339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Comic Sans MS" panose="030F0702030302020204" pitchFamily="66" charset="0"/>
              </a:rPr>
              <a:t>Evaporation Rate  @ Willard Bay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Riverware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Historical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Late estimate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3 values</a:t>
            </a: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(3.2, 3.7, 4.0 ft/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6707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25F4-2C7C-4E42-BD31-4CD8C342D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AD7BB-9116-4AA5-9919-EBBA2982F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778562-56FB-4763-AC3C-6467A4FF4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7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AF181A1-94D1-4734-BE8F-DA1EE0EA0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34" y="400489"/>
            <a:ext cx="9085532" cy="60570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680D7D-C04D-488A-BD4A-C5631C3B1FFF}"/>
              </a:ext>
            </a:extLst>
          </p:cNvPr>
          <p:cNvSpPr txBox="1"/>
          <p:nvPr/>
        </p:nvSpPr>
        <p:spPr>
          <a:xfrm>
            <a:off x="10033302" y="985838"/>
            <a:ext cx="9706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(1570-1600)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192k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00799-FF50-4C28-98A7-137374659373}"/>
              </a:ext>
            </a:extLst>
          </p:cNvPr>
          <p:cNvSpPr txBox="1"/>
          <p:nvPr/>
        </p:nvSpPr>
        <p:spPr>
          <a:xfrm>
            <a:off x="3873500" y="0"/>
            <a:ext cx="5016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Annual Inflow (Acre-Ft)</a:t>
            </a:r>
          </a:p>
          <a:p>
            <a:pPr algn="ctr"/>
            <a:r>
              <a:rPr lang="en-US" sz="2400" dirty="0"/>
              <a:t>Trace Scenarios</a:t>
            </a:r>
          </a:p>
        </p:txBody>
      </p:sp>
    </p:spTree>
    <p:extLst>
      <p:ext uri="{BB962C8B-B14F-4D97-AF65-F5344CB8AC3E}">
        <p14:creationId xmlns:p14="http://schemas.microsoft.com/office/powerpoint/2010/main" val="7053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8365658-DBAD-478F-BBE2-59A0B9637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113"/>
            <a:ext cx="12192000" cy="6369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C6D95E-169D-4276-B3AF-E70E5CD41A57}"/>
              </a:ext>
            </a:extLst>
          </p:cNvPr>
          <p:cNvSpPr txBox="1"/>
          <p:nvPr/>
        </p:nvSpPr>
        <p:spPr>
          <a:xfrm>
            <a:off x="9232900" y="952500"/>
            <a:ext cx="26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Inflows – Weber at Oakley</a:t>
            </a:r>
          </a:p>
        </p:txBody>
      </p:sp>
    </p:spTree>
    <p:extLst>
      <p:ext uri="{BB962C8B-B14F-4D97-AF65-F5344CB8AC3E}">
        <p14:creationId xmlns:p14="http://schemas.microsoft.com/office/powerpoint/2010/main" val="246013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4F9E12-1EEE-4E43-BED8-FA1DCEA13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50"/>
            <a:ext cx="12289579" cy="560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C67C64-4BC6-487C-AA4E-96D80F7EB22B}"/>
              </a:ext>
            </a:extLst>
          </p:cNvPr>
          <p:cNvSpPr txBox="1"/>
          <p:nvPr/>
        </p:nvSpPr>
        <p:spPr>
          <a:xfrm>
            <a:off x="9715500" y="135255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Inflows – Total District</a:t>
            </a:r>
          </a:p>
        </p:txBody>
      </p:sp>
    </p:spTree>
    <p:extLst>
      <p:ext uri="{BB962C8B-B14F-4D97-AF65-F5344CB8AC3E}">
        <p14:creationId xmlns:p14="http://schemas.microsoft.com/office/powerpoint/2010/main" val="115305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55E4815-528B-4F22-9758-7F89349D3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113"/>
            <a:ext cx="10115550" cy="521651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3C58C9E-A240-47D8-879E-D5C3D1F77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96" y="510335"/>
            <a:ext cx="8115354" cy="4827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DA615-1782-44BD-BA4A-1C7771C01FEA}"/>
              </a:ext>
            </a:extLst>
          </p:cNvPr>
          <p:cNvSpPr txBox="1"/>
          <p:nvPr/>
        </p:nvSpPr>
        <p:spPr>
          <a:xfrm>
            <a:off x="3333750" y="244113"/>
            <a:ext cx="3524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1662A-2F8B-4AA3-894C-F19E94085A39}"/>
              </a:ext>
            </a:extLst>
          </p:cNvPr>
          <p:cNvSpPr txBox="1"/>
          <p:nvPr/>
        </p:nvSpPr>
        <p:spPr>
          <a:xfrm>
            <a:off x="7153302" y="687880"/>
            <a:ext cx="4533900" cy="11324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66927-2EF3-43EC-AAC0-4C368AD12475}"/>
              </a:ext>
            </a:extLst>
          </p:cNvPr>
          <p:cNvSpPr txBox="1"/>
          <p:nvPr/>
        </p:nvSpPr>
        <p:spPr>
          <a:xfrm>
            <a:off x="9982200" y="2950509"/>
            <a:ext cx="2533650" cy="11324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EDCA8-5153-46AF-ADA5-AF6525E7D17A}"/>
              </a:ext>
            </a:extLst>
          </p:cNvPr>
          <p:cNvSpPr txBox="1"/>
          <p:nvPr/>
        </p:nvSpPr>
        <p:spPr>
          <a:xfrm>
            <a:off x="800100" y="4953000"/>
            <a:ext cx="13087350" cy="883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568AF-8ED9-4CE3-9BF6-BF4DF289501D}"/>
              </a:ext>
            </a:extLst>
          </p:cNvPr>
          <p:cNvSpPr txBox="1"/>
          <p:nvPr/>
        </p:nvSpPr>
        <p:spPr>
          <a:xfrm>
            <a:off x="1390650" y="518160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Weber at Oakley Inflows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C56F1-EF8A-4CAC-91D0-B37453FF4A6B}"/>
              </a:ext>
            </a:extLst>
          </p:cNvPr>
          <p:cNvSpPr txBox="1"/>
          <p:nvPr/>
        </p:nvSpPr>
        <p:spPr>
          <a:xfrm>
            <a:off x="7715250" y="5167498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District Total Inflows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2BDE1-81F1-4D05-ADCB-DC394F37AE53}"/>
              </a:ext>
            </a:extLst>
          </p:cNvPr>
          <p:cNvSpPr txBox="1"/>
          <p:nvPr/>
        </p:nvSpPr>
        <p:spPr>
          <a:xfrm>
            <a:off x="10782300" y="1221123"/>
            <a:ext cx="2057400" cy="3124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5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C32629-F5FA-4035-B8FD-E7506B830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40" y="0"/>
            <a:ext cx="11655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7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9872908D-4E22-412D-9D3B-F38D8F7CC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648949" cy="688838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E3DF3F-C65A-4BF1-8838-B581C05CAC86}"/>
              </a:ext>
            </a:extLst>
          </p:cNvPr>
          <p:cNvCxnSpPr>
            <a:cxnSpLocks/>
          </p:cNvCxnSpPr>
          <p:nvPr/>
        </p:nvCxnSpPr>
        <p:spPr>
          <a:xfrm flipH="1">
            <a:off x="1158242" y="721519"/>
            <a:ext cx="2196939" cy="54430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23A36E-1212-4493-B191-BD9ABDB2A018}"/>
              </a:ext>
            </a:extLst>
          </p:cNvPr>
          <p:cNvCxnSpPr>
            <a:cxnSpLocks/>
          </p:cNvCxnSpPr>
          <p:nvPr/>
        </p:nvCxnSpPr>
        <p:spPr>
          <a:xfrm>
            <a:off x="3355181" y="693420"/>
            <a:ext cx="2187490" cy="5461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07BE0F-72FC-42D9-B7C4-E9B4A869C0F6}"/>
              </a:ext>
            </a:extLst>
          </p:cNvPr>
          <p:cNvCxnSpPr>
            <a:cxnSpLocks/>
          </p:cNvCxnSpPr>
          <p:nvPr/>
        </p:nvCxnSpPr>
        <p:spPr>
          <a:xfrm flipH="1">
            <a:off x="5561429" y="693420"/>
            <a:ext cx="2175803" cy="5461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337FF-AF13-43C6-B6FB-B35F3AA2B8C8}"/>
              </a:ext>
            </a:extLst>
          </p:cNvPr>
          <p:cNvCxnSpPr>
            <a:cxnSpLocks/>
          </p:cNvCxnSpPr>
          <p:nvPr/>
        </p:nvCxnSpPr>
        <p:spPr>
          <a:xfrm>
            <a:off x="7737232" y="693420"/>
            <a:ext cx="2187818" cy="36023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1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216</Words>
  <Application>Microsoft Office PowerPoint</Application>
  <PresentationFormat>Widescreen</PresentationFormat>
  <Paragraphs>71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Office Theme</vt:lpstr>
      <vt:lpstr>Drought– Bottom-up Vulnerability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Vulnerabilities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Drought– Bottom-up Vulnerability Analysis</dc:title>
  <dc:creator>Jacob Everitt</dc:creator>
  <cp:lastModifiedBy>Jacob Everitt</cp:lastModifiedBy>
  <cp:revision>13</cp:revision>
  <dcterms:created xsi:type="dcterms:W3CDTF">2020-02-26T02:23:49Z</dcterms:created>
  <dcterms:modified xsi:type="dcterms:W3CDTF">2020-02-26T04:44:53Z</dcterms:modified>
</cp:coreProperties>
</file>