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0A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EFB4-8CD0-4384-9D80-2954F665F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C285-6570-4A8E-BC5D-2C518966C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C0AAC-F279-45DD-A21A-75346AEC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25841-4A80-41A2-A34E-4CBC9CE5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B940-2490-4C60-9F3A-38230CD1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E7F5-5732-41B7-BB87-9FDDB6B3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AB2AB-7552-4078-AD19-2DE1A50EC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A114-6793-43F5-BC52-86B32849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9FA38-9676-48AA-800F-028C40B5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C9CB4-0A8F-40F8-B3EA-0870C6A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ED5F3-D9AC-4284-87DF-C2E420D4F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6E82E-CF58-4721-9AAF-FFFD40833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14F3A-4415-465D-8386-FCD4E67EE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1A460-A2F3-4CE8-9ED5-14C33EA0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5DD3-C9CA-4F75-801B-E6E45376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A889-90E0-4284-B0F4-13973F2E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75D9-6972-4660-8A1D-B356DFE2F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E7DB-A090-4B16-8248-A3A2AE36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45B73-0551-4D3A-AF7E-F62044CB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159EB-1AF7-4509-9236-C9A5195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2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61D9-4167-4FA7-9DA0-2C6617D3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2F33C-D5A5-41B5-95FE-7AB774446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2B09-595E-4048-B0A6-7B97B168F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5B36-21F7-48B2-B982-603B388B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D9E2-EDDD-43AA-ADD7-1265623C8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2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BCC3-A6C4-4691-93A3-1B8958E8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8ACE-6556-49C1-B21D-3B871EB19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CDDF6-612E-41AD-BC2C-AA0922C2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FD25-B33A-4D93-AD70-9844685A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3BE0-4E4E-44C0-ABAA-1FA4282C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481E5-0BE9-4A57-AFEA-D3048EB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0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368-F4FE-40E1-9CB2-FF425F08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402A-C355-4345-999F-A358C1D08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F82F-4ED8-4BD7-9313-D247A260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81B0D-FC25-4F14-ABC9-B942D8910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6514-664C-4854-ADE0-9BF682626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C3436-DDD2-4E68-A536-87A1B167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4567E-D148-449C-8553-A90843AD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5C351-A296-41C6-A5D6-1743B8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8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A6BB-EEDE-43B5-AA7F-8CAAC844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85B04-750B-4184-883D-86805044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C840-5F8A-4070-BBD5-8498BC26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647A-306F-4EFA-942D-52B047F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7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A3B90-E6CA-4E3F-A8C4-2318C821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67A3-1DD5-44EC-8523-AFBA1FB2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0AE12-76DE-4127-A6F0-4C60F8E8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5137-62EA-4C06-9EDD-97404822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B453-E6A6-47CA-BC3B-97765A743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2A6BF-203F-479A-A953-E402B4B7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018E-94A2-47A0-8CAE-D66D84B14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D838-E585-4A99-9134-1C9E6D467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17C98-7ADB-469D-ABBD-71A8C812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7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0FA9-9583-4BF6-931E-548D3EFF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A0C6E-BD08-4BF6-B221-B6DD15C68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DB4CB-2C0E-4EB4-9FA9-C9151083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F380-727A-422C-8930-C55EE37A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050B-90F4-4B09-A200-9202BF189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5F4D0-C518-4C81-9676-186C1F04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C9090-FB4F-4FCE-9A4A-D269E44F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4038F-6367-4087-B84E-70E627742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F263C-2F28-4F17-8CFE-2625B20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9168-9F6A-47F8-8ACD-963480031AA8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3C680-2825-4CCC-8F93-ACB38BB08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2F7D-5BB4-4868-A00C-7C1634C80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DA49D-3420-4BE7-8B2E-015F4880B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A153-C880-4B95-ACBB-3D34FCBC3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Sequence Averages for</a:t>
            </a:r>
            <a:br>
              <a:rPr lang="en-US" dirty="0"/>
            </a:br>
            <a:r>
              <a:rPr lang="en-US" dirty="0"/>
              <a:t>Tree Ring Reconstructed Flow at Lees Ferry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A8B3A-7FAE-4C8C-80E5-EB2290DA5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40543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dirty="0"/>
              <a:t>Comparison of three data sets: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Meko</a:t>
            </a:r>
            <a:r>
              <a:rPr lang="en-US" dirty="0"/>
              <a:t> et al. 2017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err="1"/>
              <a:t>Meko</a:t>
            </a:r>
            <a:r>
              <a:rPr lang="en-US" dirty="0"/>
              <a:t> et al. 2007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Woodhouse et al. 2006</a:t>
            </a:r>
          </a:p>
        </p:txBody>
      </p:sp>
    </p:spTree>
    <p:extLst>
      <p:ext uri="{BB962C8B-B14F-4D97-AF65-F5344CB8AC3E}">
        <p14:creationId xmlns:p14="http://schemas.microsoft.com/office/powerpoint/2010/main" val="41402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DBA2B2-A177-46C9-AC12-FC1DE5E0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604" y="0"/>
            <a:ext cx="8892791" cy="6858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9EE910-84EB-4539-BDDD-2E39D046BA6A}"/>
              </a:ext>
            </a:extLst>
          </p:cNvPr>
          <p:cNvCxnSpPr>
            <a:cxnSpLocks/>
          </p:cNvCxnSpPr>
          <p:nvPr/>
        </p:nvCxnSpPr>
        <p:spPr>
          <a:xfrm>
            <a:off x="2015653" y="4147179"/>
            <a:ext cx="9133316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CB52E4-D87A-4A59-9424-2AB164A419A3}"/>
              </a:ext>
            </a:extLst>
          </p:cNvPr>
          <p:cNvCxnSpPr>
            <a:cxnSpLocks/>
          </p:cNvCxnSpPr>
          <p:nvPr/>
        </p:nvCxnSpPr>
        <p:spPr>
          <a:xfrm>
            <a:off x="2015653" y="4487811"/>
            <a:ext cx="9200428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6DC1EE-4A1B-427C-994F-C6ACB304F547}"/>
              </a:ext>
            </a:extLst>
          </p:cNvPr>
          <p:cNvSpPr txBox="1"/>
          <p:nvPr/>
        </p:nvSpPr>
        <p:spPr>
          <a:xfrm>
            <a:off x="10612038" y="3965370"/>
            <a:ext cx="6319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9900"/>
                </a:solidFill>
              </a:rPr>
              <a:t>11.7 </a:t>
            </a:r>
            <a:r>
              <a:rPr lang="en-US" sz="900" dirty="0" err="1">
                <a:solidFill>
                  <a:srgbClr val="FF9900"/>
                </a:solidFill>
              </a:rPr>
              <a:t>MAF</a:t>
            </a:r>
            <a:endParaRPr lang="en-US" sz="900" dirty="0">
              <a:solidFill>
                <a:srgbClr val="FF99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3E45E-4E41-4A6B-A9B6-EAC9E6D99C58}"/>
              </a:ext>
            </a:extLst>
          </p:cNvPr>
          <p:cNvSpPr txBox="1"/>
          <p:nvPr/>
        </p:nvSpPr>
        <p:spPr>
          <a:xfrm>
            <a:off x="10597828" y="443353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9900"/>
                </a:solidFill>
              </a:rPr>
              <a:t>10.4 </a:t>
            </a:r>
            <a:r>
              <a:rPr lang="en-US" sz="1000" dirty="0" err="1">
                <a:solidFill>
                  <a:srgbClr val="FF9900"/>
                </a:solidFill>
              </a:rPr>
              <a:t>MAF</a:t>
            </a:r>
            <a:endParaRPr lang="en-US" sz="1000" dirty="0">
              <a:solidFill>
                <a:srgbClr val="FF99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8D103A-CD53-4D73-870C-45B4766F66D1}"/>
              </a:ext>
            </a:extLst>
          </p:cNvPr>
          <p:cNvSpPr/>
          <p:nvPr/>
        </p:nvSpPr>
        <p:spPr>
          <a:xfrm>
            <a:off x="6521986" y="4438388"/>
            <a:ext cx="365376" cy="2757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BEF218-1FDD-48DA-B421-66E0D22DF273}"/>
              </a:ext>
            </a:extLst>
          </p:cNvPr>
          <p:cNvSpPr/>
          <p:nvPr/>
        </p:nvSpPr>
        <p:spPr>
          <a:xfrm>
            <a:off x="9454393" y="4090686"/>
            <a:ext cx="352338" cy="2757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1F0D-5CBD-4E75-B377-DC0A41A403B3}"/>
              </a:ext>
            </a:extLst>
          </p:cNvPr>
          <p:cNvSpPr txBox="1"/>
          <p:nvPr/>
        </p:nvSpPr>
        <p:spPr>
          <a:xfrm>
            <a:off x="8920972" y="4576257"/>
            <a:ext cx="119135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1576-1600</a:t>
            </a:r>
          </a:p>
          <a:p>
            <a:pPr algn="ctr"/>
            <a:r>
              <a:rPr lang="en-US" dirty="0">
                <a:solidFill>
                  <a:srgbClr val="FF9900"/>
                </a:solidFill>
              </a:rPr>
              <a:t>11.7 </a:t>
            </a:r>
            <a:r>
              <a:rPr lang="en-US" dirty="0" err="1">
                <a:solidFill>
                  <a:srgbClr val="FF9900"/>
                </a:solidFill>
              </a:rPr>
              <a:t>MAF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43DCD-465E-475F-9800-3AF4EADB784F}"/>
              </a:ext>
            </a:extLst>
          </p:cNvPr>
          <p:cNvSpPr txBox="1"/>
          <p:nvPr/>
        </p:nvSpPr>
        <p:spPr>
          <a:xfrm>
            <a:off x="6225912" y="4763549"/>
            <a:ext cx="119135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900"/>
                </a:solidFill>
              </a:rPr>
              <a:t>1579-1593</a:t>
            </a:r>
          </a:p>
          <a:p>
            <a:pPr algn="ctr"/>
            <a:r>
              <a:rPr lang="en-US" dirty="0">
                <a:solidFill>
                  <a:srgbClr val="FF9900"/>
                </a:solidFill>
              </a:rPr>
              <a:t>10.4 </a:t>
            </a:r>
            <a:r>
              <a:rPr lang="en-US" dirty="0" err="1">
                <a:solidFill>
                  <a:srgbClr val="FF9900"/>
                </a:solidFill>
              </a:rPr>
              <a:t>MAF</a:t>
            </a:r>
            <a:endParaRPr lang="en-US" dirty="0">
              <a:solidFill>
                <a:srgbClr val="FF99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3DB8C-C747-4725-B421-A15611A77F3F}"/>
              </a:ext>
            </a:extLst>
          </p:cNvPr>
          <p:cNvSpPr/>
          <p:nvPr/>
        </p:nvSpPr>
        <p:spPr>
          <a:xfrm>
            <a:off x="4815281" y="310393"/>
            <a:ext cx="2969702" cy="218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2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2CEABD-FDA8-4FCF-8C87-B413F2C0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485" y="0"/>
            <a:ext cx="8883030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2611E43-02CE-4405-B1AB-29C7CCBF1121}"/>
              </a:ext>
            </a:extLst>
          </p:cNvPr>
          <p:cNvSpPr/>
          <p:nvPr/>
        </p:nvSpPr>
        <p:spPr>
          <a:xfrm>
            <a:off x="6543413" y="3615655"/>
            <a:ext cx="310392" cy="2768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E90396-7AB4-430B-A53E-8090DF447CBD}"/>
              </a:ext>
            </a:extLst>
          </p:cNvPr>
          <p:cNvSpPr/>
          <p:nvPr/>
        </p:nvSpPr>
        <p:spPr>
          <a:xfrm>
            <a:off x="9468396" y="3471693"/>
            <a:ext cx="310392" cy="2768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43C3-E441-4692-8148-11374C53B201}"/>
              </a:ext>
            </a:extLst>
          </p:cNvPr>
          <p:cNvSpPr txBox="1"/>
          <p:nvPr/>
        </p:nvSpPr>
        <p:spPr>
          <a:xfrm>
            <a:off x="6258129" y="3950517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1579-1593</a:t>
            </a:r>
          </a:p>
          <a:p>
            <a:r>
              <a:rPr lang="en-US" dirty="0">
                <a:solidFill>
                  <a:srgbClr val="FF9900"/>
                </a:solidFill>
              </a:rPr>
              <a:t>12.04 MAF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1D6D6A-A443-4146-B1D2-342B0CBE0628}"/>
              </a:ext>
            </a:extLst>
          </p:cNvPr>
          <p:cNvSpPr txBox="1"/>
          <p:nvPr/>
        </p:nvSpPr>
        <p:spPr>
          <a:xfrm>
            <a:off x="8811021" y="3872967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1130-1154</a:t>
            </a:r>
          </a:p>
          <a:p>
            <a:r>
              <a:rPr lang="en-US" dirty="0">
                <a:solidFill>
                  <a:srgbClr val="FF9900"/>
                </a:solidFill>
              </a:rPr>
              <a:t>12.62 MAF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604714-F76C-4E08-9540-D357BD58929C}"/>
              </a:ext>
            </a:extLst>
          </p:cNvPr>
          <p:cNvCxnSpPr>
            <a:cxnSpLocks/>
          </p:cNvCxnSpPr>
          <p:nvPr/>
        </p:nvCxnSpPr>
        <p:spPr>
          <a:xfrm>
            <a:off x="2147582" y="3657600"/>
            <a:ext cx="9093665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850592-D51C-43CE-BE83-EBE1136DC6B9}"/>
              </a:ext>
            </a:extLst>
          </p:cNvPr>
          <p:cNvCxnSpPr>
            <a:cxnSpLocks/>
          </p:cNvCxnSpPr>
          <p:nvPr/>
        </p:nvCxnSpPr>
        <p:spPr>
          <a:xfrm>
            <a:off x="2147582" y="3533163"/>
            <a:ext cx="9095063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AA9C9F7-3049-42EB-94D6-9849E8C715F0}"/>
              </a:ext>
            </a:extLst>
          </p:cNvPr>
          <p:cNvSpPr/>
          <p:nvPr/>
        </p:nvSpPr>
        <p:spPr>
          <a:xfrm>
            <a:off x="10647594" y="3594634"/>
            <a:ext cx="1199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9900"/>
                </a:solidFill>
              </a:rPr>
              <a:t>12.04 MAF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AC2D76-A7DD-4B07-B330-C4EEC1B5412B}"/>
              </a:ext>
            </a:extLst>
          </p:cNvPr>
          <p:cNvSpPr/>
          <p:nvPr/>
        </p:nvSpPr>
        <p:spPr>
          <a:xfrm>
            <a:off x="10647594" y="3353355"/>
            <a:ext cx="750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9900"/>
                </a:solidFill>
              </a:rPr>
              <a:t>12.62 MAF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FF3700-13D6-4CDA-8AE4-17983ECFEAAF}"/>
              </a:ext>
            </a:extLst>
          </p:cNvPr>
          <p:cNvSpPr/>
          <p:nvPr/>
        </p:nvSpPr>
        <p:spPr>
          <a:xfrm>
            <a:off x="4815281" y="310393"/>
            <a:ext cx="2969702" cy="218111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6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16A224-7FBF-4DD7-B221-1DFB2B2F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835" y="0"/>
            <a:ext cx="888832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D61727-DA29-4305-BDE5-2107F0F9A1D7}"/>
              </a:ext>
            </a:extLst>
          </p:cNvPr>
          <p:cNvSpPr/>
          <p:nvPr/>
        </p:nvSpPr>
        <p:spPr>
          <a:xfrm>
            <a:off x="4504888" y="327171"/>
            <a:ext cx="3473042" cy="20133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40B086-C511-426A-A1CD-B363CD573443}"/>
              </a:ext>
            </a:extLst>
          </p:cNvPr>
          <p:cNvSpPr/>
          <p:nvPr/>
        </p:nvSpPr>
        <p:spPr>
          <a:xfrm>
            <a:off x="6543413" y="3523376"/>
            <a:ext cx="310392" cy="2768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B30C6F-CCB6-46CA-8CC4-B2D8A7DAF7F2}"/>
              </a:ext>
            </a:extLst>
          </p:cNvPr>
          <p:cNvSpPr/>
          <p:nvPr/>
        </p:nvSpPr>
        <p:spPr>
          <a:xfrm>
            <a:off x="9468396" y="3412970"/>
            <a:ext cx="310392" cy="276838"/>
          </a:xfrm>
          <a:prstGeom prst="ellipse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07E4B-EEF9-414C-9654-9492483EAA39}"/>
              </a:ext>
            </a:extLst>
          </p:cNvPr>
          <p:cNvSpPr txBox="1"/>
          <p:nvPr/>
        </p:nvSpPr>
        <p:spPr>
          <a:xfrm>
            <a:off x="6258129" y="3950517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1579-1593</a:t>
            </a:r>
          </a:p>
          <a:p>
            <a:r>
              <a:rPr lang="en-US" dirty="0">
                <a:solidFill>
                  <a:srgbClr val="FF9900"/>
                </a:solidFill>
              </a:rPr>
              <a:t>12.32 MAF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18463-F239-45A6-862E-1ABE75F1F1D8}"/>
              </a:ext>
            </a:extLst>
          </p:cNvPr>
          <p:cNvSpPr txBox="1"/>
          <p:nvPr/>
        </p:nvSpPr>
        <p:spPr>
          <a:xfrm>
            <a:off x="8811021" y="3872967"/>
            <a:ext cx="1191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1622-1646</a:t>
            </a:r>
          </a:p>
          <a:p>
            <a:r>
              <a:rPr lang="en-US" dirty="0">
                <a:solidFill>
                  <a:srgbClr val="FF9900"/>
                </a:solidFill>
              </a:rPr>
              <a:t>12.87 MAF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0233D4-9607-4303-A56E-9FF0807949EC}"/>
              </a:ext>
            </a:extLst>
          </p:cNvPr>
          <p:cNvCxnSpPr>
            <a:cxnSpLocks/>
          </p:cNvCxnSpPr>
          <p:nvPr/>
        </p:nvCxnSpPr>
        <p:spPr>
          <a:xfrm>
            <a:off x="2147582" y="3573710"/>
            <a:ext cx="9093665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DC608C-2D19-41D8-8F92-E7F999357FBE}"/>
              </a:ext>
            </a:extLst>
          </p:cNvPr>
          <p:cNvCxnSpPr>
            <a:cxnSpLocks/>
          </p:cNvCxnSpPr>
          <p:nvPr/>
        </p:nvCxnSpPr>
        <p:spPr>
          <a:xfrm>
            <a:off x="2147582" y="3475478"/>
            <a:ext cx="9095063" cy="0"/>
          </a:xfrm>
          <a:prstGeom prst="line">
            <a:avLst/>
          </a:prstGeom>
          <a:ln>
            <a:solidFill>
              <a:srgbClr val="FF99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40866A-A187-4315-825F-58254F6E411B}"/>
              </a:ext>
            </a:extLst>
          </p:cNvPr>
          <p:cNvSpPr/>
          <p:nvPr/>
        </p:nvSpPr>
        <p:spPr>
          <a:xfrm>
            <a:off x="10584293" y="3519133"/>
            <a:ext cx="119936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9900"/>
                </a:solidFill>
              </a:rPr>
              <a:t>12.32 MAF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581EED-B6EA-4B48-AF94-241451EB7CF7}"/>
              </a:ext>
            </a:extLst>
          </p:cNvPr>
          <p:cNvSpPr/>
          <p:nvPr/>
        </p:nvSpPr>
        <p:spPr>
          <a:xfrm>
            <a:off x="10584293" y="3277107"/>
            <a:ext cx="7505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rgbClr val="FF9900"/>
                </a:solidFill>
              </a:rPr>
              <a:t>12.87 MAF</a:t>
            </a:r>
          </a:p>
        </p:txBody>
      </p:sp>
    </p:spTree>
    <p:extLst>
      <p:ext uri="{BB962C8B-B14F-4D97-AF65-F5344CB8AC3E}">
        <p14:creationId xmlns:p14="http://schemas.microsoft.com/office/powerpoint/2010/main" val="65890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07F1-5711-4A01-9946-9CC77A28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C0D4A-92F5-4981-BDC1-34BBCFAD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526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worst 15-year drought period based on all data set is 1579-1593.</a:t>
            </a:r>
          </a:p>
          <a:p>
            <a:pPr lvl="1"/>
            <a:r>
              <a:rPr lang="en-US" sz="2000" dirty="0" err="1"/>
              <a:t>Meko</a:t>
            </a:r>
            <a:r>
              <a:rPr lang="en-US" sz="2000" dirty="0"/>
              <a:t> et al. 2017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Mean Flow=10.4 MAF</a:t>
            </a:r>
          </a:p>
          <a:p>
            <a:pPr lvl="1"/>
            <a:r>
              <a:rPr lang="en-US" sz="2000" dirty="0" err="1"/>
              <a:t>Meko</a:t>
            </a:r>
            <a:r>
              <a:rPr lang="en-US" sz="2000" dirty="0"/>
              <a:t> et al. 2007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Mean Flow=12.04 MAF</a:t>
            </a:r>
          </a:p>
          <a:p>
            <a:pPr lvl="1"/>
            <a:r>
              <a:rPr lang="en-US" sz="2000" dirty="0"/>
              <a:t>Woodhouse et al. 2006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Mean Flow=12.32 MAF</a:t>
            </a:r>
          </a:p>
          <a:p>
            <a:pPr lvl="1"/>
            <a:endParaRPr lang="en-US" sz="1000" dirty="0"/>
          </a:p>
          <a:p>
            <a:r>
              <a:rPr lang="en-US" sz="2400" dirty="0"/>
              <a:t>The worst 25-year drought</a:t>
            </a:r>
          </a:p>
          <a:p>
            <a:pPr lvl="1"/>
            <a:r>
              <a:rPr lang="en-US" sz="2000" dirty="0" err="1"/>
              <a:t>Meko</a:t>
            </a:r>
            <a:r>
              <a:rPr lang="en-US" sz="2000" dirty="0"/>
              <a:t> et al. 2017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Period: 1576-1600,  Mean Flow=11.7 MAF</a:t>
            </a:r>
          </a:p>
          <a:p>
            <a:pPr lvl="1"/>
            <a:r>
              <a:rPr lang="en-US" sz="2000" dirty="0" err="1"/>
              <a:t>Meko</a:t>
            </a:r>
            <a:r>
              <a:rPr lang="en-US" sz="2000" dirty="0"/>
              <a:t> et al. 2007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 Period: 1130-1154, Mean Flow=12.62 MAF</a:t>
            </a:r>
          </a:p>
          <a:p>
            <a:pPr lvl="1"/>
            <a:r>
              <a:rPr lang="en-US" sz="2000" dirty="0"/>
              <a:t>Woodhouse et al. 2006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Period: 1622-1646, Mean Flow=12.87 MAF</a:t>
            </a:r>
          </a:p>
          <a:p>
            <a:pPr lvl="1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BE1077-A5DD-43C1-B49D-08AA2246B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334218"/>
              </p:ext>
            </p:extLst>
          </p:nvPr>
        </p:nvGraphicFramePr>
        <p:xfrm>
          <a:off x="4470691" y="4547433"/>
          <a:ext cx="6393052" cy="1918335"/>
        </p:xfrm>
        <a:graphic>
          <a:graphicData uri="http://schemas.openxmlformats.org/drawingml/2006/table">
            <a:tbl>
              <a:tblPr/>
              <a:tblGrid>
                <a:gridCol w="2299225">
                  <a:extLst>
                    <a:ext uri="{9D8B030D-6E8A-4147-A177-3AD203B41FA5}">
                      <a16:colId xmlns:a16="http://schemas.microsoft.com/office/drawing/2014/main" val="2826633871"/>
                    </a:ext>
                  </a:extLst>
                </a:gridCol>
                <a:gridCol w="846112">
                  <a:extLst>
                    <a:ext uri="{9D8B030D-6E8A-4147-A177-3AD203B41FA5}">
                      <a16:colId xmlns:a16="http://schemas.microsoft.com/office/drawing/2014/main" val="3473949286"/>
                    </a:ext>
                  </a:extLst>
                </a:gridCol>
                <a:gridCol w="982688">
                  <a:extLst>
                    <a:ext uri="{9D8B030D-6E8A-4147-A177-3AD203B41FA5}">
                      <a16:colId xmlns:a16="http://schemas.microsoft.com/office/drawing/2014/main" val="1480045706"/>
                    </a:ext>
                  </a:extLst>
                </a:gridCol>
                <a:gridCol w="1350627">
                  <a:extLst>
                    <a:ext uri="{9D8B030D-6E8A-4147-A177-3AD203B41FA5}">
                      <a16:colId xmlns:a16="http://schemas.microsoft.com/office/drawing/2014/main" val="417871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65967177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15-year drought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25-year drought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637745"/>
                  </a:ext>
                </a:extLst>
              </a:tr>
              <a:tr h="328091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Period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Flow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Period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 Flow</a:t>
                      </a:r>
                    </a:p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(MAF)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18798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Meko et al. 2017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1579-1593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1576-1600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22194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Meko et al. 2007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1579-1593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1130-1154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763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Woodhouse et al. 2006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1579-1593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1622-1646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2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996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195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Sequence Averages for Tree Ring Reconstructed Flow at Lees Ferry</vt:lpstr>
      <vt:lpstr>PowerPoint Presentation</vt:lpstr>
      <vt:lpstr>PowerPoint Presentation</vt:lpstr>
      <vt:lpstr>PowerPoint Presentation</vt:lpstr>
      <vt:lpstr>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</dc:creator>
  <cp:lastModifiedBy>Homa</cp:lastModifiedBy>
  <cp:revision>19</cp:revision>
  <dcterms:created xsi:type="dcterms:W3CDTF">2019-06-27T00:23:48Z</dcterms:created>
  <dcterms:modified xsi:type="dcterms:W3CDTF">2019-06-27T04:29:43Z</dcterms:modified>
</cp:coreProperties>
</file>