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F99"/>
    <a:srgbClr val="FFD8B2"/>
    <a:srgbClr val="E5FFB2"/>
    <a:srgbClr val="BFB2FF"/>
    <a:srgbClr val="3333FF"/>
    <a:srgbClr val="542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C227-065F-40C5-B1DD-E25FB63F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65E6-BE6A-44AA-A6E4-F22015D80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52C3-8D28-4E1A-9C45-BF1E9950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E21D-FC8F-49CF-A5D9-3870212A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E518-3582-41F7-BFE9-3764A6C2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5196-C876-48F5-89E7-B39754E7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AB7F2-7A62-44E7-9185-2DE202D3A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E4E1-5F48-4D05-9A22-FDB60C22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A3B2-450A-44AD-BCED-3C95A926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52B0-F91A-4940-9F4E-059ADDB9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3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25D18-C0A4-4C3B-A5EC-EA967E21A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29B2F-1396-4D01-A20E-B86103C2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6A2B-76F0-4AD1-A7B8-D931590D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B864-8FBC-4358-9933-4C9D6A53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2262-C875-4818-A0E2-E8B65EAF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A8D8-296A-495A-BBFC-CE88934E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FA73-4554-41CE-8DD4-A47EE0450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EEAC-12AC-402D-B027-20281F77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3518-02BD-4929-9D12-6AFCF359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2366-FD61-4539-AFF0-EF2DB334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5FE3-2024-4066-BD97-A7699F65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10D05-3B8F-439C-B09B-C7CB12C27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1063F-CAA3-446D-B99F-6E38F1C6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8C9A6-A056-439E-A141-3B1C2B9D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D07A-4996-417E-8B38-E551BAB6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AD12-E128-4790-9696-83C86AF4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17AB-E1A5-4BA6-B346-4E480EE9D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75485-0965-43CE-B755-C5AA2380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BD79B-E7E2-495B-84F5-3D7193ED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59FAF-0A47-4AFF-AD32-83B79C88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1201E-595E-46E1-93EE-66EC7031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C681-DE16-462B-8A14-DE439B59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26B9E-137E-431E-843A-02B32545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CD3AF-D80F-401A-955C-8A5C420B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46119-1632-4DF1-88C4-D965CB267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B2744-B035-49C6-9090-6EB3DC2D0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74D31-B842-4D98-8D02-9E36B3CB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17238-7A43-4747-BFD5-4CFAB8C4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1D06A-687E-43F7-857F-EA0A4429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5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D3D0-FB69-4E03-BFFA-D00773C4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2376D-8109-425F-B4DE-5605D57C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1DB12-B7D2-4B02-86D2-9046278C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C163C-3C1A-4362-8A38-8195E49C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FE098-E8B7-49A4-89C6-DC15C789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F9E11-68B2-4AAB-9D1C-D2108F9A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CDD91-C392-49E1-976F-C95EB510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8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99D6-24B1-4087-B80A-9DB9E0F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C2C2-2EAB-4CD1-A4E3-9E49645E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3CC45-617A-4D78-AB9A-76BF3CDD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F3BA0-7A64-40BF-A8CE-428F92D5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00BAB-9D17-40F4-AA7E-ECB2F37B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27B76-923E-41E6-BF35-B919E022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2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0B8E-A29D-47F1-A0F3-0885F1B7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ADC79-2121-4D2F-931F-30B7DC2F9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4E951-6156-4895-90FF-8EBFCA07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766DF-76B3-4963-BB53-6C694B9F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A3074-6158-4714-BF37-0F9FDED3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F1257-29B5-4FF5-A571-4A472B48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15F8B-71E4-42E5-9D75-4B7893BB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7DE5-4E90-4A9E-8239-09394DBF3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B25E-7A9D-4A02-9F06-7085A2727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EA7B7-E354-4EBD-98AA-7512A5EC96F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4EAF6-37C4-40EF-92B4-0A26B8C48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E4375-7DF1-430F-BA65-B8F5E8C1B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8072E-D26F-4925-AC4B-DBF41CD3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7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8AA9AD-669A-44D3-B54A-0659301EB2EF}"/>
              </a:ext>
            </a:extLst>
          </p:cNvPr>
          <p:cNvSpPr txBox="1"/>
          <p:nvPr/>
        </p:nvSpPr>
        <p:spPr>
          <a:xfrm>
            <a:off x="2902627" y="374494"/>
            <a:ext cx="9190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Bottom-Up Vulnerability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45086-17B3-425F-B0D3-4A34674DCC63}"/>
              </a:ext>
            </a:extLst>
          </p:cNvPr>
          <p:cNvSpPr txBox="1"/>
          <p:nvPr/>
        </p:nvSpPr>
        <p:spPr>
          <a:xfrm>
            <a:off x="168964" y="1321964"/>
            <a:ext cx="2802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1. Identify factors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1FA3A-D707-42EA-9C63-4D98D280993E}"/>
              </a:ext>
            </a:extLst>
          </p:cNvPr>
          <p:cNvSpPr txBox="1"/>
          <p:nvPr/>
        </p:nvSpPr>
        <p:spPr>
          <a:xfrm>
            <a:off x="168964" y="2930862"/>
            <a:ext cx="2802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2. Develop scenarios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85880-C0E4-4B2F-92B0-40C606621441}"/>
              </a:ext>
            </a:extLst>
          </p:cNvPr>
          <p:cNvSpPr txBox="1"/>
          <p:nvPr/>
        </p:nvSpPr>
        <p:spPr>
          <a:xfrm>
            <a:off x="168965" y="3804463"/>
            <a:ext cx="3061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3. Run </a:t>
            </a:r>
            <a:r>
              <a:rPr lang="en-US" sz="2000" dirty="0" err="1">
                <a:solidFill>
                  <a:srgbClr val="260F99"/>
                </a:solidFill>
                <a:latin typeface="Comic Sans MS" panose="030F0702030302020204" pitchFamily="66" charset="0"/>
              </a:rPr>
              <a:t>Riverware</a:t>
            </a:r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 / </a:t>
            </a:r>
            <a:r>
              <a:rPr lang="en-US" sz="2000" dirty="0" err="1">
                <a:solidFill>
                  <a:srgbClr val="260F99"/>
                </a:solidFill>
                <a:latin typeface="Comic Sans MS" panose="030F0702030302020204" pitchFamily="66" charset="0"/>
              </a:rPr>
              <a:t>Riversmart</a:t>
            </a:r>
            <a:endParaRPr lang="en-US" sz="2000" dirty="0">
              <a:solidFill>
                <a:srgbClr val="260F99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57EF7-0BB4-4354-844B-49F400DC4485}"/>
              </a:ext>
            </a:extLst>
          </p:cNvPr>
          <p:cNvSpPr txBox="1"/>
          <p:nvPr/>
        </p:nvSpPr>
        <p:spPr>
          <a:xfrm>
            <a:off x="168965" y="4751021"/>
            <a:ext cx="4265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4. Define </a:t>
            </a:r>
            <a:r>
              <a:rPr lang="en-US" sz="2000" dirty="0" err="1">
                <a:solidFill>
                  <a:srgbClr val="260F99"/>
                </a:solidFill>
                <a:latin typeface="Comic Sans MS" panose="030F0702030302020204" pitchFamily="66" charset="0"/>
              </a:rPr>
              <a:t>vulnernability</a:t>
            </a:r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 criteria (Fraction of years …)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9B0A0-37F4-450D-853E-D225D85E913A}"/>
              </a:ext>
            </a:extLst>
          </p:cNvPr>
          <p:cNvSpPr txBox="1"/>
          <p:nvPr/>
        </p:nvSpPr>
        <p:spPr>
          <a:xfrm>
            <a:off x="168964" y="5754851"/>
            <a:ext cx="33494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>
              <a:spcAft>
                <a:spcPts val="1200"/>
              </a:spcAft>
            </a:pPr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5. Visualize vulnerabilities</a:t>
            </a:r>
          </a:p>
          <a:p>
            <a:pPr marL="288925" indent="-288925"/>
            <a:r>
              <a:rPr lang="en-US" sz="2000" dirty="0">
                <a:solidFill>
                  <a:srgbClr val="260F99"/>
                </a:solidFill>
                <a:latin typeface="Comic Sans MS" panose="030F0702030302020204" pitchFamily="66" charset="0"/>
              </a:rPr>
              <a:t>6. Discuss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37D373-5BB7-412C-B4F2-2EB5722EFE31}"/>
              </a:ext>
            </a:extLst>
          </p:cNvPr>
          <p:cNvSpPr/>
          <p:nvPr/>
        </p:nvSpPr>
        <p:spPr>
          <a:xfrm>
            <a:off x="4770782" y="5744549"/>
            <a:ext cx="5257800" cy="7389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405063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Contour plots</a:t>
            </a:r>
          </a:p>
          <a:p>
            <a:pPr marL="2405063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Time series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CFE84F-7500-4885-84E6-09F485ABC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7" r="36857"/>
          <a:stretch/>
        </p:blipFill>
        <p:spPr>
          <a:xfrm>
            <a:off x="5932098" y="5852418"/>
            <a:ext cx="740521" cy="5232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085DBA-DC6C-4451-AE1D-D4B07507C3BF}"/>
              </a:ext>
            </a:extLst>
          </p:cNvPr>
          <p:cNvSpPr/>
          <p:nvPr/>
        </p:nvSpPr>
        <p:spPr>
          <a:xfrm>
            <a:off x="4770782" y="4726128"/>
            <a:ext cx="5257800" cy="868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Total storage ≤ </a:t>
            </a:r>
            <a:r>
              <a:rPr lang="en-US" dirty="0">
                <a:solidFill>
                  <a:srgbClr val="FFFF00"/>
                </a:solidFill>
                <a:latin typeface="Comic Sans MS" panose="030F0702030302020204" pitchFamily="66" charset="0"/>
              </a:rPr>
              <a:t>Yellow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mic Sans MS" panose="030F0702030302020204" pitchFamily="66" charset="0"/>
              </a:rPr>
              <a:t>Orange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Red</a:t>
            </a: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targets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Shortages &gt;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7F475-9472-4934-A800-55EE8FD9E23C}"/>
              </a:ext>
            </a:extLst>
          </p:cNvPr>
          <p:cNvSpPr/>
          <p:nvPr/>
        </p:nvSpPr>
        <p:spPr>
          <a:xfrm>
            <a:off x="4770782" y="3688210"/>
            <a:ext cx="5257799" cy="9243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0" algn="ctr"/>
            <a:r>
              <a:rPr lang="en-US" sz="200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108 Runs</a:t>
            </a:r>
          </a:p>
          <a:p>
            <a:pPr marL="1143000" algn="ctr"/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(Scenario combinations)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9A25EA-F32A-4DB8-AD45-E9243AAB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259" y="3781961"/>
            <a:ext cx="711063" cy="7528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1FBCEB-2450-48F4-9087-2711A92D1AD2}"/>
              </a:ext>
            </a:extLst>
          </p:cNvPr>
          <p:cNvSpPr txBox="1"/>
          <p:nvPr/>
        </p:nvSpPr>
        <p:spPr>
          <a:xfrm>
            <a:off x="2902627" y="1215767"/>
            <a:ext cx="2258461" cy="233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2000" u="sng" dirty="0">
                <a:latin typeface="Comic Sans MS" panose="030F0702030302020204" pitchFamily="66" charset="0"/>
              </a:rPr>
              <a:t>Flow @ Oakley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Paleo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Observed</a:t>
            </a:r>
          </a:p>
          <a:p>
            <a:pPr marL="396875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Future Climate</a:t>
            </a:r>
          </a:p>
          <a:p>
            <a:pPr algn="ctr"/>
            <a:endParaRPr lang="en-US" sz="26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Six 30-yr blocks (800 - 970 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kaf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F7F7D9-4C24-4DEA-B038-7EA1E0DC1E7C}"/>
              </a:ext>
            </a:extLst>
          </p:cNvPr>
          <p:cNvSpPr txBox="1"/>
          <p:nvPr/>
        </p:nvSpPr>
        <p:spPr>
          <a:xfrm>
            <a:off x="5222597" y="1215767"/>
            <a:ext cx="2357826" cy="23339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sz="2000" u="sng" dirty="0">
                <a:latin typeface="Comic Sans MS" panose="030F0702030302020204" pitchFamily="66" charset="0"/>
              </a:rPr>
              <a:t>Demand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Per capita use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Population,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Ag. Conversion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Potential ET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6 values</a:t>
            </a: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(380 - 850 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kaf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120CA0-818F-461B-A863-2EA4DF3CC181}"/>
              </a:ext>
            </a:extLst>
          </p:cNvPr>
          <p:cNvSpPr txBox="1"/>
          <p:nvPr/>
        </p:nvSpPr>
        <p:spPr>
          <a:xfrm>
            <a:off x="7641932" y="1215767"/>
            <a:ext cx="2032256" cy="2339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omic Sans MS" panose="030F0702030302020204" pitchFamily="66" charset="0"/>
              </a:rPr>
              <a:t>Sediment Buildup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None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1 or 2 events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Gradual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3 values</a:t>
            </a: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(0%, 10%, 30%)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EED56B-EF86-4CC7-BD98-380289C9B7BC}"/>
              </a:ext>
            </a:extLst>
          </p:cNvPr>
          <p:cNvSpPr txBox="1"/>
          <p:nvPr/>
        </p:nvSpPr>
        <p:spPr>
          <a:xfrm>
            <a:off x="9735697" y="1215767"/>
            <a:ext cx="2357826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Comic Sans MS" panose="030F0702030302020204" pitchFamily="66" charset="0"/>
              </a:rPr>
              <a:t>Evaporation Rate  @ Willard Bay</a:t>
            </a:r>
          </a:p>
          <a:p>
            <a:endParaRPr lang="en-US" sz="800" dirty="0"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Riverware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Historical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Late estimate</a:t>
            </a:r>
          </a:p>
          <a:p>
            <a:pPr algn="ctr"/>
            <a:endParaRPr lang="en-US" sz="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3 values</a:t>
            </a:r>
          </a:p>
          <a:p>
            <a:pPr algn="ctr"/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(3.2, 3.7, 4.0 ft/</a:t>
            </a:r>
            <a:r>
              <a:rPr lang="en-US" dirty="0" err="1">
                <a:solidFill>
                  <a:srgbClr val="542708"/>
                </a:solidFill>
                <a:latin typeface="Comic Sans MS" panose="030F0702030302020204" pitchFamily="66" charset="0"/>
              </a:rPr>
              <a:t>yr</a:t>
            </a:r>
            <a:r>
              <a:rPr lang="en-US" dirty="0">
                <a:solidFill>
                  <a:srgbClr val="542708"/>
                </a:solidFill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670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133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15</cp:revision>
  <dcterms:created xsi:type="dcterms:W3CDTF">2020-02-21T18:55:38Z</dcterms:created>
  <dcterms:modified xsi:type="dcterms:W3CDTF">2020-02-25T05:32:06Z</dcterms:modified>
</cp:coreProperties>
</file>