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3970000" cy="10795000"/>
  <p:notesSz cx="9931400" cy="143637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Ferlin" initials="J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292E"/>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87542" autoAdjust="0"/>
  </p:normalViewPr>
  <p:slideViewPr>
    <p:cSldViewPr snapToGrid="0" showGuides="1">
      <p:cViewPr>
        <p:scale>
          <a:sx n="100" d="100"/>
          <a:sy n="100" d="100"/>
        </p:scale>
        <p:origin x="-426" y="240"/>
      </p:cViewPr>
      <p:guideLst>
        <p:guide orient="horz" pos="3400"/>
        <p:guide pos="4417"/>
        <p:guide pos="18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100" y="0"/>
            <a:ext cx="4303713" cy="717550"/>
          </a:xfrm>
          <a:prstGeom prst="rect">
            <a:avLst/>
          </a:prstGeom>
        </p:spPr>
        <p:txBody>
          <a:bodyPr vert="horz" lIns="91440" tIns="45720" rIns="91440" bIns="45720" rtlCol="0"/>
          <a:lstStyle>
            <a:lvl1pPr algn="r">
              <a:defRPr sz="1200"/>
            </a:lvl1pPr>
          </a:lstStyle>
          <a:p>
            <a:fld id="{37C50D7F-5172-434D-9E20-E71FDF806C79}" type="datetimeFigureOut">
              <a:rPr lang="en-GB" smtClean="0"/>
              <a:t>05/07/2019</a:t>
            </a:fld>
            <a:endParaRPr lang="en-GB"/>
          </a:p>
        </p:txBody>
      </p:sp>
      <p:sp>
        <p:nvSpPr>
          <p:cNvPr id="4" name="Footer Placeholder 3"/>
          <p:cNvSpPr>
            <a:spLocks noGrp="1"/>
          </p:cNvSpPr>
          <p:nvPr>
            <p:ph type="ftr" sz="quarter" idx="2"/>
          </p:nvPr>
        </p:nvSpPr>
        <p:spPr>
          <a:xfrm>
            <a:off x="0" y="13642975"/>
            <a:ext cx="4303713" cy="717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100" y="13642975"/>
            <a:ext cx="4303713" cy="717550"/>
          </a:xfrm>
          <a:prstGeom prst="rect">
            <a:avLst/>
          </a:prstGeom>
        </p:spPr>
        <p:txBody>
          <a:bodyPr vert="horz" lIns="91440" tIns="45720" rIns="91440" bIns="45720" rtlCol="0" anchor="b"/>
          <a:lstStyle>
            <a:lvl1pPr algn="r">
              <a:defRPr sz="1200"/>
            </a:lvl1pPr>
          </a:lstStyle>
          <a:p>
            <a:fld id="{606C8AFF-8A61-4F36-B0E3-ECA9A625022A}" type="slidenum">
              <a:rPr lang="en-GB" smtClean="0"/>
              <a:t>‹#›</a:t>
            </a:fld>
            <a:endParaRPr lang="en-GB"/>
          </a:p>
        </p:txBody>
      </p:sp>
    </p:spTree>
    <p:extLst>
      <p:ext uri="{BB962C8B-B14F-4D97-AF65-F5344CB8AC3E}">
        <p14:creationId xmlns:p14="http://schemas.microsoft.com/office/powerpoint/2010/main" val="3009507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81138" y="1076325"/>
            <a:ext cx="6969125" cy="5386388"/>
          </a:xfrm>
          <a:prstGeom prst="rect">
            <a:avLst/>
          </a:prstGeom>
        </p:spPr>
        <p:txBody>
          <a:bodyPr lIns="132804" tIns="66401" rIns="132804" bIns="66401"/>
          <a:lstStyle/>
          <a:p>
            <a:endParaRPr/>
          </a:p>
        </p:txBody>
      </p:sp>
      <p:sp>
        <p:nvSpPr>
          <p:cNvPr id="117" name="Shape 117"/>
          <p:cNvSpPr>
            <a:spLocks noGrp="1"/>
          </p:cNvSpPr>
          <p:nvPr>
            <p:ph type="body" sz="quarter" idx="1"/>
          </p:nvPr>
        </p:nvSpPr>
        <p:spPr>
          <a:xfrm>
            <a:off x="1324188" y="6822759"/>
            <a:ext cx="7283026" cy="6463665"/>
          </a:xfrm>
          <a:prstGeom prst="rect">
            <a:avLst/>
          </a:prstGeom>
        </p:spPr>
        <p:txBody>
          <a:bodyPr lIns="132804" tIns="66401" rIns="132804" bIns="66401"/>
          <a:lstStyle/>
          <a:p>
            <a:endParaRPr/>
          </a:p>
        </p:txBody>
      </p:sp>
    </p:spTree>
    <p:extLst>
      <p:ext uri="{BB962C8B-B14F-4D97-AF65-F5344CB8AC3E}">
        <p14:creationId xmlns:p14="http://schemas.microsoft.com/office/powerpoint/2010/main" val="2885844970"/>
      </p:ext>
    </p:extLst>
  </p:cSld>
  <p:clrMap bg1="lt1" tx1="dk1" bg2="lt2" tx2="dk2" accent1="accent1" accent2="accent2" accent3="accent3" accent4="accent4" accent5="accent5" accent6="accent6" hlink="hlink" folHlink="folHlink"/>
  <p:hf sldNum="0" hdr="0" ftr="0" dt="0"/>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Dimension picture: 11, 8 px from top</a:t>
            </a:r>
            <a:r>
              <a:rPr lang="en-GB" baseline="0" smtClean="0"/>
              <a:t> left corner</a:t>
            </a:r>
            <a:endParaRPr lang="en-GB"/>
          </a:p>
        </p:txBody>
      </p:sp>
    </p:spTree>
    <p:extLst>
      <p:ext uri="{BB962C8B-B14F-4D97-AF65-F5344CB8AC3E}">
        <p14:creationId xmlns:p14="http://schemas.microsoft.com/office/powerpoint/2010/main" val="39335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Dimension picture: 11, 8 px from top</a:t>
            </a:r>
            <a:r>
              <a:rPr lang="en-GB" baseline="0" smtClean="0"/>
              <a:t> left corner</a:t>
            </a:r>
            <a:endParaRPr lang="en-GB"/>
          </a:p>
        </p:txBody>
      </p:sp>
    </p:spTree>
    <p:extLst>
      <p:ext uri="{BB962C8B-B14F-4D97-AF65-F5344CB8AC3E}">
        <p14:creationId xmlns:p14="http://schemas.microsoft.com/office/powerpoint/2010/main" val="393356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Dimension picture: 11, 8 px from top</a:t>
            </a:r>
            <a:r>
              <a:rPr lang="en-GB" baseline="0" smtClean="0"/>
              <a:t> left corner</a:t>
            </a:r>
            <a:endParaRPr lang="en-GB"/>
          </a:p>
        </p:txBody>
      </p:sp>
    </p:spTree>
    <p:extLst>
      <p:ext uri="{BB962C8B-B14F-4D97-AF65-F5344CB8AC3E}">
        <p14:creationId xmlns:p14="http://schemas.microsoft.com/office/powerpoint/2010/main" val="39335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dit.com/r/datascience/comments/c2xxt4/has_anyone_ever_wasted_months_on_a_projec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tats.stackexchange.com/questions/336442/predictive-models-statistics-cant-possibly-beat-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3600" b="0">
                <a:solidFill>
                  <a:srgbClr val="000000"/>
                </a:solidFill>
                <a:latin typeface="Segoe UI" pitchFamily="34" charset="0"/>
                <a:ea typeface="Verdana" pitchFamily="34" charset="0"/>
                <a:cs typeface="Segoe UI" pitchFamily="34" charset="0"/>
              </a:rPr>
              <a:t>P</a:t>
            </a:r>
            <a:r>
              <a:rPr kumimoji="0" lang="en-GB" sz="3600" b="0" i="0" u="none" strike="noStrike" cap="none" spc="0" normalizeH="0" baseline="0" smtClean="0">
                <a:ln>
                  <a:noFill/>
                </a:ln>
                <a:solidFill>
                  <a:srgbClr val="000000"/>
                </a:solidFill>
                <a:effectLst/>
                <a:uFillTx/>
                <a:latin typeface="Segoe UI" pitchFamily="34" charset="0"/>
                <a:ea typeface="Verdana" pitchFamily="34" charset="0"/>
                <a:cs typeface="Segoe UI" pitchFamily="34" charset="0"/>
                <a:sym typeface="Source Sans Pro"/>
              </a:rPr>
              <a:t>roject</a:t>
            </a:r>
            <a:endPar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endParaRP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smtClean="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smtClean="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smtClean="0">
                <a:solidFill>
                  <a:srgbClr val="000000"/>
                </a:solidFill>
                <a:latin typeface="Segoe UI" pitchFamily="34" charset="0"/>
                <a:ea typeface="Verdana" pitchFamily="34" charset="0"/>
                <a:cs typeface="Segoe UI" pitchFamily="34" charset="0"/>
              </a:rPr>
              <a:t>From Analysis Services</a:t>
            </a:r>
            <a:r>
              <a:rPr lang="en-GB" sz="1000" b="0">
                <a:solidFill>
                  <a:srgbClr val="000000"/>
                </a:solidFill>
                <a:latin typeface="Segoe UI" pitchFamily="34" charset="0"/>
                <a:ea typeface="Verdana" pitchFamily="34" charset="0"/>
                <a:cs typeface="Segoe UI" pitchFamily="34" charset="0"/>
              </a:rPr>
              <a:t> </a:t>
            </a:r>
            <a:r>
              <a:rPr lang="en-GB" sz="1000" b="0" smtClean="0">
                <a:solidFill>
                  <a:srgbClr val="000000"/>
                </a:solidFill>
                <a:latin typeface="Segoe UI" pitchFamily="34" charset="0"/>
                <a:ea typeface="Verdana" pitchFamily="34" charset="0"/>
                <a:cs typeface="Segoe UI" pitchFamily="34" charset="0"/>
              </a:rPr>
              <a:t>&gt; Server name: </a:t>
            </a:r>
            <a:r>
              <a:rPr lang="en-GB" sz="1000" b="0" i="1" u="sng" smtClean="0">
                <a:solidFill>
                  <a:srgbClr val="000000"/>
                </a:solidFill>
                <a:latin typeface="Segoe UI" pitchFamily="34" charset="0"/>
                <a:ea typeface="Verdana" pitchFamily="34" charset="0"/>
                <a:cs typeface="Segoe UI" pitchFamily="34" charset="0"/>
              </a:rPr>
              <a:t>SSAS</a:t>
            </a:r>
            <a:r>
              <a:rPr lang="en-GB" sz="1000" b="0" smtClean="0">
                <a:solidFill>
                  <a:srgbClr val="000000"/>
                </a:solidFill>
                <a:latin typeface="Segoe UI" pitchFamily="34" charset="0"/>
                <a:ea typeface="Verdana" pitchFamily="34" charset="0"/>
                <a:cs typeface="Segoe UI" pitchFamily="34" charset="0"/>
              </a:rPr>
              <a:t> &gt; </a:t>
            </a:r>
            <a:r>
              <a:rPr lang="en-GB" sz="1000" b="0" i="1" u="sng" smtClean="0">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1" name="Table 20"/>
          <p:cNvGraphicFramePr>
            <a:graphicFrameLocks noGrp="1"/>
          </p:cNvGraphicFramePr>
          <p:nvPr>
            <p:extLst>
              <p:ext uri="{D42A27DB-BD31-4B8C-83A1-F6EECF244321}">
                <p14:modId xmlns:p14="http://schemas.microsoft.com/office/powerpoint/2010/main" val="4197296836"/>
              </p:ext>
            </p:extLst>
          </p:nvPr>
        </p:nvGraphicFramePr>
        <p:xfrm>
          <a:off x="272456" y="4534489"/>
          <a:ext cx="3825875" cy="297561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Avoid Wasting Time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Push people who are bad at giving clear problem statements, or</a:t>
                      </a:r>
                      <a:r>
                        <a:rPr lang="en-GB" sz="1000" baseline="0" smtClean="0">
                          <a:solidFill>
                            <a:srgbClr val="000000"/>
                          </a:solidFill>
                          <a:latin typeface="Segoe UI" pitchFamily="34" charset="0"/>
                          <a:cs typeface="Segoe UI" pitchFamily="34" charset="0"/>
                        </a:rPr>
                        <a:t> </a:t>
                      </a:r>
                      <a:r>
                        <a:rPr lang="en-GB" sz="1000" smtClean="0">
                          <a:solidFill>
                            <a:srgbClr val="000000"/>
                          </a:solidFill>
                          <a:latin typeface="Segoe UI" pitchFamily="34" charset="0"/>
                          <a:cs typeface="Segoe UI" pitchFamily="34" charset="0"/>
                        </a:rPr>
                        <a:t>bad at thinking through how complex what they are asking actually is. E.g. if</a:t>
                      </a:r>
                      <a:r>
                        <a:rPr lang="en-GB" sz="1000" baseline="0" smtClean="0">
                          <a:solidFill>
                            <a:srgbClr val="000000"/>
                          </a:solidFill>
                          <a:latin typeface="Segoe UI" pitchFamily="34" charset="0"/>
                          <a:cs typeface="Segoe UI" pitchFamily="34" charset="0"/>
                        </a:rPr>
                        <a:t> predict best price, optimize revenue or profit?</a:t>
                      </a:r>
                      <a:endParaRPr lang="en-GB" sz="100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algn="l"/>
                      <a:r>
                        <a:rPr lang="en-GB" sz="1000" smtClean="0">
                          <a:solidFill>
                            <a:srgbClr val="000000"/>
                          </a:solidFill>
                          <a:latin typeface="Segoe UI" pitchFamily="34" charset="0"/>
                          <a:cs typeface="Segoe UI" pitchFamily="34" charset="0"/>
                        </a:rPr>
                        <a:t>Think through whole</a:t>
                      </a:r>
                      <a:r>
                        <a:rPr lang="en-GB" sz="1000" baseline="0" smtClean="0">
                          <a:solidFill>
                            <a:srgbClr val="000000"/>
                          </a:solidFill>
                          <a:latin typeface="Segoe UI" pitchFamily="34" charset="0"/>
                          <a:cs typeface="Segoe UI" pitchFamily="34" charset="0"/>
                        </a:rPr>
                        <a:t> process of running model in the future: Easy to get high quality data? Performance requirements of running model? Who uses output and when? How much will decisions be improved?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Using best data you have, if</a:t>
                      </a:r>
                      <a:r>
                        <a:rPr lang="en-GB" sz="1000" i="0" baseline="0" smtClean="0">
                          <a:solidFill>
                            <a:srgbClr val="000000"/>
                          </a:solidFill>
                          <a:latin typeface="Segoe UI" pitchFamily="34" charset="0"/>
                          <a:cs typeface="Segoe UI" pitchFamily="34" charset="0"/>
                        </a:rPr>
                        <a:t> simplest model gives &lt;0.1 quality of fit, no model will give 0.8+</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smtClean="0">
                          <a:hlinkClick r:id="rId3"/>
                        </a:rPr>
                        <a:t>https://www.reddit.com/r/datascience/comments/c2xxt4/has_anyone_ever_wasted_months_on_a_project/</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5403196"/>
              </p:ext>
            </p:extLst>
          </p:nvPr>
        </p:nvGraphicFramePr>
        <p:xfrm>
          <a:off x="4521876" y="4062827"/>
          <a:ext cx="3825875" cy="253492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Do</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State</a:t>
                      </a:r>
                      <a:r>
                        <a:rPr lang="en-GB" sz="1000" i="0" baseline="0" smtClean="0">
                          <a:solidFill>
                            <a:srgbClr val="000000"/>
                          </a:solidFill>
                          <a:latin typeface="Segoe UI" pitchFamily="34" charset="0"/>
                          <a:cs typeface="Segoe UI" pitchFamily="34" charset="0"/>
                        </a:rPr>
                        <a:t> your assumptions early and often, make sure client really understands the nitty and gritty details. Is result dependent on some conditions that are probably not realistic?</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algn="l"/>
                      <a:r>
                        <a:rPr lang="en-GB" sz="1000" smtClean="0">
                          <a:solidFill>
                            <a:srgbClr val="000000"/>
                          </a:solidFill>
                          <a:latin typeface="Segoe UI" pitchFamily="34" charset="0"/>
                          <a:cs typeface="Segoe UI" pitchFamily="34" charset="0"/>
                        </a:rPr>
                        <a:t>Ask questions to make sure everyone’s expectations</a:t>
                      </a:r>
                      <a:r>
                        <a:rPr lang="en-GB" sz="1000" baseline="0" smtClean="0">
                          <a:solidFill>
                            <a:srgbClr val="000000"/>
                          </a:solidFill>
                          <a:latin typeface="Segoe UI" pitchFamily="34" charset="0"/>
                          <a:cs typeface="Segoe UI" pitchFamily="34" charset="0"/>
                        </a:rPr>
                        <a:t> are on the same page.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smtClean="0">
                          <a:hlinkClick r:id="rId3"/>
                        </a:rPr>
                        <a:t>https://www.reddit.com/r/datascience/comments/c2xxt4/has_anyone_ever_wasted_months_on_a_project/</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smtClean="0">
                <a:ln>
                  <a:noFill/>
                </a:ln>
                <a:solidFill>
                  <a:srgbClr val="000000"/>
                </a:solidFill>
                <a:effectLst/>
                <a:uFillTx/>
                <a:latin typeface="Segoe UI" pitchFamily="34" charset="0"/>
                <a:ea typeface="Verdana" pitchFamily="34" charset="0"/>
                <a:cs typeface="Segoe UI" pitchFamily="34" charset="0"/>
                <a:sym typeface="Source Sans Pro"/>
              </a:rPr>
              <a:t>Forecasting</a:t>
            </a:r>
            <a:endPar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endParaRP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smtClean="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smtClean="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smtClean="0">
                <a:solidFill>
                  <a:srgbClr val="000000"/>
                </a:solidFill>
                <a:latin typeface="Segoe UI" pitchFamily="34" charset="0"/>
                <a:ea typeface="Verdana" pitchFamily="34" charset="0"/>
                <a:cs typeface="Segoe UI" pitchFamily="34" charset="0"/>
              </a:rPr>
              <a:t>From Analysis Services</a:t>
            </a:r>
            <a:r>
              <a:rPr lang="en-GB" sz="1000" b="0">
                <a:solidFill>
                  <a:srgbClr val="000000"/>
                </a:solidFill>
                <a:latin typeface="Segoe UI" pitchFamily="34" charset="0"/>
                <a:ea typeface="Verdana" pitchFamily="34" charset="0"/>
                <a:cs typeface="Segoe UI" pitchFamily="34" charset="0"/>
              </a:rPr>
              <a:t> </a:t>
            </a:r>
            <a:r>
              <a:rPr lang="en-GB" sz="1000" b="0" smtClean="0">
                <a:solidFill>
                  <a:srgbClr val="000000"/>
                </a:solidFill>
                <a:latin typeface="Segoe UI" pitchFamily="34" charset="0"/>
                <a:ea typeface="Verdana" pitchFamily="34" charset="0"/>
                <a:cs typeface="Segoe UI" pitchFamily="34" charset="0"/>
              </a:rPr>
              <a:t>&gt; Server name: </a:t>
            </a:r>
            <a:r>
              <a:rPr lang="en-GB" sz="1000" b="0" i="1" u="sng" smtClean="0">
                <a:solidFill>
                  <a:srgbClr val="000000"/>
                </a:solidFill>
                <a:latin typeface="Segoe UI" pitchFamily="34" charset="0"/>
                <a:ea typeface="Verdana" pitchFamily="34" charset="0"/>
                <a:cs typeface="Segoe UI" pitchFamily="34" charset="0"/>
              </a:rPr>
              <a:t>SSAS</a:t>
            </a:r>
            <a:r>
              <a:rPr lang="en-GB" sz="1000" b="0" smtClean="0">
                <a:solidFill>
                  <a:srgbClr val="000000"/>
                </a:solidFill>
                <a:latin typeface="Segoe UI" pitchFamily="34" charset="0"/>
                <a:ea typeface="Verdana" pitchFamily="34" charset="0"/>
                <a:cs typeface="Segoe UI" pitchFamily="34" charset="0"/>
              </a:rPr>
              <a:t> &gt; </a:t>
            </a:r>
            <a:r>
              <a:rPr lang="en-GB" sz="1000" b="0" i="1" u="sng" smtClean="0">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3888239703"/>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654665545"/>
              </p:ext>
            </p:extLst>
          </p:nvPr>
        </p:nvGraphicFramePr>
        <p:xfrm>
          <a:off x="366944" y="1369141"/>
          <a:ext cx="3825875" cy="283972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General things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We should not have high expectations for forecast accuracy, and we</a:t>
                      </a:r>
                      <a:r>
                        <a:rPr lang="en-GB" sz="1000" baseline="0" smtClean="0">
                          <a:solidFill>
                            <a:srgbClr val="000000"/>
                          </a:solidFill>
                          <a:latin typeface="Segoe UI" pitchFamily="34" charset="0"/>
                          <a:cs typeface="Segoe UI" pitchFamily="34" charset="0"/>
                        </a:rPr>
                        <a:t> </a:t>
                      </a:r>
                      <a:r>
                        <a:rPr lang="en-GB" sz="1000" smtClean="0">
                          <a:solidFill>
                            <a:srgbClr val="000000"/>
                          </a:solidFill>
                          <a:latin typeface="Segoe UI" pitchFamily="34" charset="0"/>
                          <a:cs typeface="Segoe UI" pitchFamily="34" charset="0"/>
                        </a:rPr>
                        <a:t>should not expend heroic efforts trying to achieve unrealistic levels of accuracy.</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algn="l"/>
                      <a:r>
                        <a:rPr lang="en-GB" sz="1000" smtClean="0">
                          <a:solidFill>
                            <a:srgbClr val="000000"/>
                          </a:solidFill>
                          <a:latin typeface="Segoe UI" pitchFamily="34" charset="0"/>
                          <a:cs typeface="Segoe UI" pitchFamily="34" charset="0"/>
                        </a:rPr>
                        <a:t>instead focus on the efficiency</a:t>
                      </a:r>
                      <a:r>
                        <a:rPr lang="en-GB" sz="1000" baseline="0" smtClean="0">
                          <a:solidFill>
                            <a:srgbClr val="000000"/>
                          </a:solidFill>
                          <a:latin typeface="Segoe UI" pitchFamily="34" charset="0"/>
                          <a:cs typeface="Segoe UI" pitchFamily="34" charset="0"/>
                        </a:rPr>
                        <a:t> </a:t>
                      </a:r>
                      <a:r>
                        <a:rPr lang="en-GB" sz="1000" smtClean="0">
                          <a:solidFill>
                            <a:srgbClr val="000000"/>
                          </a:solidFill>
                          <a:latin typeface="Segoe UI" pitchFamily="34" charset="0"/>
                          <a:cs typeface="Segoe UI" pitchFamily="34" charset="0"/>
                        </a:rPr>
                        <a:t>of our forecasting processes, and seek alternative (nonforecasting) solutions</a:t>
                      </a:r>
                      <a:r>
                        <a:rPr lang="en-GB" sz="1000" baseline="0" smtClean="0">
                          <a:solidFill>
                            <a:srgbClr val="000000"/>
                          </a:solidFill>
                          <a:latin typeface="Segoe UI" pitchFamily="34" charset="0"/>
                          <a:cs typeface="Segoe UI" pitchFamily="34" charset="0"/>
                        </a:rPr>
                        <a:t> </a:t>
                      </a:r>
                      <a:r>
                        <a:rPr lang="en-GB" sz="1000" smtClean="0">
                          <a:solidFill>
                            <a:srgbClr val="000000"/>
                          </a:solidFill>
                          <a:latin typeface="Segoe UI" pitchFamily="34" charset="0"/>
                          <a:cs typeface="Segoe UI" pitchFamily="34" charset="0"/>
                        </a:rPr>
                        <a:t>to our underlying business problems.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The method of forecast value added</a:t>
                      </a:r>
                      <a:r>
                        <a:rPr lang="en-GB" sz="1000" i="0" baseline="0" smtClean="0">
                          <a:solidFill>
                            <a:srgbClr val="000000"/>
                          </a:solidFill>
                          <a:latin typeface="Segoe UI" pitchFamily="34" charset="0"/>
                          <a:cs typeface="Segoe UI" pitchFamily="34" charset="0"/>
                        </a:rPr>
                        <a:t> </a:t>
                      </a:r>
                      <a:r>
                        <a:rPr lang="en-GB" sz="1000" i="0" smtClean="0">
                          <a:solidFill>
                            <a:srgbClr val="000000"/>
                          </a:solidFill>
                          <a:latin typeface="Segoe UI" pitchFamily="34" charset="0"/>
                          <a:cs typeface="Segoe UI" pitchFamily="34" charset="0"/>
                        </a:rPr>
                        <a:t>(FVA) analysis (discussed in several articles in Chapter 4) can be used to identify</a:t>
                      </a:r>
                      <a:r>
                        <a:rPr lang="en-GB" sz="1000" i="0" baseline="0" smtClean="0">
                          <a:solidFill>
                            <a:srgbClr val="000000"/>
                          </a:solidFill>
                          <a:latin typeface="Segoe UI" pitchFamily="34" charset="0"/>
                          <a:cs typeface="Segoe UI" pitchFamily="34" charset="0"/>
                        </a:rPr>
                        <a:t> </a:t>
                      </a:r>
                      <a:r>
                        <a:rPr lang="en-GB" sz="1000" i="0" smtClean="0">
                          <a:solidFill>
                            <a:srgbClr val="000000"/>
                          </a:solidFill>
                          <a:latin typeface="Segoe UI" pitchFamily="34" charset="0"/>
                          <a:cs typeface="Segoe UI" pitchFamily="34" charset="0"/>
                        </a:rPr>
                        <a:t>and eliminate forecasting process activities that do not improve the forecast (or</a:t>
                      </a:r>
                      <a:r>
                        <a:rPr lang="en-GB" sz="1000" i="0" baseline="0" smtClean="0">
                          <a:solidFill>
                            <a:srgbClr val="000000"/>
                          </a:solidFill>
                          <a:latin typeface="Segoe UI" pitchFamily="34" charset="0"/>
                          <a:cs typeface="Segoe UI" pitchFamily="34" charset="0"/>
                        </a:rPr>
                        <a:t> </a:t>
                      </a:r>
                      <a:r>
                        <a:rPr lang="en-GB" sz="1000" i="0" smtClean="0">
                          <a:solidFill>
                            <a:srgbClr val="000000"/>
                          </a:solidFill>
                          <a:latin typeface="Segoe UI" pitchFamily="34" charset="0"/>
                          <a:cs typeface="Segoe UI" pitchFamily="34" charset="0"/>
                        </a:rPr>
                        <a:t>may even be making it worse).</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Business Forecasting p. 3</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097634122"/>
              </p:ext>
            </p:extLst>
          </p:nvPr>
        </p:nvGraphicFramePr>
        <p:xfrm>
          <a:off x="410845" y="4394281"/>
          <a:ext cx="3825875" cy="2808656"/>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Communicating uncertainty leads to better decision making! p.</a:t>
                      </a:r>
                      <a:r>
                        <a:rPr lang="en-GB" sz="1000" i="0" baseline="0" smtClean="0">
                          <a:solidFill>
                            <a:srgbClr val="000000"/>
                          </a:solidFill>
                          <a:latin typeface="Segoe UI" pitchFamily="34" charset="0"/>
                          <a:cs typeface="Segoe UI" pitchFamily="34" charset="0"/>
                        </a:rPr>
                        <a:t> 6 for example.</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Use probabilistic (100 ± 50) instead of point forecasts (100).</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Forecast of 100 </a:t>
                      </a:r>
                      <a:r>
                        <a:rPr lang="en-GB" sz="1000" baseline="0" smtClean="0">
                          <a:solidFill>
                            <a:srgbClr val="000000"/>
                          </a:solidFill>
                          <a:latin typeface="Segoe UI" pitchFamily="34" charset="0"/>
                          <a:cs typeface="Segoe UI" pitchFamily="34" charset="0"/>
                        </a:rPr>
                        <a:t>± 10 may lead to a much different planning decision than a forecast of 100 ± 100. Eg. how much safety stock to hold.</a:t>
                      </a:r>
                      <a:endParaRPr lang="en-GB" sz="100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Usually</a:t>
                      </a:r>
                      <a:r>
                        <a:rPr lang="en-GB" sz="1000" i="0" baseline="0" smtClean="0">
                          <a:solidFill>
                            <a:srgbClr val="000000"/>
                          </a:solidFill>
                          <a:latin typeface="Segoe UI" pitchFamily="34" charset="0"/>
                          <a:cs typeface="Segoe UI" pitchFamily="34" charset="0"/>
                        </a:rPr>
                        <a:t> uncertainty is underestimated.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smtClean="0">
                          <a:solidFill>
                            <a:srgbClr val="000000"/>
                          </a:solidFill>
                          <a:latin typeface="Segoe UI" pitchFamily="34" charset="0"/>
                          <a:cs typeface="Segoe UI" pitchFamily="34" charset="0"/>
                        </a:rPr>
                        <a:t>    Simple remedy: Double range!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smtClean="0">
                          <a:solidFill>
                            <a:srgbClr val="000000"/>
                          </a:solidFill>
                          <a:latin typeface="Segoe UI" pitchFamily="34" charset="0"/>
                          <a:cs typeface="Segoe UI" pitchFamily="34" charset="0"/>
                        </a:rPr>
                        <a:t>    Adv. remedy: Est. probs. of different factors Monte Carlo sim.</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98423407"/>
              </p:ext>
            </p:extLst>
          </p:nvPr>
        </p:nvGraphicFramePr>
        <p:xfrm>
          <a:off x="403225" y="7411801"/>
          <a:ext cx="3825875" cy="2367966"/>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How to Communicate 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Too</a:t>
                      </a:r>
                      <a:r>
                        <a:rPr lang="en-GB" sz="1000" i="0" baseline="0" smtClean="0">
                          <a:solidFill>
                            <a:srgbClr val="000000"/>
                          </a:solidFill>
                          <a:latin typeface="Segoe UI" pitchFamily="34" charset="0"/>
                          <a:cs typeface="Segoe UI" pitchFamily="34" charset="0"/>
                        </a:rPr>
                        <a:t> wide uncertainty interval is hard to sell to decision makers, even if it is accurate (eg. 90% pred. interval of 50 to 900 units).</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Fan</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and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density</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charts</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are great.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Increased trust if pred. intervals</a:t>
                      </a:r>
                      <a:r>
                        <a:rPr lang="en-GB" sz="1000" baseline="0" smtClean="0">
                          <a:solidFill>
                            <a:srgbClr val="000000"/>
                          </a:solidFill>
                          <a:latin typeface="Segoe UI" pitchFamily="34" charset="0"/>
                          <a:cs typeface="Segoe UI" pitchFamily="34" charset="0"/>
                        </a:rPr>
                        <a:t> is expressed in everyday language (worst-case), or in scenarios/narratives.</a:t>
                      </a:r>
                      <a:endParaRPr lang="en-GB" sz="100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16722327"/>
              </p:ext>
            </p:extLst>
          </p:nvPr>
        </p:nvGraphicFramePr>
        <p:xfrm>
          <a:off x="4506595" y="4099006"/>
          <a:ext cx="3825875" cy="279527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Forecastability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Range of forecast errors</a:t>
                      </a:r>
                      <a:r>
                        <a:rPr lang="en-GB" sz="1000" i="0" baseline="0" smtClean="0">
                          <a:solidFill>
                            <a:srgbClr val="000000"/>
                          </a:solidFill>
                          <a:latin typeface="Segoe UI" pitchFamily="34" charset="0"/>
                          <a:cs typeface="Segoe UI" pitchFamily="34" charset="0"/>
                        </a:rPr>
                        <a:t> that are achievable on average in the long run.</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The lower value of the range represents the lowest forecast error achievable.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The upper value of the range represents</a:t>
                      </a:r>
                      <a:r>
                        <a:rPr lang="en-GB" sz="1000" baseline="0" smtClean="0">
                          <a:solidFill>
                            <a:srgbClr val="000000"/>
                          </a:solidFill>
                          <a:latin typeface="Segoe UI" pitchFamily="34" charset="0"/>
                          <a:cs typeface="Segoe UI" pitchFamily="34" charset="0"/>
                        </a:rPr>
                        <a:t> an upper bound based on a very simple forecasting method. Eg. naïve, simple moving average (non-seasonal), or Winter’s exponential smoothing (seasonal data).</a:t>
                      </a:r>
                      <a:endParaRPr lang="en-GB" sz="100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Business Forecasting Ch. 1.3</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0135509"/>
              </p:ext>
            </p:extLst>
          </p:nvPr>
        </p:nvGraphicFramePr>
        <p:xfrm>
          <a:off x="8897620" y="1412956"/>
          <a:ext cx="3825875" cy="394843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World of Low Predictability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There are extensice empirical evidence</a:t>
                      </a:r>
                      <a:r>
                        <a:rPr lang="en-GB" sz="1000" i="0" baseline="0" smtClean="0">
                          <a:solidFill>
                            <a:srgbClr val="000000"/>
                          </a:solidFill>
                          <a:latin typeface="Segoe UI" pitchFamily="34" charset="0"/>
                          <a:cs typeface="Segoe UI" pitchFamily="34" charset="0"/>
                        </a:rPr>
                        <a:t> of our inability to predict the future.</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There are serious limits of forecasting when complex, social systems are involved.</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“Simple” models do not necessarily fit past data well, but predict the future </a:t>
                      </a:r>
                      <a:r>
                        <a:rPr lang="en-GB" sz="1000" smtClean="0">
                          <a:solidFill>
                            <a:srgbClr val="000000"/>
                          </a:solidFill>
                          <a:latin typeface="Segoe UI" pitchFamily="34" charset="0"/>
                          <a:cs typeface="Segoe UI" pitchFamily="34" charset="0"/>
                        </a:rPr>
                        <a:t>better </a:t>
                      </a:r>
                      <a:r>
                        <a:rPr lang="en-GB" sz="1000" smtClean="0">
                          <a:solidFill>
                            <a:srgbClr val="000000"/>
                          </a:solidFill>
                          <a:latin typeface="Segoe UI" pitchFamily="34" charset="0"/>
                          <a:cs typeface="Segoe UI" pitchFamily="34" charset="0"/>
                        </a:rPr>
                        <a:t>than complex or sophisticated</a:t>
                      </a:r>
                      <a:r>
                        <a:rPr lang="en-GB" sz="1000" baseline="0" smtClean="0">
                          <a:solidFill>
                            <a:srgbClr val="000000"/>
                          </a:solidFill>
                          <a:latin typeface="Segoe UI" pitchFamily="34" charset="0"/>
                          <a:cs typeface="Segoe UI" pitchFamily="34" charset="0"/>
                        </a:rPr>
                        <a:t> statistical models.</a:t>
                      </a:r>
                      <a:endParaRPr lang="en-GB" sz="100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Ironically, in most domains, judgmental predictions are less accurate than those of statistical</a:t>
                      </a:r>
                      <a:r>
                        <a:rPr lang="en-GB" sz="1000" i="0" baseline="0" smtClean="0">
                          <a:solidFill>
                            <a:srgbClr val="000000"/>
                          </a:solidFill>
                          <a:latin typeface="Segoe UI" pitchFamily="34" charset="0"/>
                          <a:cs typeface="Segoe UI" pitchFamily="34" charset="0"/>
                        </a:rPr>
                        <a:t> models, as they are influenced by human biases and limitations.</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Paradox</a:t>
                      </a:r>
                      <a:r>
                        <a:rPr lang="en-GB" sz="1000" i="0" baseline="0" smtClean="0">
                          <a:solidFill>
                            <a:srgbClr val="000000"/>
                          </a:solidFill>
                          <a:latin typeface="Segoe UI" pitchFamily="34" charset="0"/>
                          <a:cs typeface="Segoe UI" pitchFamily="34" charset="0"/>
                        </a:rPr>
                        <a:t> of control, improved benefits if we avoid illusion of control: Choose stocks randomly (index), skip medical periodic checkups, keep flying after terrorist attacks.</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Instead of trying accurate prediction, focus on protective strategies (insurance), being prepared (build to withstand earthquake), proactive strategies (redundancy, build cash reserves), concentrate of uncertainsy (after prediction, what’s the accuracy of that prediction).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Makridakis, Taleb.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Living in a world of low levels of predictability.</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6739128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smtClean="0">
                <a:ln>
                  <a:noFill/>
                </a:ln>
                <a:solidFill>
                  <a:srgbClr val="000000"/>
                </a:solidFill>
                <a:effectLst/>
                <a:uFillTx/>
                <a:latin typeface="Segoe UI" pitchFamily="34" charset="0"/>
                <a:ea typeface="Verdana" pitchFamily="34" charset="0"/>
                <a:cs typeface="Segoe UI" pitchFamily="34" charset="0"/>
                <a:sym typeface="Source Sans Pro"/>
              </a:rPr>
              <a:t>Statistics</a:t>
            </a:r>
            <a:endPar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endParaRP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smtClean="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smtClean="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smtClean="0">
                <a:solidFill>
                  <a:srgbClr val="000000"/>
                </a:solidFill>
                <a:latin typeface="Segoe UI" pitchFamily="34" charset="0"/>
                <a:ea typeface="Verdana" pitchFamily="34" charset="0"/>
                <a:cs typeface="Segoe UI" pitchFamily="34" charset="0"/>
              </a:rPr>
              <a:t>From Analysis Services</a:t>
            </a:r>
            <a:r>
              <a:rPr lang="en-GB" sz="1000" b="0">
                <a:solidFill>
                  <a:srgbClr val="000000"/>
                </a:solidFill>
                <a:latin typeface="Segoe UI" pitchFamily="34" charset="0"/>
                <a:ea typeface="Verdana" pitchFamily="34" charset="0"/>
                <a:cs typeface="Segoe UI" pitchFamily="34" charset="0"/>
              </a:rPr>
              <a:t> </a:t>
            </a:r>
            <a:r>
              <a:rPr lang="en-GB" sz="1000" b="0" smtClean="0">
                <a:solidFill>
                  <a:srgbClr val="000000"/>
                </a:solidFill>
                <a:latin typeface="Segoe UI" pitchFamily="34" charset="0"/>
                <a:ea typeface="Verdana" pitchFamily="34" charset="0"/>
                <a:cs typeface="Segoe UI" pitchFamily="34" charset="0"/>
              </a:rPr>
              <a:t>&gt; Server name: </a:t>
            </a:r>
            <a:r>
              <a:rPr lang="en-GB" sz="1000" b="0" i="1" u="sng" smtClean="0">
                <a:solidFill>
                  <a:srgbClr val="000000"/>
                </a:solidFill>
                <a:latin typeface="Segoe UI" pitchFamily="34" charset="0"/>
                <a:ea typeface="Verdana" pitchFamily="34" charset="0"/>
                <a:cs typeface="Segoe UI" pitchFamily="34" charset="0"/>
              </a:rPr>
              <a:t>SSAS</a:t>
            </a:r>
            <a:r>
              <a:rPr lang="en-GB" sz="1000" b="0" smtClean="0">
                <a:solidFill>
                  <a:srgbClr val="000000"/>
                </a:solidFill>
                <a:latin typeface="Segoe UI" pitchFamily="34" charset="0"/>
                <a:ea typeface="Verdana" pitchFamily="34" charset="0"/>
                <a:cs typeface="Segoe UI" pitchFamily="34" charset="0"/>
              </a:rPr>
              <a:t> &gt; </a:t>
            </a:r>
            <a:r>
              <a:rPr lang="en-GB" sz="1000" b="0" i="1" u="sng" smtClean="0">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6" name="Table 5"/>
          <p:cNvGraphicFramePr>
            <a:graphicFrameLocks noGrp="1"/>
          </p:cNvGraphicFramePr>
          <p:nvPr>
            <p:extLst>
              <p:ext uri="{D42A27DB-BD31-4B8C-83A1-F6EECF244321}">
                <p14:modId xmlns:p14="http://schemas.microsoft.com/office/powerpoint/2010/main" val="1889968161"/>
              </p:ext>
            </p:extLst>
          </p:nvPr>
        </p:nvGraphicFramePr>
        <p:xfrm>
          <a:off x="4467224" y="1783038"/>
          <a:ext cx="3800476" cy="1315136"/>
        </p:xfrm>
        <a:graphic>
          <a:graphicData uri="http://schemas.openxmlformats.org/drawingml/2006/table">
            <a:tbl>
              <a:tblPr firstRow="1" bandRow="1">
                <a:tableStyleId>{5940675A-B579-460E-94D1-54222C63F5DA}</a:tableStyleId>
              </a:tblPr>
              <a:tblGrid>
                <a:gridCol w="3800476"/>
              </a:tblGrid>
              <a:tr h="260350">
                <a:tc>
                  <a:txBody>
                    <a:bodyPr/>
                    <a:lstStyle/>
                    <a:p>
                      <a:pPr algn="l"/>
                      <a:r>
                        <a:rPr lang="en-GB" sz="1000" b="1" smtClean="0">
                          <a:solidFill>
                            <a:srgbClr val="000000"/>
                          </a:solidFill>
                          <a:latin typeface="Segoe UI" pitchFamily="34" charset="0"/>
                          <a:cs typeface="Segoe UI" pitchFamily="34" charset="0"/>
                        </a:rPr>
                        <a:t>Subjects to check if to include</a:t>
                      </a:r>
                      <a:endParaRPr lang="en-GB" sz="1000" b="0" baseline="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Causal inference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algn="l"/>
                      <a:r>
                        <a:rPr lang="en-GB" sz="1000" smtClean="0">
                          <a:solidFill>
                            <a:srgbClr val="000000"/>
                          </a:solidFill>
                          <a:latin typeface="Segoe UI" pitchFamily="34" charset="0"/>
                          <a:cs typeface="Segoe UI" pitchFamily="34" charset="0"/>
                        </a:rPr>
                        <a:t>Multivariate analysis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algn="l"/>
                      <a:r>
                        <a:rPr lang="en-GB" sz="1000" smtClean="0">
                          <a:solidFill>
                            <a:srgbClr val="000000"/>
                          </a:solidFill>
                          <a:latin typeface="Segoe UI" pitchFamily="34" charset="0"/>
                          <a:cs typeface="Segoe UI" pitchFamily="34" charset="0"/>
                        </a:rPr>
                        <a:t>Regression models + assumptions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Have I always population data or is it still samples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3179040"/>
              </p:ext>
            </p:extLst>
          </p:nvPr>
        </p:nvGraphicFramePr>
        <p:xfrm>
          <a:off x="4471076" y="6753860"/>
          <a:ext cx="3825875" cy="352171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Statistical Modeling vs. Machine Learning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algn="l"/>
                      <a:r>
                        <a:rPr lang="en-GB" sz="1000" smtClean="0">
                          <a:solidFill>
                            <a:srgbClr val="000000"/>
                          </a:solidFill>
                          <a:latin typeface="Segoe UI" pitchFamily="34" charset="0"/>
                          <a:cs typeface="Segoe UI" pitchFamily="34" charset="0"/>
                        </a:rPr>
                        <a:t>For example, a linear regression is both a </a:t>
                      </a:r>
                      <a:r>
                        <a:rPr lang="en-GB" sz="1000" i="1" smtClean="0">
                          <a:solidFill>
                            <a:srgbClr val="000000"/>
                          </a:solidFill>
                          <a:latin typeface="Segoe UI" pitchFamily="34" charset="0"/>
                          <a:cs typeface="Segoe UI" pitchFamily="34" charset="0"/>
                        </a:rPr>
                        <a:t>statistical model </a:t>
                      </a:r>
                      <a:r>
                        <a:rPr lang="en-GB" sz="1000" smtClean="0">
                          <a:solidFill>
                            <a:srgbClr val="000000"/>
                          </a:solidFill>
                          <a:latin typeface="Segoe UI" pitchFamily="34" charset="0"/>
                          <a:cs typeface="Segoe UI" pitchFamily="34" charset="0"/>
                        </a:rPr>
                        <a:t>and a </a:t>
                      </a:r>
                      <a:r>
                        <a:rPr lang="en-GB" sz="1000" i="1" smtClean="0">
                          <a:solidFill>
                            <a:srgbClr val="000000"/>
                          </a:solidFill>
                          <a:latin typeface="Segoe UI" pitchFamily="34" charset="0"/>
                          <a:cs typeface="Segoe UI" pitchFamily="34" charset="0"/>
                        </a:rPr>
                        <a:t>machine learning </a:t>
                      </a:r>
                      <a:r>
                        <a:rPr lang="en-GB" sz="1000" smtClean="0">
                          <a:solidFill>
                            <a:srgbClr val="000000"/>
                          </a:solidFill>
                          <a:latin typeface="Segoe UI" pitchFamily="34" charset="0"/>
                          <a:cs typeface="Segoe UI" pitchFamily="34" charset="0"/>
                        </a:rPr>
                        <a:t>model.</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Statistical modeling </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provides more than interpretation; it actually gives a model of some population parameter. It depends on a large framework of mathematics and theory, which allows for formulas for things like the variance of coefficients, variance of predictions, and hypothesis testing. The potential yield of statistical modeling is much greater than machine learning, because you can make strong statements about population parameters instead of just measuring error on holdout, but it’s considerably more difficult to approach a problem with a statistical model.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There are several types of statistical analyses: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descriptive</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predictive</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exploratory</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etc. Machine learning would mostly fall within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predictive analysis</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and most of it doesn't allow you to make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assertions on things.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smtClean="0">
                          <a:hlinkClick r:id="rId3"/>
                        </a:rPr>
                        <a:t>https://stats.stackexchange.com/questions/336442/predictive-models-statistics-cant-possibly-beat-machine-learning</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6985163"/>
              </p:ext>
            </p:extLst>
          </p:nvPr>
        </p:nvGraphicFramePr>
        <p:xfrm>
          <a:off x="5417185" y="4382089"/>
          <a:ext cx="3825875" cy="1986280"/>
        </p:xfrm>
        <a:graphic>
          <a:graphicData uri="http://schemas.openxmlformats.org/drawingml/2006/table">
            <a:tbl>
              <a:tblPr firstRow="1" bandRow="1">
                <a:tableStyleId>{5940675A-B579-460E-94D1-54222C63F5DA}</a:tableStyleId>
              </a:tblPr>
              <a:tblGrid>
                <a:gridCol w="3825875"/>
              </a:tblGrid>
              <a:tr h="260350">
                <a:tc>
                  <a:txBody>
                    <a:bodyPr/>
                    <a:lstStyle/>
                    <a:p>
                      <a:pPr algn="l"/>
                      <a:r>
                        <a:rPr lang="en-GB" sz="1000" b="1" baseline="0" smtClean="0">
                          <a:solidFill>
                            <a:srgbClr val="000000"/>
                          </a:solidFill>
                          <a:latin typeface="Segoe UI" pitchFamily="34" charset="0"/>
                          <a:cs typeface="Segoe UI" pitchFamily="34" charset="0"/>
                        </a:rPr>
                        <a:t>Types of Statistical Analyses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Descriptive - Summarize a given data set, which can be either a representation of the entire or a sample of a population. Usually measures of central tendency and variability.</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Inferential - Infers properties of a population.</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Predictive - Make predictions about unknown future events.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Exploratory - (EDA) Summarize a data sets main characteristics, often with visual methods. A statistical model can be used or not.</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25146059"/>
              </p:ext>
            </p:extLst>
          </p:nvPr>
        </p:nvGraphicFramePr>
        <p:xfrm>
          <a:off x="288925" y="1526847"/>
          <a:ext cx="3546060" cy="1315136"/>
        </p:xfrm>
        <a:graphic>
          <a:graphicData uri="http://schemas.openxmlformats.org/drawingml/2006/table">
            <a:tbl>
              <a:tblPr firstRow="1" bandRow="1">
                <a:tableStyleId>{5940675A-B579-460E-94D1-54222C63F5DA}</a:tableStyleId>
              </a:tblPr>
              <a:tblGrid>
                <a:gridCol w="1333954"/>
                <a:gridCol w="380538"/>
                <a:gridCol w="1831568"/>
              </a:tblGrid>
              <a:tr h="260350">
                <a:tc gridSpan="3">
                  <a:txBody>
                    <a:bodyPr/>
                    <a:lstStyle/>
                    <a:p>
                      <a:pPr algn="l"/>
                      <a:r>
                        <a:rPr lang="en-GB" sz="1000" b="1" smtClean="0">
                          <a:solidFill>
                            <a:srgbClr val="000000"/>
                          </a:solidFill>
                          <a:latin typeface="Segoe UI" pitchFamily="34" charset="0"/>
                          <a:cs typeface="Segoe UI" pitchFamily="34" charset="0"/>
                        </a:rPr>
                        <a:t>What is (not) possible to forecast?</a:t>
                      </a:r>
                      <a:endParaRPr lang="en-GB" sz="1000" b="0" baseline="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smtClean="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68813221"/>
              </p:ext>
            </p:extLst>
          </p:nvPr>
        </p:nvGraphicFramePr>
        <p:xfrm>
          <a:off x="288925" y="3032002"/>
          <a:ext cx="3546060" cy="1437640"/>
        </p:xfrm>
        <a:graphic>
          <a:graphicData uri="http://schemas.openxmlformats.org/drawingml/2006/table">
            <a:tbl>
              <a:tblPr firstRow="1" bandRow="1">
                <a:tableStyleId>{5940675A-B579-460E-94D1-54222C63F5DA}</a:tableStyleId>
              </a:tblPr>
              <a:tblGrid>
                <a:gridCol w="1333954"/>
                <a:gridCol w="380538"/>
                <a:gridCol w="1831568"/>
              </a:tblGrid>
              <a:tr h="260350">
                <a:tc gridSpan="3">
                  <a:txBody>
                    <a:bodyPr/>
                    <a:lstStyle/>
                    <a:p>
                      <a:pPr algn="l"/>
                      <a:r>
                        <a:rPr lang="en-GB" sz="1000" b="1" smtClean="0">
                          <a:solidFill>
                            <a:srgbClr val="000000"/>
                          </a:solidFill>
                          <a:latin typeface="Segoe UI" pitchFamily="34" charset="0"/>
                          <a:cs typeface="Segoe UI" pitchFamily="34" charset="0"/>
                        </a:rPr>
                        <a:t>What is required for model to be predictive?</a:t>
                      </a:r>
                      <a:endParaRPr lang="en-GB" sz="1000" b="0" baseline="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Compated to simply descriptive.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smtClean="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6746438"/>
              </p:ext>
            </p:extLst>
          </p:nvPr>
        </p:nvGraphicFramePr>
        <p:xfrm>
          <a:off x="341261" y="4747218"/>
          <a:ext cx="3800476" cy="2916606"/>
        </p:xfrm>
        <a:graphic>
          <a:graphicData uri="http://schemas.openxmlformats.org/drawingml/2006/table">
            <a:tbl>
              <a:tblPr firstRow="1" bandRow="1">
                <a:tableStyleId>{5940675A-B579-460E-94D1-54222C63F5DA}</a:tableStyleId>
              </a:tblPr>
              <a:tblGrid>
                <a:gridCol w="3800476"/>
              </a:tblGrid>
              <a:tr h="260350">
                <a:tc>
                  <a:txBody>
                    <a:bodyPr/>
                    <a:lstStyle/>
                    <a:p>
                      <a:pPr algn="l"/>
                      <a:r>
                        <a:rPr lang="en-GB" sz="1000" b="1" smtClean="0">
                          <a:solidFill>
                            <a:srgbClr val="000000"/>
                          </a:solidFill>
                          <a:latin typeface="Segoe UI" pitchFamily="34" charset="0"/>
                          <a:cs typeface="Segoe UI" pitchFamily="34" charset="0"/>
                        </a:rPr>
                        <a:t>Statistical Learning</a:t>
                      </a:r>
                      <a:endParaRPr lang="en-GB" sz="1000" b="0" baseline="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Statistical learning refers to a set of approaches for estimating </a:t>
                      </a:r>
                      <a:r>
                        <a:rPr lang="en-GB" sz="1000" i="1" smtClean="0">
                          <a:solidFill>
                            <a:srgbClr val="000000"/>
                          </a:solidFill>
                          <a:latin typeface="Segoe UI" pitchFamily="34" charset="0"/>
                          <a:cs typeface="Segoe UI" pitchFamily="34" charset="0"/>
                        </a:rPr>
                        <a:t>f</a:t>
                      </a:r>
                      <a:r>
                        <a:rPr lang="en-GB" sz="1000" i="0" smtClean="0">
                          <a:solidFill>
                            <a:srgbClr val="000000"/>
                          </a:solidFill>
                          <a:latin typeface="Segoe UI" pitchFamily="34" charset="0"/>
                          <a:cs typeface="Segoe UI" pitchFamily="34" charset="0"/>
                        </a:rPr>
                        <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Y = f(X) + </a:t>
                      </a:r>
                      <a:r>
                        <a:rPr lang="el-GR" sz="1000" b="0" i="1" u="none" strike="noStrike" cap="none" spc="0" baseline="0" smtClean="0">
                          <a:ln>
                            <a:noFill/>
                          </a:ln>
                          <a:solidFill>
                            <a:srgbClr val="000000"/>
                          </a:solidFill>
                          <a:uFillTx/>
                          <a:latin typeface="Segoe UI" pitchFamily="34" charset="0"/>
                          <a:ea typeface="+mn-ea"/>
                          <a:cs typeface="Segoe UI" pitchFamily="34" charset="0"/>
                          <a:sym typeface="Source Sans Pro"/>
                        </a:rPr>
                        <a:t>ε</a:t>
                      </a:r>
                      <a:endPar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f </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represents the systematic information that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provides about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a:t>
                      </a:r>
                      <a:endPar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endParaRPr>
                    </a:p>
                    <a:p>
                      <a:pPr marL="0" marR="0" indent="0" algn="l" defTabSz="584200" rtl="0" eaLnBrk="1" fontAlgn="auto" latinLnBrk="0" hangingPunct="1">
                        <a:lnSpc>
                          <a:spcPct val="100000"/>
                        </a:lnSpc>
                        <a:spcBef>
                          <a:spcPts val="0"/>
                        </a:spcBef>
                        <a:spcAft>
                          <a:spcPts val="0"/>
                        </a:spcAft>
                        <a:buClrTx/>
                        <a:buSzTx/>
                        <a:buFontTx/>
                        <a:buNone/>
                        <a:tabLst/>
                        <a:defRPr/>
                      </a:pPr>
                      <a:r>
                        <a:rPr lang="el-GR" sz="1000" b="0" i="1" u="none" strike="noStrike" cap="none" spc="0" baseline="0" smtClean="0">
                          <a:ln>
                            <a:noFill/>
                          </a:ln>
                          <a:solidFill>
                            <a:srgbClr val="000000"/>
                          </a:solidFill>
                          <a:uFillTx/>
                          <a:latin typeface="Segoe UI" pitchFamily="34" charset="0"/>
                          <a:ea typeface="+mn-ea"/>
                          <a:cs typeface="Segoe UI" pitchFamily="34" charset="0"/>
                          <a:sym typeface="Source Sans Pro"/>
                        </a:rPr>
                        <a:t>ε</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is a random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error term </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which is independent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and has mean zero.</a:t>
                      </a:r>
                      <a:endPar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Why estimate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Prediction and inference.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Prediction: Not interested in the exact form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provided that it yields accurate predictions for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Does it predict well?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Inference: How does each predictor constribute to Y? </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What effect on Y does changing X</a:t>
                      </a:r>
                      <a:r>
                        <a:rPr lang="en-GB" sz="1000" b="0" i="1" u="none" strike="noStrike" cap="none" spc="0" baseline="-25000" smtClean="0">
                          <a:ln>
                            <a:noFill/>
                          </a:ln>
                          <a:solidFill>
                            <a:srgbClr val="000000"/>
                          </a:solidFill>
                          <a:uFillTx/>
                          <a:latin typeface="Segoe UI" pitchFamily="34" charset="0"/>
                          <a:ea typeface="+mn-ea"/>
                          <a:cs typeface="Segoe UI" pitchFamily="34" charset="0"/>
                          <a:sym typeface="Source Sans Pro"/>
                        </a:rPr>
                        <a:t>1</a:t>
                      </a:r>
                      <a:r>
                        <a:rPr lang="en-GB" sz="1000" b="0" i="1" u="none" strike="noStrike" cap="none" spc="0" baseline="0" smtClean="0">
                          <a:ln>
                            <a:noFill/>
                          </a:ln>
                          <a:solidFill>
                            <a:srgbClr val="000000"/>
                          </a:solidFill>
                          <a:uFillTx/>
                          <a:latin typeface="Segoe UI" pitchFamily="34" charset="0"/>
                          <a:ea typeface="+mn-ea"/>
                          <a:cs typeface="Segoe UI" pitchFamily="34" charset="0"/>
                          <a:sym typeface="Source Sans Pro"/>
                        </a:rPr>
                        <a:t> have?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Statistical Learning Ch. 2.1</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29089317"/>
              </p:ext>
            </p:extLst>
          </p:nvPr>
        </p:nvGraphicFramePr>
        <p:xfrm>
          <a:off x="9621520" y="1365331"/>
          <a:ext cx="3970655" cy="3355340"/>
        </p:xfrm>
        <a:graphic>
          <a:graphicData uri="http://schemas.openxmlformats.org/drawingml/2006/table">
            <a:tbl>
              <a:tblPr firstRow="1" bandRow="1">
                <a:tableStyleId>{5940675A-B579-460E-94D1-54222C63F5DA}</a:tableStyleId>
              </a:tblPr>
              <a:tblGrid>
                <a:gridCol w="3970655"/>
              </a:tblGrid>
              <a:tr h="260350">
                <a:tc>
                  <a:txBody>
                    <a:bodyPr/>
                    <a:lstStyle/>
                    <a:p>
                      <a:pPr algn="l"/>
                      <a:r>
                        <a:rPr lang="en-GB" sz="1000" b="1" baseline="0" smtClean="0">
                          <a:solidFill>
                            <a:srgbClr val="000000"/>
                          </a:solidFill>
                          <a:latin typeface="Segoe UI" pitchFamily="34" charset="0"/>
                          <a:cs typeface="Segoe UI" pitchFamily="34" charset="0"/>
                        </a:rPr>
                        <a:t>Assumptions of Linear Regression</a:t>
                      </a:r>
                      <a:endParaRPr lang="en-GB" sz="1000" b="1" baseline="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Linear relationship between the features and target. Check with scatter plot.</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Little or no multicollinearity between the features. This weakens the model. Check with correlation matrix. Solve with dropping unecessary features or combining correlated features.</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smtClean="0">
                          <a:solidFill>
                            <a:srgbClr val="000000"/>
                          </a:solidFill>
                          <a:latin typeface="Segoe UI" pitchFamily="34" charset="0"/>
                          <a:cs typeface="Segoe UI" pitchFamily="34" charset="0"/>
                        </a:rPr>
                        <a:t>No relationship between prediction and error term (</a:t>
                      </a:r>
                      <a:r>
                        <a:rPr lang="en-GB" sz="1000" smtClean="0">
                          <a:solidFill>
                            <a:srgbClr val="000000"/>
                          </a:solidFill>
                          <a:latin typeface="Segoe UI" pitchFamily="34" charset="0"/>
                          <a:cs typeface="Segoe UI" pitchFamily="34" charset="0"/>
                        </a:rPr>
                        <a:t>homoscedasticity</a:t>
                      </a:r>
                      <a:r>
                        <a:rPr lang="en-GB" sz="1000" baseline="0" smtClean="0">
                          <a:solidFill>
                            <a:srgbClr val="000000"/>
                          </a:solidFill>
                          <a:latin typeface="Segoe UI" pitchFamily="34" charset="0"/>
                          <a:cs typeface="Segoe UI" pitchFamily="34" charset="0"/>
                        </a:rPr>
                        <a:t>). (Solve with mathematical transformations of features?)</a:t>
                      </a:r>
                      <a:endParaRPr lang="en-GB" sz="100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Residuals follows</a:t>
                      </a:r>
                      <a:r>
                        <a:rPr lang="en-GB" sz="1000" i="0" baseline="0" smtClean="0">
                          <a:solidFill>
                            <a:srgbClr val="000000"/>
                          </a:solidFill>
                          <a:latin typeface="Segoe UI" pitchFamily="34" charset="0"/>
                          <a:cs typeface="Segoe UI" pitchFamily="34" charset="0"/>
                        </a:rPr>
                        <a:t> normal distribution (not true for large samples, see central limit theorem).</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Little or no autocorrelation in the residuals (residuals</a:t>
                      </a:r>
                      <a:r>
                        <a:rPr lang="en-GB" sz="1000" i="0" baseline="0" smtClean="0">
                          <a:solidFill>
                            <a:srgbClr val="000000"/>
                          </a:solidFill>
                          <a:latin typeface="Segoe UI" pitchFamily="34" charset="0"/>
                          <a:cs typeface="Segoe UI" pitchFamily="34" charset="0"/>
                        </a:rPr>
                        <a:t> are dependent on each other, eg. in time series when next instant depends on previous instant).</a:t>
                      </a:r>
                      <a:endParaRPr lang="en-GB" sz="1000" i="0" smtClean="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https://towardsdatascience.com/assumptions-of-linear-regression-algorithm-ed9ea32224e1</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32882089"/>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2045</TotalTime>
  <Words>1263</Words>
  <Application>Microsoft Office PowerPoint</Application>
  <PresentationFormat>Custom</PresentationFormat>
  <Paragraphs>85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White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functions with purrr : : CHEAT SHEET</dc:title>
  <dc:creator>Jacob Ferlin</dc:creator>
  <cp:lastModifiedBy>Jacob Ferlin</cp:lastModifiedBy>
  <cp:revision>179</cp:revision>
  <cp:lastPrinted>2019-05-28T07:39:33Z</cp:lastPrinted>
  <dcterms:modified xsi:type="dcterms:W3CDTF">2019-07-05T11:20:33Z</dcterms:modified>
</cp:coreProperties>
</file>