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6"/>
  </p:handoutMasterIdLst>
  <p:sldIdLst>
    <p:sldId id="256" r:id="rId2"/>
    <p:sldId id="257" r:id="rId3"/>
    <p:sldId id="258" r:id="rId4"/>
  </p:sldIdLst>
  <p:sldSz cx="13970000" cy="10795000"/>
  <p:notesSz cx="9931400" cy="143637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1pPr>
    <a:lvl2pPr marL="0" marR="0" indent="2286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2pPr>
    <a:lvl3pPr marL="0" marR="0" indent="4572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3pPr>
    <a:lvl4pPr marL="0" marR="0" indent="6858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4pPr>
    <a:lvl5pPr marL="0" marR="0" indent="9144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5pPr>
    <a:lvl6pPr marL="0" marR="0" indent="11430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6pPr>
    <a:lvl7pPr marL="0" marR="0" indent="13716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7pPr>
    <a:lvl8pPr marL="0" marR="0" indent="16002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8pPr>
    <a:lvl9pPr marL="0" marR="0" indent="18288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9pPr>
  </p:defaultTextStyle>
  <p:extLst>
    <p:ext uri="{EFAFB233-063F-42B5-8137-9DF3F51BA10A}">
      <p15:sldGuideLst xmlns:p15="http://schemas.microsoft.com/office/powerpoint/2012/main" xmlns="">
        <p15:guide id="1" orient="horz" pos="3400">
          <p15:clr>
            <a:srgbClr val="A4A3A4"/>
          </p15:clr>
        </p15:guide>
        <p15:guide id="2" pos="4417">
          <p15:clr>
            <a:srgbClr val="A4A3A4"/>
          </p15:clr>
        </p15:guide>
        <p15:guide id="3" pos="18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cob Ferlin" initials="JF"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24292E"/>
    <a:srgbClr val="EAEC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Source Sans Pro"/>
          <a:ea typeface="Source Sans Pro"/>
          <a:cs typeface="Source Sans Pro"/>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Source Sans Pro"/>
          <a:ea typeface="Source Sans Pro"/>
          <a:cs typeface="Source Sans Pr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
          <a:latin typeface="Source Sans Pro"/>
          <a:ea typeface="Source Sans Pro"/>
          <a:cs typeface="Source Sans Pro"/>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Source Sans Pro"/>
          <a:ea typeface="Source Sans Pro"/>
          <a:cs typeface="Source Sans Pr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70551"/>
              <a:satOff val="43858"/>
              <a:lumOff val="-27151"/>
            </a:schemeClr>
          </a:solidFill>
        </a:fill>
      </a:tcStyle>
    </a:firstRow>
  </a:tblStyle>
  <a:tblStyle styleId="{C7B018BB-80A7-4F77-B60F-C8B233D01FF8}" styleName="">
    <a:tblBg/>
    <a:wholeTbl>
      <a:tcTxStyle b="off" i="off">
        <a:font>
          <a:latin typeface="Source Sans Pro"/>
          <a:ea typeface="Source Sans Pro"/>
          <a:cs typeface="Source Sans Pro"/>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
          <a:latin typeface="Source Sans Pro"/>
          <a:ea typeface="Source Sans Pro"/>
          <a:cs typeface="Source Sans Pro"/>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hueOff val="3022873"/>
              <a:satOff val="49793"/>
              <a:lumOff val="-38364"/>
            </a:schemeClr>
          </a:solidFill>
        </a:fill>
      </a:tcStyle>
    </a:firstRow>
  </a:tblStyle>
  <a:tblStyle styleId="{EEE7283C-3CF3-47DC-8721-378D4A62B228}" styleName="">
    <a:tblBg/>
    <a:wholeTbl>
      <a:tcTxStyle b="off" i="off">
        <a:font>
          <a:latin typeface="Source Sans Pro"/>
          <a:ea typeface="Source Sans Pro"/>
          <a:cs typeface="Source Sans Pro"/>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Source Sans Pro"/>
          <a:ea typeface="Source Sans Pro"/>
          <a:cs typeface="Source Sans Pro"/>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Source Sans Pro"/>
          <a:ea typeface="Source Sans Pro"/>
          <a:cs typeface="Source Sans Pro"/>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Source Sans Pro"/>
          <a:ea typeface="Source Sans Pro"/>
          <a:cs typeface="Source Sans Pro"/>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21" autoAdjust="0"/>
    <p:restoredTop sz="87542" autoAdjust="0"/>
  </p:normalViewPr>
  <p:slideViewPr>
    <p:cSldViewPr snapToGrid="0" showGuides="1">
      <p:cViewPr>
        <p:scale>
          <a:sx n="100" d="100"/>
          <a:sy n="100" d="100"/>
        </p:scale>
        <p:origin x="18" y="1668"/>
      </p:cViewPr>
      <p:guideLst>
        <p:guide orient="horz" pos="3400"/>
        <p:guide pos="4417"/>
        <p:guide pos="182"/>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3713" cy="71755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626100" y="0"/>
            <a:ext cx="4303713" cy="717550"/>
          </a:xfrm>
          <a:prstGeom prst="rect">
            <a:avLst/>
          </a:prstGeom>
        </p:spPr>
        <p:txBody>
          <a:bodyPr vert="horz" lIns="91440" tIns="45720" rIns="91440" bIns="45720" rtlCol="0"/>
          <a:lstStyle>
            <a:lvl1pPr algn="r">
              <a:defRPr sz="1200"/>
            </a:lvl1pPr>
          </a:lstStyle>
          <a:p>
            <a:fld id="{37C50D7F-5172-434D-9E20-E71FDF806C79}" type="datetimeFigureOut">
              <a:rPr lang="en-GB" smtClean="0"/>
              <a:t>06/09/2019</a:t>
            </a:fld>
            <a:endParaRPr lang="en-GB"/>
          </a:p>
        </p:txBody>
      </p:sp>
      <p:sp>
        <p:nvSpPr>
          <p:cNvPr id="4" name="Footer Placeholder 3"/>
          <p:cNvSpPr>
            <a:spLocks noGrp="1"/>
          </p:cNvSpPr>
          <p:nvPr>
            <p:ph type="ftr" sz="quarter" idx="2"/>
          </p:nvPr>
        </p:nvSpPr>
        <p:spPr>
          <a:xfrm>
            <a:off x="0" y="13642975"/>
            <a:ext cx="4303713" cy="71755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626100" y="13642975"/>
            <a:ext cx="4303713" cy="717550"/>
          </a:xfrm>
          <a:prstGeom prst="rect">
            <a:avLst/>
          </a:prstGeom>
        </p:spPr>
        <p:txBody>
          <a:bodyPr vert="horz" lIns="91440" tIns="45720" rIns="91440" bIns="45720" rtlCol="0" anchor="b"/>
          <a:lstStyle>
            <a:lvl1pPr algn="r">
              <a:defRPr sz="1200"/>
            </a:lvl1pPr>
          </a:lstStyle>
          <a:p>
            <a:fld id="{606C8AFF-8A61-4F36-B0E3-ECA9A625022A}" type="slidenum">
              <a:rPr lang="en-GB" smtClean="0"/>
              <a:t>‹#›</a:t>
            </a:fld>
            <a:endParaRPr lang="en-GB"/>
          </a:p>
        </p:txBody>
      </p:sp>
    </p:spTree>
    <p:extLst>
      <p:ext uri="{BB962C8B-B14F-4D97-AF65-F5344CB8AC3E}">
        <p14:creationId xmlns:p14="http://schemas.microsoft.com/office/powerpoint/2010/main" val="300950767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481138" y="1076325"/>
            <a:ext cx="6969125" cy="5386388"/>
          </a:xfrm>
          <a:prstGeom prst="rect">
            <a:avLst/>
          </a:prstGeom>
        </p:spPr>
        <p:txBody>
          <a:bodyPr lIns="132804" tIns="66401" rIns="132804" bIns="66401"/>
          <a:lstStyle/>
          <a:p>
            <a:endParaRPr/>
          </a:p>
        </p:txBody>
      </p:sp>
      <p:sp>
        <p:nvSpPr>
          <p:cNvPr id="117" name="Shape 117"/>
          <p:cNvSpPr>
            <a:spLocks noGrp="1"/>
          </p:cNvSpPr>
          <p:nvPr>
            <p:ph type="body" sz="quarter" idx="1"/>
          </p:nvPr>
        </p:nvSpPr>
        <p:spPr>
          <a:xfrm>
            <a:off x="1324188" y="6822759"/>
            <a:ext cx="7283026" cy="6463665"/>
          </a:xfrm>
          <a:prstGeom prst="rect">
            <a:avLst/>
          </a:prstGeom>
        </p:spPr>
        <p:txBody>
          <a:bodyPr lIns="132804" tIns="66401" rIns="132804" bIns="66401"/>
          <a:lstStyle/>
          <a:p>
            <a:endParaRPr/>
          </a:p>
        </p:txBody>
      </p:sp>
    </p:spTree>
    <p:extLst>
      <p:ext uri="{BB962C8B-B14F-4D97-AF65-F5344CB8AC3E}">
        <p14:creationId xmlns:p14="http://schemas.microsoft.com/office/powerpoint/2010/main" val="2885844970"/>
      </p:ext>
    </p:extLst>
  </p:cSld>
  <p:clrMap bg1="lt1" tx1="dk1" bg2="lt2" tx2="dk2" accent1="accent1" accent2="accent2" accent3="accent3" accent4="accent4" accent5="accent5" accent6="accent6" hlink="hlink" folHlink="folHlink"/>
  <p:hf sldNum="0" hdr="0" ftr="0" dt="0"/>
  <p:notesStyle>
    <a:lvl1pPr defTabSz="457200" latinLnBrk="0">
      <a:lnSpc>
        <a:spcPct val="125000"/>
      </a:lnSpc>
      <a:defRPr sz="2600">
        <a:latin typeface="Avenir Roman"/>
        <a:ea typeface="Avenir Roman"/>
        <a:cs typeface="Avenir Roman"/>
        <a:sym typeface="Avenir Roman"/>
      </a:defRPr>
    </a:lvl1pPr>
    <a:lvl2pPr indent="228600" defTabSz="457200" latinLnBrk="0">
      <a:lnSpc>
        <a:spcPct val="125000"/>
      </a:lnSpc>
      <a:defRPr sz="2600">
        <a:latin typeface="Avenir Roman"/>
        <a:ea typeface="Avenir Roman"/>
        <a:cs typeface="Avenir Roman"/>
        <a:sym typeface="Avenir Roman"/>
      </a:defRPr>
    </a:lvl2pPr>
    <a:lvl3pPr indent="457200" defTabSz="457200" latinLnBrk="0">
      <a:lnSpc>
        <a:spcPct val="125000"/>
      </a:lnSpc>
      <a:defRPr sz="2600">
        <a:latin typeface="Avenir Roman"/>
        <a:ea typeface="Avenir Roman"/>
        <a:cs typeface="Avenir Roman"/>
        <a:sym typeface="Avenir Roman"/>
      </a:defRPr>
    </a:lvl3pPr>
    <a:lvl4pPr indent="685800" defTabSz="457200" latinLnBrk="0">
      <a:lnSpc>
        <a:spcPct val="125000"/>
      </a:lnSpc>
      <a:defRPr sz="2600">
        <a:latin typeface="Avenir Roman"/>
        <a:ea typeface="Avenir Roman"/>
        <a:cs typeface="Avenir Roman"/>
        <a:sym typeface="Avenir Roman"/>
      </a:defRPr>
    </a:lvl4pPr>
    <a:lvl5pPr indent="914400" defTabSz="457200" latinLnBrk="0">
      <a:lnSpc>
        <a:spcPct val="125000"/>
      </a:lnSpc>
      <a:defRPr sz="2600">
        <a:latin typeface="Avenir Roman"/>
        <a:ea typeface="Avenir Roman"/>
        <a:cs typeface="Avenir Roman"/>
        <a:sym typeface="Avenir Roman"/>
      </a:defRPr>
    </a:lvl5pPr>
    <a:lvl6pPr indent="1143000" defTabSz="457200" latinLnBrk="0">
      <a:lnSpc>
        <a:spcPct val="125000"/>
      </a:lnSpc>
      <a:defRPr sz="2600">
        <a:latin typeface="Avenir Roman"/>
        <a:ea typeface="Avenir Roman"/>
        <a:cs typeface="Avenir Roman"/>
        <a:sym typeface="Avenir Roman"/>
      </a:defRPr>
    </a:lvl6pPr>
    <a:lvl7pPr indent="1371600" defTabSz="457200" latinLnBrk="0">
      <a:lnSpc>
        <a:spcPct val="125000"/>
      </a:lnSpc>
      <a:defRPr sz="2600">
        <a:latin typeface="Avenir Roman"/>
        <a:ea typeface="Avenir Roman"/>
        <a:cs typeface="Avenir Roman"/>
        <a:sym typeface="Avenir Roman"/>
      </a:defRPr>
    </a:lvl7pPr>
    <a:lvl8pPr indent="1600200" defTabSz="457200" latinLnBrk="0">
      <a:lnSpc>
        <a:spcPct val="125000"/>
      </a:lnSpc>
      <a:defRPr sz="2600">
        <a:latin typeface="Avenir Roman"/>
        <a:ea typeface="Avenir Roman"/>
        <a:cs typeface="Avenir Roman"/>
        <a:sym typeface="Avenir Roman"/>
      </a:defRPr>
    </a:lvl8pPr>
    <a:lvl9pPr indent="1828800" defTabSz="457200" latinLnBrk="0">
      <a:lnSpc>
        <a:spcPct val="125000"/>
      </a:lnSpc>
      <a:defRPr sz="2600">
        <a:latin typeface="Avenir Roman"/>
        <a:ea typeface="Avenir Roman"/>
        <a:cs typeface="Avenir Roman"/>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933566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933566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933566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364257" y="1918642"/>
            <a:ext cx="11241486" cy="3547071"/>
          </a:xfrm>
          <a:prstGeom prst="rect">
            <a:avLst/>
          </a:prstGeom>
        </p:spPr>
        <p:txBody>
          <a:bodyPr anchor="b"/>
          <a:lstStyle/>
          <a:p>
            <a:r>
              <a:t>Title Text</a:t>
            </a:r>
          </a:p>
        </p:txBody>
      </p:sp>
      <p:sp>
        <p:nvSpPr>
          <p:cNvPr id="12" name="Body Level One…"/>
          <p:cNvSpPr txBox="1">
            <a:spLocks noGrp="1"/>
          </p:cNvSpPr>
          <p:nvPr>
            <p:ph type="body" sz="quarter" idx="1"/>
          </p:nvPr>
        </p:nvSpPr>
        <p:spPr>
          <a:xfrm>
            <a:off x="1364257" y="5561210"/>
            <a:ext cx="11241486" cy="1214191"/>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a:spLocks noGrp="1"/>
          </p:cNvSpPr>
          <p:nvPr>
            <p:ph type="body" sz="quarter" idx="13"/>
          </p:nvPr>
        </p:nvSpPr>
        <p:spPr>
          <a:xfrm>
            <a:off x="1364257" y="6993681"/>
            <a:ext cx="11241486" cy="508001"/>
          </a:xfrm>
          <a:prstGeom prst="rect">
            <a:avLst/>
          </a:prstGeom>
        </p:spPr>
        <p:txBody>
          <a:bodyPr anchor="t">
            <a:spAutoFit/>
          </a:bodyPr>
          <a:lstStyle>
            <a:lvl1pPr marL="0" indent="0" algn="r">
              <a:lnSpc>
                <a:spcPct val="90000"/>
              </a:lnSpc>
              <a:buSzTx/>
              <a:buNone/>
              <a:defRPr sz="900"/>
            </a:lvl1pPr>
          </a:lstStyle>
          <a:p>
            <a:r>
              <a:t>–Johnny Appleseed</a:t>
            </a:r>
          </a:p>
        </p:txBody>
      </p:sp>
      <p:sp>
        <p:nvSpPr>
          <p:cNvPr id="94" name="“Type a quote here.”"/>
          <p:cNvSpPr>
            <a:spLocks noGrp="1"/>
          </p:cNvSpPr>
          <p:nvPr>
            <p:ph type="body" sz="quarter" idx="14"/>
          </p:nvPr>
        </p:nvSpPr>
        <p:spPr>
          <a:xfrm>
            <a:off x="1364257" y="4742656"/>
            <a:ext cx="11241486" cy="736700"/>
          </a:xfrm>
          <a:prstGeom prst="rect">
            <a:avLst/>
          </a:prstGeom>
        </p:spPr>
        <p:txBody>
          <a:bodyPr>
            <a:spAutoFit/>
          </a:bodyPr>
          <a:lstStyle>
            <a:lvl1pPr marL="0" indent="0">
              <a:buSzTx/>
              <a:buNone/>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158750"/>
            <a:ext cx="13964218" cy="104775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725786" y="840878"/>
            <a:ext cx="10504786" cy="6357443"/>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364257" y="7375673"/>
            <a:ext cx="11241486" cy="1527970"/>
          </a:xfrm>
          <a:prstGeom prst="rect">
            <a:avLst/>
          </a:prstGeom>
        </p:spPr>
        <p:txBody>
          <a:bodyPr anchor="b"/>
          <a:lstStyle/>
          <a:p>
            <a:r>
              <a:t>Title Text</a:t>
            </a:r>
          </a:p>
        </p:txBody>
      </p:sp>
      <p:sp>
        <p:nvSpPr>
          <p:cNvPr id="22" name="Body Level One…"/>
          <p:cNvSpPr txBox="1">
            <a:spLocks noGrp="1"/>
          </p:cNvSpPr>
          <p:nvPr>
            <p:ph type="body" sz="quarter" idx="1"/>
          </p:nvPr>
        </p:nvSpPr>
        <p:spPr>
          <a:xfrm>
            <a:off x="1364257" y="8958212"/>
            <a:ext cx="11241486" cy="1214191"/>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xfrm>
            <a:off x="6790156" y="10090546"/>
            <a:ext cx="376045" cy="388542"/>
          </a:xfrm>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364257" y="3623964"/>
            <a:ext cx="11241486" cy="3547072"/>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7216923" y="840878"/>
            <a:ext cx="5729884" cy="8840392"/>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1023193" y="840878"/>
            <a:ext cx="5729884" cy="4283771"/>
          </a:xfrm>
          <a:prstGeom prst="rect">
            <a:avLst/>
          </a:prstGeom>
        </p:spPr>
        <p:txBody>
          <a:bodyPr anchor="b"/>
          <a:lstStyle>
            <a:lvl1pPr>
              <a:defRPr sz="3300">
                <a:latin typeface="Source Sans Pro Semibold"/>
                <a:ea typeface="Source Sans Pro Semibold"/>
                <a:cs typeface="Source Sans Pro Semibold"/>
                <a:sym typeface="Source Sans Pro Semibold"/>
              </a:defRPr>
            </a:lvl1pPr>
          </a:lstStyle>
          <a:p>
            <a:r>
              <a:t>Title Text</a:t>
            </a:r>
          </a:p>
        </p:txBody>
      </p:sp>
      <p:sp>
        <p:nvSpPr>
          <p:cNvPr id="40" name="Body Level One…"/>
          <p:cNvSpPr txBox="1">
            <a:spLocks noGrp="1"/>
          </p:cNvSpPr>
          <p:nvPr>
            <p:ph type="body" sz="quarter" idx="1"/>
          </p:nvPr>
        </p:nvSpPr>
        <p:spPr>
          <a:xfrm>
            <a:off x="1023193" y="5274716"/>
            <a:ext cx="5729884" cy="4406554"/>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7216923" y="2955478"/>
            <a:ext cx="5729884" cy="6753077"/>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1023193" y="2955478"/>
            <a:ext cx="5729884" cy="6753077"/>
          </a:xfrm>
          <a:prstGeom prst="rect">
            <a:avLst/>
          </a:prstGeom>
        </p:spPr>
        <p:txBody>
          <a:bodyPr/>
          <a:lstStyle>
            <a:lvl1pPr marL="146957" indent="-146957">
              <a:defRPr b="1"/>
            </a:lvl1pPr>
            <a:lvl2pPr marL="489857" indent="-146957">
              <a:defRPr b="1"/>
            </a:lvl2pPr>
            <a:lvl3pPr marL="832757" indent="-146957">
              <a:defRPr b="1"/>
            </a:lvl3pPr>
            <a:lvl4pPr marL="1175657" indent="-146957">
              <a:defRPr b="1"/>
            </a:lvl4pPr>
            <a:lvl5pPr marL="1518557" indent="-146957">
              <a:defRPr b="1"/>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023193" y="1523007"/>
            <a:ext cx="11923614" cy="774898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half" idx="13"/>
          </p:nvPr>
        </p:nvSpPr>
        <p:spPr>
          <a:xfrm>
            <a:off x="1023193" y="1113730"/>
            <a:ext cx="5729884" cy="856754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7216923" y="5629423"/>
            <a:ext cx="5729884" cy="4051847"/>
          </a:xfrm>
          <a:prstGeom prst="rect">
            <a:avLst/>
          </a:prstGeom>
        </p:spPr>
        <p:txBody>
          <a:bodyPr lIns="91439" tIns="45719" rIns="91439" bIns="45719" anchor="t">
            <a:noAutofit/>
          </a:bodyPr>
          <a:lstStyle/>
          <a:p>
            <a:endParaRPr/>
          </a:p>
        </p:txBody>
      </p:sp>
      <p:sp>
        <p:nvSpPr>
          <p:cNvPr id="85" name="Image"/>
          <p:cNvSpPr>
            <a:spLocks noGrp="1"/>
          </p:cNvSpPr>
          <p:nvPr>
            <p:ph type="pic" sz="quarter" idx="15"/>
          </p:nvPr>
        </p:nvSpPr>
        <p:spPr>
          <a:xfrm>
            <a:off x="7223603" y="1113730"/>
            <a:ext cx="5729884" cy="4051847"/>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023193" y="636240"/>
            <a:ext cx="11923614" cy="23192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70" tIns="54570" rIns="54570" bIns="54570" anchor="ctr">
            <a:normAutofit/>
          </a:bodyPr>
          <a:lstStyle/>
          <a:p>
            <a:r>
              <a:t>Title Text</a:t>
            </a:r>
          </a:p>
        </p:txBody>
      </p:sp>
      <p:sp>
        <p:nvSpPr>
          <p:cNvPr id="3" name="Body Level One…"/>
          <p:cNvSpPr txBox="1">
            <a:spLocks noGrp="1"/>
          </p:cNvSpPr>
          <p:nvPr>
            <p:ph type="body" idx="1"/>
          </p:nvPr>
        </p:nvSpPr>
        <p:spPr>
          <a:xfrm>
            <a:off x="1023193" y="2955478"/>
            <a:ext cx="11923614" cy="67530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70" tIns="54570" rIns="54570" bIns="5457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790156" y="10097368"/>
            <a:ext cx="376045" cy="388541"/>
          </a:xfrm>
          <a:prstGeom prst="rect">
            <a:avLst/>
          </a:prstGeom>
          <a:ln w="12700">
            <a:miter lim="400000"/>
          </a:ln>
        </p:spPr>
        <p:txBody>
          <a:bodyPr wrap="none" lIns="54570" tIns="54570" rIns="54570" bIns="54570">
            <a:spAutoFit/>
          </a:bodyPr>
          <a:lstStyle>
            <a:lvl1pPr algn="ctr">
              <a:spcBef>
                <a:spcPts val="0"/>
              </a:spcBef>
              <a:defRPr sz="1800" b="0">
                <a:solidFill>
                  <a:srgbClr val="000000"/>
                </a:solidFill>
                <a:latin typeface="Helvetica Light"/>
                <a:ea typeface="Helvetica Light"/>
                <a:cs typeface="Helvetica Light"/>
                <a:sym typeface="Helvetica Light"/>
              </a:defRPr>
            </a:lvl1pPr>
          </a:lstStyle>
          <a:p>
            <a:fld id="{86CB4B4D-7CA3-9044-876B-883B54F8677D}"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1pPr>
      <a:lvl2pPr marL="0" marR="0" indent="2286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2pPr>
      <a:lvl3pPr marL="0" marR="0" indent="4572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3pPr>
      <a:lvl4pPr marL="0" marR="0" indent="6858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4pPr>
      <a:lvl5pPr marL="0" marR="0" indent="9144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5pPr>
      <a:lvl6pPr marL="0" marR="0" indent="11430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6pPr>
      <a:lvl7pPr marL="0" marR="0" indent="13716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7pPr>
      <a:lvl8pPr marL="0" marR="0" indent="16002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8pPr>
      <a:lvl9pPr marL="0" marR="0" indent="18288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9pPr>
    </p:titleStyle>
    <p:bodyStyle>
      <a:lvl1pPr marL="148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1pPr>
      <a:lvl2pPr marL="592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2pPr>
      <a:lvl3pPr marL="1037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3pPr>
      <a:lvl4pPr marL="1481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4pPr>
      <a:lvl5pPr marL="1926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5pPr>
      <a:lvl6pPr marL="2370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6pPr>
      <a:lvl7pPr marL="2815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7pPr>
      <a:lvl8pPr marL="3259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8pPr>
      <a:lvl9pPr marL="3704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reddit.com/r/datascience/comments/c2xxt4/has_anyone_ever_wasted_months_on_a_project/"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stats.stackexchange.com/questions/336442/predictive-models-statistics-cant-possibly-beat-machine-learning"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 name="Rectangle 791"/>
          <p:cNvSpPr/>
          <p:nvPr/>
        </p:nvSpPr>
        <p:spPr>
          <a:xfrm>
            <a:off x="288925" y="414064"/>
            <a:ext cx="11033023" cy="319177"/>
          </a:xfrm>
          <a:prstGeom prst="rect">
            <a:avLst/>
          </a:prstGeom>
          <a:noFill/>
          <a:ln w="0">
            <a:noFill/>
          </a:ln>
          <a:effectLst>
            <a:outerShdw dir="5400000" sx="1000" sy="1000" algn="ctr" rotWithShape="0">
              <a:schemeClr val="bg1"/>
            </a:outerShdw>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36000" tIns="36000" rIns="36000" bIns="36000" numCol="1" spcCol="38100" rtlCol="0" anchor="t" anchorCtr="0">
            <a:noAutofit/>
          </a:bodyPr>
          <a:lstStyle/>
          <a:p>
            <a:pPr marL="0" marR="0" indent="0" algn="l" defTabSz="584200" rtl="0" fontAlgn="auto" latinLnBrk="0" hangingPunct="0">
              <a:lnSpc>
                <a:spcPts val="1500"/>
              </a:lnSpc>
              <a:spcBef>
                <a:spcPts val="0"/>
              </a:spcBef>
              <a:spcAft>
                <a:spcPts val="0"/>
              </a:spcAft>
              <a:buClrTx/>
              <a:buSzTx/>
              <a:buFontTx/>
              <a:buNone/>
              <a:tabLst/>
            </a:pPr>
            <a:r>
              <a:rPr lang="en-GB" sz="3600" b="0">
                <a:solidFill>
                  <a:srgbClr val="000000"/>
                </a:solidFill>
                <a:latin typeface="Segoe UI" pitchFamily="34" charset="0"/>
                <a:ea typeface="Verdana" pitchFamily="34" charset="0"/>
                <a:cs typeface="Segoe UI" pitchFamily="34" charset="0"/>
              </a:rPr>
              <a:t>P</a:t>
            </a:r>
            <a:r>
              <a:rPr kumimoji="0" lang="en-GB" sz="3600" b="0" i="0" u="none" strike="noStrike" cap="none" spc="0" normalizeH="0" baseline="0">
                <a:ln>
                  <a:noFill/>
                </a:ln>
                <a:solidFill>
                  <a:srgbClr val="000000"/>
                </a:solidFill>
                <a:effectLst/>
                <a:uFillTx/>
                <a:latin typeface="Segoe UI" pitchFamily="34" charset="0"/>
                <a:ea typeface="Verdana" pitchFamily="34" charset="0"/>
                <a:cs typeface="Segoe UI" pitchFamily="34" charset="0"/>
                <a:sym typeface="Source Sans Pro"/>
              </a:rPr>
              <a:t>roject</a:t>
            </a:r>
          </a:p>
        </p:txBody>
      </p:sp>
      <p:sp>
        <p:nvSpPr>
          <p:cNvPr id="793" name="Rectangle 792"/>
          <p:cNvSpPr/>
          <p:nvPr/>
        </p:nvSpPr>
        <p:spPr>
          <a:xfrm>
            <a:off x="272456" y="781918"/>
            <a:ext cx="5532980" cy="234082"/>
          </a:xfrm>
          <a:prstGeom prst="rect">
            <a:avLst/>
          </a:prstGeom>
          <a:noFill/>
          <a:ln w="0">
            <a:noFill/>
          </a:ln>
          <a:effectLst>
            <a:outerShdw dir="5400000" sx="1000" sy="1000" algn="ctr" rotWithShape="0">
              <a:schemeClr val="bg1"/>
            </a:outerShdw>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36000" tIns="36000" rIns="36000" bIns="36000" numCol="1" spcCol="38100" rtlCol="0" anchor="t" anchorCtr="0">
            <a:noAutofit/>
          </a:bodyPr>
          <a:lstStyle/>
          <a:p>
            <a:pPr marL="0" marR="0" indent="0" algn="l" defTabSz="584200" rtl="0" fontAlgn="auto" latinLnBrk="0" hangingPunct="0">
              <a:lnSpc>
                <a:spcPts val="1500"/>
              </a:lnSpc>
              <a:spcBef>
                <a:spcPts val="0"/>
              </a:spcBef>
              <a:spcAft>
                <a:spcPts val="0"/>
              </a:spcAft>
              <a:buClrTx/>
              <a:buSzTx/>
              <a:buFontTx/>
              <a:buNone/>
              <a:tabLst/>
            </a:pPr>
            <a:r>
              <a:rPr lang="en-GB" sz="1000" b="0">
                <a:solidFill>
                  <a:srgbClr val="000000"/>
                </a:solidFill>
                <a:latin typeface="Segoe UI" pitchFamily="34" charset="0"/>
                <a:ea typeface="Verdana" pitchFamily="34" charset="0"/>
                <a:cs typeface="Segoe UI" pitchFamily="34" charset="0"/>
              </a:rPr>
              <a:t>Excel &gt; Data &gt; </a:t>
            </a:r>
            <a:r>
              <a:rPr kumimoji="0" lang="en-GB" sz="1000" b="0" i="0" u="none" strike="noStrike" cap="none" spc="0" normalizeH="0" baseline="0">
                <a:ln>
                  <a:noFill/>
                </a:ln>
                <a:solidFill>
                  <a:srgbClr val="000000"/>
                </a:solidFill>
                <a:effectLst/>
                <a:uFillTx/>
                <a:latin typeface="Segoe UI" pitchFamily="34" charset="0"/>
                <a:ea typeface="Verdana" pitchFamily="34" charset="0"/>
                <a:cs typeface="Segoe UI" pitchFamily="34" charset="0"/>
                <a:sym typeface="Source Sans Pro"/>
              </a:rPr>
              <a:t>From Other Sources &gt; </a:t>
            </a:r>
            <a:r>
              <a:rPr lang="en-GB" sz="1000" b="0">
                <a:solidFill>
                  <a:srgbClr val="000000"/>
                </a:solidFill>
                <a:latin typeface="Segoe UI" pitchFamily="34" charset="0"/>
                <a:ea typeface="Verdana" pitchFamily="34" charset="0"/>
                <a:cs typeface="Segoe UI" pitchFamily="34" charset="0"/>
              </a:rPr>
              <a:t>From Analysis Services &gt; Server name: </a:t>
            </a:r>
            <a:r>
              <a:rPr lang="en-GB" sz="1000" b="0" i="1" u="sng">
                <a:solidFill>
                  <a:srgbClr val="000000"/>
                </a:solidFill>
                <a:latin typeface="Segoe UI" pitchFamily="34" charset="0"/>
                <a:ea typeface="Verdana" pitchFamily="34" charset="0"/>
                <a:cs typeface="Segoe UI" pitchFamily="34" charset="0"/>
              </a:rPr>
              <a:t>SSAS</a:t>
            </a:r>
            <a:r>
              <a:rPr lang="en-GB" sz="1000" b="0">
                <a:solidFill>
                  <a:srgbClr val="000000"/>
                </a:solidFill>
                <a:latin typeface="Segoe UI" pitchFamily="34" charset="0"/>
                <a:ea typeface="Verdana" pitchFamily="34" charset="0"/>
                <a:cs typeface="Segoe UI" pitchFamily="34" charset="0"/>
              </a:rPr>
              <a:t> &gt; </a:t>
            </a:r>
            <a:r>
              <a:rPr lang="en-GB" sz="1000" b="0" i="1" u="sng">
                <a:solidFill>
                  <a:srgbClr val="000000"/>
                </a:solidFill>
                <a:latin typeface="Segoe UI" pitchFamily="34" charset="0"/>
                <a:ea typeface="Verdana" pitchFamily="34" charset="0"/>
                <a:cs typeface="Segoe UI" pitchFamily="34" charset="0"/>
              </a:rPr>
              <a:t>ProductCube</a:t>
            </a:r>
          </a:p>
        </p:txBody>
      </p:sp>
      <p:cxnSp>
        <p:nvCxnSpPr>
          <p:cNvPr id="5" name="Straight Connector 4"/>
          <p:cNvCxnSpPr/>
          <p:nvPr/>
        </p:nvCxnSpPr>
        <p:spPr>
          <a:xfrm>
            <a:off x="280492" y="767751"/>
            <a:ext cx="13456701" cy="0"/>
          </a:xfrm>
          <a:prstGeom prst="line">
            <a:avLst/>
          </a:prstGeom>
          <a:noFill/>
          <a:ln w="12700" cap="flat">
            <a:solidFill>
              <a:srgbClr val="24292E"/>
            </a:solidFill>
            <a:prstDash val="solid"/>
            <a:miter lim="400000"/>
          </a:ln>
          <a:effectLst/>
          <a:sp3d/>
        </p:spPr>
        <p:style>
          <a:lnRef idx="0">
            <a:scrgbClr r="0" g="0" b="0"/>
          </a:lnRef>
          <a:fillRef idx="0">
            <a:scrgbClr r="0" g="0" b="0"/>
          </a:fillRef>
          <a:effectRef idx="0">
            <a:scrgbClr r="0" g="0" b="0"/>
          </a:effectRef>
          <a:fontRef idx="none"/>
        </p:style>
      </p:cxnSp>
      <p:graphicFrame>
        <p:nvGraphicFramePr>
          <p:cNvPr id="21" name="Table 20"/>
          <p:cNvGraphicFramePr>
            <a:graphicFrameLocks noGrp="1"/>
          </p:cNvGraphicFramePr>
          <p:nvPr>
            <p:extLst>
              <p:ext uri="{D42A27DB-BD31-4B8C-83A1-F6EECF244321}">
                <p14:modId xmlns:p14="http://schemas.microsoft.com/office/powerpoint/2010/main" val="4197296836"/>
              </p:ext>
            </p:extLst>
          </p:nvPr>
        </p:nvGraphicFramePr>
        <p:xfrm>
          <a:off x="272456" y="4534489"/>
          <a:ext cx="3825875" cy="2975610"/>
        </p:xfrm>
        <a:graphic>
          <a:graphicData uri="http://schemas.openxmlformats.org/drawingml/2006/table">
            <a:tbl>
              <a:tblPr firstRow="1" bandRow="1">
                <a:tableStyleId>{5940675A-B579-460E-94D1-54222C63F5DA}</a:tableStyleId>
              </a:tblPr>
              <a:tblGrid>
                <a:gridCol w="3825875">
                  <a:extLst>
                    <a:ext uri="{9D8B030D-6E8A-4147-A177-3AD203B41FA5}">
                      <a16:colId xmlns:a16="http://schemas.microsoft.com/office/drawing/2014/main" xmlns="" val="20000"/>
                    </a:ext>
                  </a:extLst>
                </a:gridCol>
              </a:tblGrid>
              <a:tr h="260350">
                <a:tc>
                  <a:txBody>
                    <a:bodyPr/>
                    <a:lstStyle/>
                    <a:p>
                      <a:pPr algn="l"/>
                      <a:r>
                        <a:rPr lang="en-GB" sz="1000" b="1" baseline="0">
                          <a:solidFill>
                            <a:srgbClr val="000000"/>
                          </a:solidFill>
                          <a:latin typeface="Segoe UI" pitchFamily="34" charset="0"/>
                          <a:cs typeface="Segoe UI" pitchFamily="34" charset="0"/>
                        </a:rPr>
                        <a:t>Avoid Wasting Time</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a:solidFill>
                            <a:srgbClr val="000000"/>
                          </a:solidFill>
                          <a:latin typeface="Segoe UI" pitchFamily="34" charset="0"/>
                          <a:cs typeface="Segoe UI" pitchFamily="34" charset="0"/>
                        </a:rPr>
                        <a:t>Push people who are bad at giving clear problem statements, or</a:t>
                      </a:r>
                      <a:r>
                        <a:rPr lang="en-GB" sz="1000" baseline="0">
                          <a:solidFill>
                            <a:srgbClr val="000000"/>
                          </a:solidFill>
                          <a:latin typeface="Segoe UI" pitchFamily="34" charset="0"/>
                          <a:cs typeface="Segoe UI" pitchFamily="34" charset="0"/>
                        </a:rPr>
                        <a:t> </a:t>
                      </a:r>
                      <a:r>
                        <a:rPr lang="en-GB" sz="1000">
                          <a:solidFill>
                            <a:srgbClr val="000000"/>
                          </a:solidFill>
                          <a:latin typeface="Segoe UI" pitchFamily="34" charset="0"/>
                          <a:cs typeface="Segoe UI" pitchFamily="34" charset="0"/>
                        </a:rPr>
                        <a:t>bad at thinking through how complex what they are asking actually is. E.g. if</a:t>
                      </a:r>
                      <a:r>
                        <a:rPr lang="en-GB" sz="1000" baseline="0">
                          <a:solidFill>
                            <a:srgbClr val="000000"/>
                          </a:solidFill>
                          <a:latin typeface="Segoe UI" pitchFamily="34" charset="0"/>
                          <a:cs typeface="Segoe UI" pitchFamily="34" charset="0"/>
                        </a:rPr>
                        <a:t> predict best price, optimize revenue or profit?</a:t>
                      </a:r>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260350">
                <a:tc>
                  <a:txBody>
                    <a:bodyPr/>
                    <a:lstStyle/>
                    <a:p>
                      <a:pPr algn="l"/>
                      <a:r>
                        <a:rPr lang="en-GB" sz="1000">
                          <a:solidFill>
                            <a:srgbClr val="000000"/>
                          </a:solidFill>
                          <a:latin typeface="Segoe UI" pitchFamily="34" charset="0"/>
                          <a:cs typeface="Segoe UI" pitchFamily="34" charset="0"/>
                        </a:rPr>
                        <a:t>Think through whole</a:t>
                      </a:r>
                      <a:r>
                        <a:rPr lang="en-GB" sz="1000" baseline="0">
                          <a:solidFill>
                            <a:srgbClr val="000000"/>
                          </a:solidFill>
                          <a:latin typeface="Segoe UI" pitchFamily="34" charset="0"/>
                          <a:cs typeface="Segoe UI" pitchFamily="34" charset="0"/>
                        </a:rPr>
                        <a:t> process of running model in the future: Easy to get high quality data? Performance requirements of running model? Who uses output and when? How much will decisions be improved?</a:t>
                      </a:r>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a:solidFill>
                            <a:srgbClr val="000000"/>
                          </a:solidFill>
                          <a:latin typeface="Segoe UI" pitchFamily="34" charset="0"/>
                          <a:cs typeface="Segoe UI" pitchFamily="34" charset="0"/>
                        </a:rPr>
                        <a:t>Using best data you have, if</a:t>
                      </a:r>
                      <a:r>
                        <a:rPr lang="en-GB" sz="1000" i="0" baseline="0">
                          <a:solidFill>
                            <a:srgbClr val="000000"/>
                          </a:solidFill>
                          <a:latin typeface="Segoe UI" pitchFamily="34" charset="0"/>
                          <a:cs typeface="Segoe UI" pitchFamily="34" charset="0"/>
                        </a:rPr>
                        <a:t> simplest model gives &lt;0.1 quality of fit, no model will give 0.8+</a:t>
                      </a: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Source: </a:t>
                      </a:r>
                      <a:r>
                        <a:rPr lang="en-GB" sz="1000">
                          <a:hlinkClick r:id="rId3"/>
                        </a:rPr>
                        <a:t>https://www.reddit.com/r/datascience/comments/c2xxt4/has_anyone_ever_wasted_months_on_a_project/</a:t>
                      </a: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2395403196"/>
              </p:ext>
            </p:extLst>
          </p:nvPr>
        </p:nvGraphicFramePr>
        <p:xfrm>
          <a:off x="4521876" y="4062827"/>
          <a:ext cx="3825875" cy="2534920"/>
        </p:xfrm>
        <a:graphic>
          <a:graphicData uri="http://schemas.openxmlformats.org/drawingml/2006/table">
            <a:tbl>
              <a:tblPr firstRow="1" bandRow="1">
                <a:tableStyleId>{5940675A-B579-460E-94D1-54222C63F5DA}</a:tableStyleId>
              </a:tblPr>
              <a:tblGrid>
                <a:gridCol w="3825875">
                  <a:extLst>
                    <a:ext uri="{9D8B030D-6E8A-4147-A177-3AD203B41FA5}">
                      <a16:colId xmlns:a16="http://schemas.microsoft.com/office/drawing/2014/main" xmlns="" val="20000"/>
                    </a:ext>
                  </a:extLst>
                </a:gridCol>
              </a:tblGrid>
              <a:tr h="260350">
                <a:tc>
                  <a:txBody>
                    <a:bodyPr/>
                    <a:lstStyle/>
                    <a:p>
                      <a:pPr algn="l"/>
                      <a:r>
                        <a:rPr lang="en-GB" sz="1000" b="1" baseline="0">
                          <a:solidFill>
                            <a:srgbClr val="000000"/>
                          </a:solidFill>
                          <a:latin typeface="Segoe UI" pitchFamily="34" charset="0"/>
                          <a:cs typeface="Segoe UI" pitchFamily="34" charset="0"/>
                        </a:rPr>
                        <a:t>Do</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a:solidFill>
                            <a:srgbClr val="000000"/>
                          </a:solidFill>
                          <a:latin typeface="Segoe UI" pitchFamily="34" charset="0"/>
                          <a:cs typeface="Segoe UI" pitchFamily="34" charset="0"/>
                        </a:rPr>
                        <a:t>State</a:t>
                      </a:r>
                      <a:r>
                        <a:rPr lang="en-GB" sz="1000" i="0" baseline="0">
                          <a:solidFill>
                            <a:srgbClr val="000000"/>
                          </a:solidFill>
                          <a:latin typeface="Segoe UI" pitchFamily="34" charset="0"/>
                          <a:cs typeface="Segoe UI" pitchFamily="34" charset="0"/>
                        </a:rPr>
                        <a:t> your assumptions early and often, make sure client really understands the nitty and gritty details. Is result dependent on some conditions that are probably not realistic?</a:t>
                      </a: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260350">
                <a:tc>
                  <a:txBody>
                    <a:bodyPr/>
                    <a:lstStyle/>
                    <a:p>
                      <a:pPr algn="l"/>
                      <a:r>
                        <a:rPr lang="en-GB" sz="1000">
                          <a:solidFill>
                            <a:srgbClr val="000000"/>
                          </a:solidFill>
                          <a:latin typeface="Segoe UI" pitchFamily="34" charset="0"/>
                          <a:cs typeface="Segoe UI" pitchFamily="34" charset="0"/>
                        </a:rPr>
                        <a:t>Ask questions to make sure everyone’s expectations</a:t>
                      </a:r>
                      <a:r>
                        <a:rPr lang="en-GB" sz="1000" baseline="0">
                          <a:solidFill>
                            <a:srgbClr val="000000"/>
                          </a:solidFill>
                          <a:latin typeface="Segoe UI" pitchFamily="34" charset="0"/>
                          <a:cs typeface="Segoe UI" pitchFamily="34" charset="0"/>
                        </a:rPr>
                        <a:t> are on the same page.</a:t>
                      </a:r>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260350">
                <a:tc>
                  <a:txBody>
                    <a:bodyPr/>
                    <a:lstStyle/>
                    <a:p>
                      <a:pPr algn="l"/>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Source: </a:t>
                      </a:r>
                      <a:r>
                        <a:rPr lang="en-GB" sz="1000">
                          <a:hlinkClick r:id="rId3"/>
                        </a:rPr>
                        <a:t>https://www.reddit.com/r/datascience/comments/c2xxt4/has_anyone_ever_wasted_months_on_a_project/</a:t>
                      </a: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bl>
          </a:graphicData>
        </a:graphic>
      </p:graphicFrame>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 name="Rectangle 791"/>
          <p:cNvSpPr/>
          <p:nvPr/>
        </p:nvSpPr>
        <p:spPr>
          <a:xfrm>
            <a:off x="288925" y="414064"/>
            <a:ext cx="11033023" cy="319177"/>
          </a:xfrm>
          <a:prstGeom prst="rect">
            <a:avLst/>
          </a:prstGeom>
          <a:noFill/>
          <a:ln w="0">
            <a:noFill/>
          </a:ln>
          <a:effectLst>
            <a:outerShdw dir="5400000" sx="1000" sy="1000" algn="ctr" rotWithShape="0">
              <a:schemeClr val="bg1"/>
            </a:outerShdw>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36000" tIns="36000" rIns="36000" bIns="36000" numCol="1" spcCol="38100" rtlCol="0" anchor="t" anchorCtr="0">
            <a:noAutofit/>
          </a:bodyPr>
          <a:lstStyle/>
          <a:p>
            <a:pPr marL="0" marR="0" indent="0" algn="l" defTabSz="584200" rtl="0" fontAlgn="auto" latinLnBrk="0" hangingPunct="0">
              <a:lnSpc>
                <a:spcPts val="1500"/>
              </a:lnSpc>
              <a:spcBef>
                <a:spcPts val="0"/>
              </a:spcBef>
              <a:spcAft>
                <a:spcPts val="0"/>
              </a:spcAft>
              <a:buClrTx/>
              <a:buSzTx/>
              <a:buFontTx/>
              <a:buNone/>
              <a:tabLst/>
            </a:pPr>
            <a:r>
              <a:rPr kumimoji="0" lang="en-GB" sz="3600" b="0" i="0" u="none" strike="noStrike" cap="none" spc="0" normalizeH="0" baseline="0">
                <a:ln>
                  <a:noFill/>
                </a:ln>
                <a:solidFill>
                  <a:srgbClr val="000000"/>
                </a:solidFill>
                <a:effectLst/>
                <a:uFillTx/>
                <a:latin typeface="Segoe UI" pitchFamily="34" charset="0"/>
                <a:ea typeface="Verdana" pitchFamily="34" charset="0"/>
                <a:cs typeface="Segoe UI" pitchFamily="34" charset="0"/>
                <a:sym typeface="Source Sans Pro"/>
              </a:rPr>
              <a:t>Forecasting</a:t>
            </a:r>
          </a:p>
        </p:txBody>
      </p:sp>
      <p:sp>
        <p:nvSpPr>
          <p:cNvPr id="793" name="Rectangle 792"/>
          <p:cNvSpPr/>
          <p:nvPr/>
        </p:nvSpPr>
        <p:spPr>
          <a:xfrm>
            <a:off x="272456" y="781918"/>
            <a:ext cx="5532980" cy="234082"/>
          </a:xfrm>
          <a:prstGeom prst="rect">
            <a:avLst/>
          </a:prstGeom>
          <a:noFill/>
          <a:ln w="0">
            <a:noFill/>
          </a:ln>
          <a:effectLst>
            <a:outerShdw dir="5400000" sx="1000" sy="1000" algn="ctr" rotWithShape="0">
              <a:schemeClr val="bg1"/>
            </a:outerShdw>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36000" tIns="36000" rIns="36000" bIns="36000" numCol="1" spcCol="38100" rtlCol="0" anchor="t" anchorCtr="0">
            <a:noAutofit/>
          </a:bodyPr>
          <a:lstStyle/>
          <a:p>
            <a:pPr marL="0" marR="0" indent="0" algn="l" defTabSz="584200" rtl="0" fontAlgn="auto" latinLnBrk="0" hangingPunct="0">
              <a:lnSpc>
                <a:spcPts val="1500"/>
              </a:lnSpc>
              <a:spcBef>
                <a:spcPts val="0"/>
              </a:spcBef>
              <a:spcAft>
                <a:spcPts val="0"/>
              </a:spcAft>
              <a:buClrTx/>
              <a:buSzTx/>
              <a:buFontTx/>
              <a:buNone/>
              <a:tabLst/>
            </a:pPr>
            <a:r>
              <a:rPr lang="en-GB" sz="1000" b="0">
                <a:solidFill>
                  <a:srgbClr val="000000"/>
                </a:solidFill>
                <a:latin typeface="Segoe UI" pitchFamily="34" charset="0"/>
                <a:ea typeface="Verdana" pitchFamily="34" charset="0"/>
                <a:cs typeface="Segoe UI" pitchFamily="34" charset="0"/>
              </a:rPr>
              <a:t>Excel &gt; Data &gt; </a:t>
            </a:r>
            <a:r>
              <a:rPr kumimoji="0" lang="en-GB" sz="1000" b="0" i="0" u="none" strike="noStrike" cap="none" spc="0" normalizeH="0" baseline="0">
                <a:ln>
                  <a:noFill/>
                </a:ln>
                <a:solidFill>
                  <a:srgbClr val="000000"/>
                </a:solidFill>
                <a:effectLst/>
                <a:uFillTx/>
                <a:latin typeface="Segoe UI" pitchFamily="34" charset="0"/>
                <a:ea typeface="Verdana" pitchFamily="34" charset="0"/>
                <a:cs typeface="Segoe UI" pitchFamily="34" charset="0"/>
                <a:sym typeface="Source Sans Pro"/>
              </a:rPr>
              <a:t>From Other Sources &gt; </a:t>
            </a:r>
            <a:r>
              <a:rPr lang="en-GB" sz="1000" b="0">
                <a:solidFill>
                  <a:srgbClr val="000000"/>
                </a:solidFill>
                <a:latin typeface="Segoe UI" pitchFamily="34" charset="0"/>
                <a:ea typeface="Verdana" pitchFamily="34" charset="0"/>
                <a:cs typeface="Segoe UI" pitchFamily="34" charset="0"/>
              </a:rPr>
              <a:t>From Analysis Services &gt; Server name: </a:t>
            </a:r>
            <a:r>
              <a:rPr lang="en-GB" sz="1000" b="0" i="1" u="sng">
                <a:solidFill>
                  <a:srgbClr val="000000"/>
                </a:solidFill>
                <a:latin typeface="Segoe UI" pitchFamily="34" charset="0"/>
                <a:ea typeface="Verdana" pitchFamily="34" charset="0"/>
                <a:cs typeface="Segoe UI" pitchFamily="34" charset="0"/>
              </a:rPr>
              <a:t>SSAS</a:t>
            </a:r>
            <a:r>
              <a:rPr lang="en-GB" sz="1000" b="0">
                <a:solidFill>
                  <a:srgbClr val="000000"/>
                </a:solidFill>
                <a:latin typeface="Segoe UI" pitchFamily="34" charset="0"/>
                <a:ea typeface="Verdana" pitchFamily="34" charset="0"/>
                <a:cs typeface="Segoe UI" pitchFamily="34" charset="0"/>
              </a:rPr>
              <a:t> &gt; </a:t>
            </a:r>
            <a:r>
              <a:rPr lang="en-GB" sz="1000" b="0" i="1" u="sng">
                <a:solidFill>
                  <a:srgbClr val="000000"/>
                </a:solidFill>
                <a:latin typeface="Segoe UI" pitchFamily="34" charset="0"/>
                <a:ea typeface="Verdana" pitchFamily="34" charset="0"/>
                <a:cs typeface="Segoe UI" pitchFamily="34" charset="0"/>
              </a:rPr>
              <a:t>ProductCube</a:t>
            </a:r>
          </a:p>
        </p:txBody>
      </p:sp>
      <p:cxnSp>
        <p:nvCxnSpPr>
          <p:cNvPr id="5" name="Straight Connector 4"/>
          <p:cNvCxnSpPr/>
          <p:nvPr/>
        </p:nvCxnSpPr>
        <p:spPr>
          <a:xfrm>
            <a:off x="280492" y="767751"/>
            <a:ext cx="13456701" cy="0"/>
          </a:xfrm>
          <a:prstGeom prst="line">
            <a:avLst/>
          </a:prstGeom>
          <a:noFill/>
          <a:ln w="12700" cap="flat">
            <a:solidFill>
              <a:srgbClr val="24292E"/>
            </a:solidFill>
            <a:prstDash val="solid"/>
            <a:miter lim="400000"/>
          </a:ln>
          <a:effectLst/>
          <a:sp3d/>
        </p:spPr>
        <p:style>
          <a:lnRef idx="0">
            <a:scrgbClr r="0" g="0" b="0"/>
          </a:lnRef>
          <a:fillRef idx="0">
            <a:scrgbClr r="0" g="0" b="0"/>
          </a:fillRef>
          <a:effectRef idx="0">
            <a:scrgbClr r="0" g="0" b="0"/>
          </a:effectRef>
          <a:fontRef idx="none"/>
        </p:style>
      </p:cxnSp>
      <p:graphicFrame>
        <p:nvGraphicFramePr>
          <p:cNvPr id="26" name="Table 25"/>
          <p:cNvGraphicFramePr>
            <a:graphicFrameLocks noGrp="1"/>
          </p:cNvGraphicFramePr>
          <p:nvPr>
            <p:extLst>
              <p:ext uri="{D42A27DB-BD31-4B8C-83A1-F6EECF244321}">
                <p14:modId xmlns:p14="http://schemas.microsoft.com/office/powerpoint/2010/main" val="3888239703"/>
              </p:ext>
            </p:extLst>
          </p:nvPr>
        </p:nvGraphicFramePr>
        <p:xfrm>
          <a:off x="9911318" y="10033081"/>
          <a:ext cx="3825875" cy="520700"/>
        </p:xfrm>
        <a:graphic>
          <a:graphicData uri="http://schemas.openxmlformats.org/drawingml/2006/table">
            <a:tbl>
              <a:tblPr firstRow="1" bandRow="1">
                <a:tableStyleId>{5940675A-B579-460E-94D1-54222C63F5DA}</a:tableStyleId>
              </a:tblPr>
              <a:tblGrid>
                <a:gridCol w="3825875">
                  <a:extLst>
                    <a:ext uri="{9D8B030D-6E8A-4147-A177-3AD203B41FA5}">
                      <a16:colId xmlns:a16="http://schemas.microsoft.com/office/drawing/2014/main" xmlns="" val="20000"/>
                    </a:ext>
                  </a:extLst>
                </a:gridCol>
              </a:tblGrid>
              <a:tr h="260350">
                <a:tc>
                  <a:txBody>
                    <a:bodyPr/>
                    <a:lstStyle/>
                    <a:p>
                      <a:pPr algn="l"/>
                      <a:r>
                        <a:rPr lang="en-GB" sz="1000" b="1" baseline="0">
                          <a:solidFill>
                            <a:srgbClr val="000000"/>
                          </a:solidFill>
                          <a:latin typeface="Segoe UI" pitchFamily="34" charset="0"/>
                          <a:cs typeface="Segoe UI" pitchFamily="34" charset="0"/>
                        </a:rPr>
                        <a:t>Source</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Business Forecasting: Practical Problems and Solutions</a:t>
                      </a:r>
                    </a:p>
                  </a:txBody>
                  <a:tcPr>
                    <a:lnL w="6350" cap="flat" cmpd="sng" algn="ctr">
                      <a:solidFill>
                        <a:srgbClr val="000000"/>
                      </a:solidFill>
                      <a:prstDash val="solid"/>
                      <a:round/>
                      <a:headEnd type="none" w="med" len="med"/>
                      <a:tailEnd type="none" w="med" len="med"/>
                    </a:lnL>
                    <a:lnR w="12700" cmpd="sng">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bl>
          </a:graphicData>
        </a:graphic>
      </p:graphicFrame>
      <p:graphicFrame>
        <p:nvGraphicFramePr>
          <p:cNvPr id="28" name="Table 27"/>
          <p:cNvGraphicFramePr>
            <a:graphicFrameLocks noGrp="1"/>
          </p:cNvGraphicFramePr>
          <p:nvPr>
            <p:extLst>
              <p:ext uri="{D42A27DB-BD31-4B8C-83A1-F6EECF244321}">
                <p14:modId xmlns:p14="http://schemas.microsoft.com/office/powerpoint/2010/main" val="2654665545"/>
              </p:ext>
            </p:extLst>
          </p:nvPr>
        </p:nvGraphicFramePr>
        <p:xfrm>
          <a:off x="366944" y="1369141"/>
          <a:ext cx="3825875" cy="2839720"/>
        </p:xfrm>
        <a:graphic>
          <a:graphicData uri="http://schemas.openxmlformats.org/drawingml/2006/table">
            <a:tbl>
              <a:tblPr firstRow="1" bandRow="1">
                <a:tableStyleId>{5940675A-B579-460E-94D1-54222C63F5DA}</a:tableStyleId>
              </a:tblPr>
              <a:tblGrid>
                <a:gridCol w="3825875">
                  <a:extLst>
                    <a:ext uri="{9D8B030D-6E8A-4147-A177-3AD203B41FA5}">
                      <a16:colId xmlns:a16="http://schemas.microsoft.com/office/drawing/2014/main" xmlns="" val="20000"/>
                    </a:ext>
                  </a:extLst>
                </a:gridCol>
              </a:tblGrid>
              <a:tr h="260350">
                <a:tc>
                  <a:txBody>
                    <a:bodyPr/>
                    <a:lstStyle/>
                    <a:p>
                      <a:pPr algn="l"/>
                      <a:r>
                        <a:rPr lang="en-GB" sz="1000" b="1" baseline="0">
                          <a:solidFill>
                            <a:srgbClr val="000000"/>
                          </a:solidFill>
                          <a:latin typeface="Segoe UI" pitchFamily="34" charset="0"/>
                          <a:cs typeface="Segoe UI" pitchFamily="34" charset="0"/>
                        </a:rPr>
                        <a:t>General things</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a:solidFill>
                            <a:srgbClr val="000000"/>
                          </a:solidFill>
                          <a:latin typeface="Segoe UI" pitchFamily="34" charset="0"/>
                          <a:cs typeface="Segoe UI" pitchFamily="34" charset="0"/>
                        </a:rPr>
                        <a:t>We should not have high expectations for forecast accuracy, and we</a:t>
                      </a:r>
                      <a:r>
                        <a:rPr lang="en-GB" sz="1000" baseline="0">
                          <a:solidFill>
                            <a:srgbClr val="000000"/>
                          </a:solidFill>
                          <a:latin typeface="Segoe UI" pitchFamily="34" charset="0"/>
                          <a:cs typeface="Segoe UI" pitchFamily="34" charset="0"/>
                        </a:rPr>
                        <a:t> </a:t>
                      </a:r>
                      <a:r>
                        <a:rPr lang="en-GB" sz="1000">
                          <a:solidFill>
                            <a:srgbClr val="000000"/>
                          </a:solidFill>
                          <a:latin typeface="Segoe UI" pitchFamily="34" charset="0"/>
                          <a:cs typeface="Segoe UI" pitchFamily="34" charset="0"/>
                        </a:rPr>
                        <a:t>should not expend heroic efforts trying to achieve unrealistic levels of accuracy.</a:t>
                      </a:r>
                    </a:p>
                  </a:txBody>
                  <a:tcPr>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260350">
                <a:tc>
                  <a:txBody>
                    <a:bodyPr/>
                    <a:lstStyle/>
                    <a:p>
                      <a:pPr algn="l"/>
                      <a:r>
                        <a:rPr lang="en-GB" sz="1000">
                          <a:solidFill>
                            <a:srgbClr val="000000"/>
                          </a:solidFill>
                          <a:latin typeface="Segoe UI" pitchFamily="34" charset="0"/>
                          <a:cs typeface="Segoe UI" pitchFamily="34" charset="0"/>
                        </a:rPr>
                        <a:t>instead focus on the efficiency</a:t>
                      </a:r>
                      <a:r>
                        <a:rPr lang="en-GB" sz="1000" baseline="0">
                          <a:solidFill>
                            <a:srgbClr val="000000"/>
                          </a:solidFill>
                          <a:latin typeface="Segoe UI" pitchFamily="34" charset="0"/>
                          <a:cs typeface="Segoe UI" pitchFamily="34" charset="0"/>
                        </a:rPr>
                        <a:t> </a:t>
                      </a:r>
                      <a:r>
                        <a:rPr lang="en-GB" sz="1000">
                          <a:solidFill>
                            <a:srgbClr val="000000"/>
                          </a:solidFill>
                          <a:latin typeface="Segoe UI" pitchFamily="34" charset="0"/>
                          <a:cs typeface="Segoe UI" pitchFamily="34" charset="0"/>
                        </a:rPr>
                        <a:t>of our forecasting processes, and seek alternative (nonforecasting) solutions</a:t>
                      </a:r>
                      <a:r>
                        <a:rPr lang="en-GB" sz="1000" baseline="0">
                          <a:solidFill>
                            <a:srgbClr val="000000"/>
                          </a:solidFill>
                          <a:latin typeface="Segoe UI" pitchFamily="34" charset="0"/>
                          <a:cs typeface="Segoe UI" pitchFamily="34" charset="0"/>
                        </a:rPr>
                        <a:t> </a:t>
                      </a:r>
                      <a:r>
                        <a:rPr lang="en-GB" sz="1000">
                          <a:solidFill>
                            <a:srgbClr val="000000"/>
                          </a:solidFill>
                          <a:latin typeface="Segoe UI" pitchFamily="34" charset="0"/>
                          <a:cs typeface="Segoe UI" pitchFamily="34" charset="0"/>
                        </a:rPr>
                        <a:t>to our underlying business problems.</a:t>
                      </a:r>
                    </a:p>
                  </a:txBody>
                  <a:tcPr>
                    <a:lnL w="6350" cap="flat" cmpd="sng" algn="ctr">
                      <a:solidFill>
                        <a:srgbClr val="00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a:solidFill>
                            <a:srgbClr val="000000"/>
                          </a:solidFill>
                          <a:latin typeface="Segoe UI" pitchFamily="34" charset="0"/>
                          <a:cs typeface="Segoe UI" pitchFamily="34" charset="0"/>
                        </a:rPr>
                        <a:t>The method of forecast value added</a:t>
                      </a:r>
                      <a:r>
                        <a:rPr lang="en-GB" sz="1000" i="0" baseline="0">
                          <a:solidFill>
                            <a:srgbClr val="000000"/>
                          </a:solidFill>
                          <a:latin typeface="Segoe UI" pitchFamily="34" charset="0"/>
                          <a:cs typeface="Segoe UI" pitchFamily="34" charset="0"/>
                        </a:rPr>
                        <a:t> </a:t>
                      </a:r>
                      <a:r>
                        <a:rPr lang="en-GB" sz="1000" i="0">
                          <a:solidFill>
                            <a:srgbClr val="000000"/>
                          </a:solidFill>
                          <a:latin typeface="Segoe UI" pitchFamily="34" charset="0"/>
                          <a:cs typeface="Segoe UI" pitchFamily="34" charset="0"/>
                        </a:rPr>
                        <a:t>(FVA) analysis (discussed in several articles in Chapter 4) can be used to identify</a:t>
                      </a:r>
                      <a:r>
                        <a:rPr lang="en-GB" sz="1000" i="0" baseline="0">
                          <a:solidFill>
                            <a:srgbClr val="000000"/>
                          </a:solidFill>
                          <a:latin typeface="Segoe UI" pitchFamily="34" charset="0"/>
                          <a:cs typeface="Segoe UI" pitchFamily="34" charset="0"/>
                        </a:rPr>
                        <a:t> </a:t>
                      </a:r>
                      <a:r>
                        <a:rPr lang="en-GB" sz="1000" i="0">
                          <a:solidFill>
                            <a:srgbClr val="000000"/>
                          </a:solidFill>
                          <a:latin typeface="Segoe UI" pitchFamily="34" charset="0"/>
                          <a:cs typeface="Segoe UI" pitchFamily="34" charset="0"/>
                        </a:rPr>
                        <a:t>and eliminate forecasting process activities that do not improve the forecast (or</a:t>
                      </a:r>
                      <a:r>
                        <a:rPr lang="en-GB" sz="1000" i="0" baseline="0">
                          <a:solidFill>
                            <a:srgbClr val="000000"/>
                          </a:solidFill>
                          <a:latin typeface="Segoe UI" pitchFamily="34" charset="0"/>
                          <a:cs typeface="Segoe UI" pitchFamily="34" charset="0"/>
                        </a:rPr>
                        <a:t> </a:t>
                      </a:r>
                      <a:r>
                        <a:rPr lang="en-GB" sz="1000" i="0">
                          <a:solidFill>
                            <a:srgbClr val="000000"/>
                          </a:solidFill>
                          <a:latin typeface="Segoe UI" pitchFamily="34" charset="0"/>
                          <a:cs typeface="Segoe UI" pitchFamily="34" charset="0"/>
                        </a:rPr>
                        <a:t>may even be making it worse).</a:t>
                      </a:r>
                    </a:p>
                  </a:txBody>
                  <a:tcPr>
                    <a:lnL w="6350" cap="flat" cmpd="sng" algn="ctr">
                      <a:solidFill>
                        <a:srgbClr val="00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Source: </a:t>
                      </a:r>
                      <a:r>
                        <a:rPr lang="en-GB" sz="1000" b="0" i="0" u="none" strike="noStrike" cap="none" spc="0" baseline="0">
                          <a:ln>
                            <a:noFill/>
                          </a:ln>
                          <a:solidFill>
                            <a:srgbClr val="000000"/>
                          </a:solidFill>
                          <a:uFillTx/>
                          <a:latin typeface="Segoe UI" pitchFamily="34" charset="0"/>
                          <a:ea typeface="+mn-ea"/>
                          <a:cs typeface="Segoe UI" pitchFamily="34" charset="0"/>
                          <a:sym typeface="Helvetica Light"/>
                        </a:rPr>
                        <a:t>Business Forecasting p. 3</a:t>
                      </a: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bl>
          </a:graphicData>
        </a:graphic>
      </p:graphicFrame>
      <p:graphicFrame>
        <p:nvGraphicFramePr>
          <p:cNvPr id="29" name="Table 28"/>
          <p:cNvGraphicFramePr>
            <a:graphicFrameLocks noGrp="1"/>
          </p:cNvGraphicFramePr>
          <p:nvPr>
            <p:extLst>
              <p:ext uri="{D42A27DB-BD31-4B8C-83A1-F6EECF244321}">
                <p14:modId xmlns:p14="http://schemas.microsoft.com/office/powerpoint/2010/main" val="1097634122"/>
              </p:ext>
            </p:extLst>
          </p:nvPr>
        </p:nvGraphicFramePr>
        <p:xfrm>
          <a:off x="410845" y="4394281"/>
          <a:ext cx="3825875" cy="2808656"/>
        </p:xfrm>
        <a:graphic>
          <a:graphicData uri="http://schemas.openxmlformats.org/drawingml/2006/table">
            <a:tbl>
              <a:tblPr firstRow="1" bandRow="1">
                <a:tableStyleId>{5940675A-B579-460E-94D1-54222C63F5DA}</a:tableStyleId>
              </a:tblPr>
              <a:tblGrid>
                <a:gridCol w="3825875">
                  <a:extLst>
                    <a:ext uri="{9D8B030D-6E8A-4147-A177-3AD203B41FA5}">
                      <a16:colId xmlns:a16="http://schemas.microsoft.com/office/drawing/2014/main" xmlns="" val="20000"/>
                    </a:ext>
                  </a:extLst>
                </a:gridCol>
              </a:tblGrid>
              <a:tr h="260350">
                <a:tc>
                  <a:txBody>
                    <a:bodyPr/>
                    <a:lstStyle/>
                    <a:p>
                      <a:pPr algn="l"/>
                      <a:r>
                        <a:rPr lang="en-GB" sz="1000" b="1" baseline="0">
                          <a:solidFill>
                            <a:srgbClr val="000000"/>
                          </a:solidFill>
                          <a:latin typeface="Segoe UI" pitchFamily="34" charset="0"/>
                          <a:cs typeface="Segoe UI" pitchFamily="34" charset="0"/>
                        </a:rPr>
                        <a:t>Uncertainty</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a:solidFill>
                            <a:srgbClr val="000000"/>
                          </a:solidFill>
                          <a:latin typeface="Segoe UI" pitchFamily="34" charset="0"/>
                          <a:cs typeface="Segoe UI" pitchFamily="34" charset="0"/>
                        </a:rPr>
                        <a:t>Communicating uncertainty leads to better decision making! p.</a:t>
                      </a:r>
                      <a:r>
                        <a:rPr lang="en-GB" sz="1000" i="0" baseline="0">
                          <a:solidFill>
                            <a:srgbClr val="000000"/>
                          </a:solidFill>
                          <a:latin typeface="Segoe UI" pitchFamily="34" charset="0"/>
                          <a:cs typeface="Segoe UI" pitchFamily="34" charset="0"/>
                        </a:rPr>
                        <a:t> 6 for example.</a:t>
                      </a: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Helvetica Light"/>
                        </a:rPr>
                        <a:t>Use probabilistic (100 ± 50) instead of point forecasts (100).</a:t>
                      </a:r>
                    </a:p>
                  </a:txBody>
                  <a:tcPr>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a:solidFill>
                            <a:srgbClr val="000000"/>
                          </a:solidFill>
                          <a:latin typeface="Segoe UI" pitchFamily="34" charset="0"/>
                          <a:cs typeface="Segoe UI" pitchFamily="34" charset="0"/>
                        </a:rPr>
                        <a:t>Forecast of 100 </a:t>
                      </a:r>
                      <a:r>
                        <a:rPr lang="en-GB" sz="1000" baseline="0">
                          <a:solidFill>
                            <a:srgbClr val="000000"/>
                          </a:solidFill>
                          <a:latin typeface="Segoe UI" pitchFamily="34" charset="0"/>
                          <a:cs typeface="Segoe UI" pitchFamily="34" charset="0"/>
                        </a:rPr>
                        <a:t>± 10 may lead to a much different planning decision than a forecast of 100 ± 100. Eg. how much safety stock to hold.</a:t>
                      </a:r>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a:solidFill>
                            <a:srgbClr val="000000"/>
                          </a:solidFill>
                          <a:latin typeface="Segoe UI" pitchFamily="34" charset="0"/>
                          <a:cs typeface="Segoe UI" pitchFamily="34" charset="0"/>
                        </a:rPr>
                        <a:t>Usually</a:t>
                      </a:r>
                      <a:r>
                        <a:rPr lang="en-GB" sz="1000" i="0" baseline="0">
                          <a:solidFill>
                            <a:srgbClr val="000000"/>
                          </a:solidFill>
                          <a:latin typeface="Segoe UI" pitchFamily="34" charset="0"/>
                          <a:cs typeface="Segoe UI" pitchFamily="34" charset="0"/>
                        </a:rPr>
                        <a:t> uncertainty is underestimated. </a:t>
                      </a:r>
                    </a:p>
                    <a:p>
                      <a:pPr marL="0" marR="0" indent="0" algn="l" defTabSz="584200" rtl="0" eaLnBrk="1" fontAlgn="auto" latinLnBrk="0" hangingPunct="1">
                        <a:lnSpc>
                          <a:spcPct val="100000"/>
                        </a:lnSpc>
                        <a:spcBef>
                          <a:spcPts val="0"/>
                        </a:spcBef>
                        <a:spcAft>
                          <a:spcPts val="0"/>
                        </a:spcAft>
                        <a:buClrTx/>
                        <a:buSzTx/>
                        <a:buFontTx/>
                        <a:buNone/>
                        <a:tabLst/>
                        <a:defRPr/>
                      </a:pPr>
                      <a:r>
                        <a:rPr lang="en-GB" sz="1000" i="0" baseline="0">
                          <a:solidFill>
                            <a:srgbClr val="000000"/>
                          </a:solidFill>
                          <a:latin typeface="Segoe UI" pitchFamily="34" charset="0"/>
                          <a:cs typeface="Segoe UI" pitchFamily="34" charset="0"/>
                        </a:rPr>
                        <a:t>    Simple remedy: Double range! </a:t>
                      </a:r>
                    </a:p>
                    <a:p>
                      <a:pPr marL="0" marR="0" indent="0" algn="l" defTabSz="584200" rtl="0" eaLnBrk="1" fontAlgn="auto" latinLnBrk="0" hangingPunct="1">
                        <a:lnSpc>
                          <a:spcPct val="100000"/>
                        </a:lnSpc>
                        <a:spcBef>
                          <a:spcPts val="0"/>
                        </a:spcBef>
                        <a:spcAft>
                          <a:spcPts val="0"/>
                        </a:spcAft>
                        <a:buClrTx/>
                        <a:buSzTx/>
                        <a:buFontTx/>
                        <a:buNone/>
                        <a:tabLst/>
                        <a:defRPr/>
                      </a:pPr>
                      <a:r>
                        <a:rPr lang="en-GB" sz="1000" i="0" baseline="0">
                          <a:solidFill>
                            <a:srgbClr val="000000"/>
                          </a:solidFill>
                          <a:latin typeface="Segoe UI" pitchFamily="34" charset="0"/>
                          <a:cs typeface="Segoe UI" pitchFamily="34" charset="0"/>
                        </a:rPr>
                        <a:t>    Adv. remedy: Est. probs. of different factors Monte Carlo sim.</a:t>
                      </a: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Source: </a:t>
                      </a:r>
                      <a:r>
                        <a:rPr lang="en-GB" sz="1000" b="0" i="0" u="none" strike="noStrike" cap="none" spc="0" baseline="0">
                          <a:ln>
                            <a:noFill/>
                          </a:ln>
                          <a:solidFill>
                            <a:srgbClr val="000000"/>
                          </a:solidFill>
                          <a:uFillTx/>
                          <a:latin typeface="Segoe UI" pitchFamily="34" charset="0"/>
                          <a:ea typeface="+mn-ea"/>
                          <a:cs typeface="Segoe UI" pitchFamily="34" charset="0"/>
                          <a:sym typeface="Helvetica Light"/>
                        </a:rPr>
                        <a:t>Business Forecasting Ch. 1.1</a:t>
                      </a: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bl>
          </a:graphicData>
        </a:graphic>
      </p:graphicFrame>
      <p:graphicFrame>
        <p:nvGraphicFramePr>
          <p:cNvPr id="30" name="Table 29"/>
          <p:cNvGraphicFramePr>
            <a:graphicFrameLocks noGrp="1"/>
          </p:cNvGraphicFramePr>
          <p:nvPr>
            <p:extLst>
              <p:ext uri="{D42A27DB-BD31-4B8C-83A1-F6EECF244321}">
                <p14:modId xmlns:p14="http://schemas.microsoft.com/office/powerpoint/2010/main" val="298423407"/>
              </p:ext>
            </p:extLst>
          </p:nvPr>
        </p:nvGraphicFramePr>
        <p:xfrm>
          <a:off x="403225" y="7411801"/>
          <a:ext cx="3825875" cy="2367966"/>
        </p:xfrm>
        <a:graphic>
          <a:graphicData uri="http://schemas.openxmlformats.org/drawingml/2006/table">
            <a:tbl>
              <a:tblPr firstRow="1" bandRow="1">
                <a:tableStyleId>{5940675A-B579-460E-94D1-54222C63F5DA}</a:tableStyleId>
              </a:tblPr>
              <a:tblGrid>
                <a:gridCol w="3825875">
                  <a:extLst>
                    <a:ext uri="{9D8B030D-6E8A-4147-A177-3AD203B41FA5}">
                      <a16:colId xmlns:a16="http://schemas.microsoft.com/office/drawing/2014/main" xmlns="" val="20000"/>
                    </a:ext>
                  </a:extLst>
                </a:gridCol>
              </a:tblGrid>
              <a:tr h="260350">
                <a:tc>
                  <a:txBody>
                    <a:bodyPr/>
                    <a:lstStyle/>
                    <a:p>
                      <a:pPr algn="l"/>
                      <a:r>
                        <a:rPr lang="en-GB" sz="1000" b="1" baseline="0">
                          <a:solidFill>
                            <a:srgbClr val="000000"/>
                          </a:solidFill>
                          <a:latin typeface="Segoe UI" pitchFamily="34" charset="0"/>
                          <a:cs typeface="Segoe UI" pitchFamily="34" charset="0"/>
                        </a:rPr>
                        <a:t>How to Communicate Uncertainty</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a:solidFill>
                            <a:srgbClr val="000000"/>
                          </a:solidFill>
                          <a:latin typeface="Segoe UI" pitchFamily="34" charset="0"/>
                          <a:cs typeface="Segoe UI" pitchFamily="34" charset="0"/>
                        </a:rPr>
                        <a:t>Too</a:t>
                      </a:r>
                      <a:r>
                        <a:rPr lang="en-GB" sz="1000" i="0" baseline="0">
                          <a:solidFill>
                            <a:srgbClr val="000000"/>
                          </a:solidFill>
                          <a:latin typeface="Segoe UI" pitchFamily="34" charset="0"/>
                          <a:cs typeface="Segoe UI" pitchFamily="34" charset="0"/>
                        </a:rPr>
                        <a:t> wide uncertainty interval is hard to sell to decision makers, even if it is accurate (eg. 90% pred. interval of 50 to 900 units).</a:t>
                      </a: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1" u="none" strike="noStrike" cap="none" spc="0" baseline="0">
                          <a:ln>
                            <a:noFill/>
                          </a:ln>
                          <a:solidFill>
                            <a:srgbClr val="000000"/>
                          </a:solidFill>
                          <a:uFillTx/>
                          <a:latin typeface="Segoe UI" pitchFamily="34" charset="0"/>
                          <a:ea typeface="+mn-ea"/>
                          <a:cs typeface="Segoe UI" pitchFamily="34" charset="0"/>
                          <a:sym typeface="Helvetica Light"/>
                        </a:rPr>
                        <a:t>Fan</a:t>
                      </a:r>
                      <a:r>
                        <a:rPr lang="en-GB" sz="1000" b="0" i="0" u="none" strike="noStrike" cap="none" spc="0" baseline="0">
                          <a:ln>
                            <a:noFill/>
                          </a:ln>
                          <a:solidFill>
                            <a:srgbClr val="000000"/>
                          </a:solidFill>
                          <a:uFillTx/>
                          <a:latin typeface="Segoe UI" pitchFamily="34" charset="0"/>
                          <a:ea typeface="+mn-ea"/>
                          <a:cs typeface="Segoe UI" pitchFamily="34" charset="0"/>
                          <a:sym typeface="Helvetica Light"/>
                        </a:rPr>
                        <a:t> and </a:t>
                      </a:r>
                      <a:r>
                        <a:rPr lang="en-GB" sz="1000" b="0" i="1" u="none" strike="noStrike" cap="none" spc="0" baseline="0">
                          <a:ln>
                            <a:noFill/>
                          </a:ln>
                          <a:solidFill>
                            <a:srgbClr val="000000"/>
                          </a:solidFill>
                          <a:uFillTx/>
                          <a:latin typeface="Segoe UI" pitchFamily="34" charset="0"/>
                          <a:ea typeface="+mn-ea"/>
                          <a:cs typeface="Segoe UI" pitchFamily="34" charset="0"/>
                          <a:sym typeface="Helvetica Light"/>
                        </a:rPr>
                        <a:t>density</a:t>
                      </a:r>
                      <a:r>
                        <a:rPr lang="en-GB" sz="1000" b="0" i="0" u="none" strike="noStrike" cap="none" spc="0" baseline="0">
                          <a:ln>
                            <a:noFill/>
                          </a:ln>
                          <a:solidFill>
                            <a:srgbClr val="000000"/>
                          </a:solidFill>
                          <a:uFillTx/>
                          <a:latin typeface="Segoe UI" pitchFamily="34" charset="0"/>
                          <a:ea typeface="+mn-ea"/>
                          <a:cs typeface="Segoe UI" pitchFamily="34" charset="0"/>
                          <a:sym typeface="Helvetica Light"/>
                        </a:rPr>
                        <a:t> </a:t>
                      </a:r>
                      <a:r>
                        <a:rPr lang="en-GB" sz="1000" b="0" i="1" u="none" strike="noStrike" cap="none" spc="0" baseline="0">
                          <a:ln>
                            <a:noFill/>
                          </a:ln>
                          <a:solidFill>
                            <a:srgbClr val="000000"/>
                          </a:solidFill>
                          <a:uFillTx/>
                          <a:latin typeface="Segoe UI" pitchFamily="34" charset="0"/>
                          <a:ea typeface="+mn-ea"/>
                          <a:cs typeface="Segoe UI" pitchFamily="34" charset="0"/>
                          <a:sym typeface="Helvetica Light"/>
                        </a:rPr>
                        <a:t>charts</a:t>
                      </a:r>
                      <a:r>
                        <a:rPr lang="en-GB" sz="1000" b="0" i="0" u="none" strike="noStrike" cap="none" spc="0" baseline="0">
                          <a:ln>
                            <a:noFill/>
                          </a:ln>
                          <a:solidFill>
                            <a:srgbClr val="000000"/>
                          </a:solidFill>
                          <a:uFillTx/>
                          <a:latin typeface="Segoe UI" pitchFamily="34" charset="0"/>
                          <a:ea typeface="+mn-ea"/>
                          <a:cs typeface="Segoe UI" pitchFamily="34" charset="0"/>
                          <a:sym typeface="Helvetica Light"/>
                        </a:rPr>
                        <a:t> are great.</a:t>
                      </a:r>
                    </a:p>
                  </a:txBody>
                  <a:tcPr>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a:solidFill>
                            <a:srgbClr val="000000"/>
                          </a:solidFill>
                          <a:latin typeface="Segoe UI" pitchFamily="34" charset="0"/>
                          <a:cs typeface="Segoe UI" pitchFamily="34" charset="0"/>
                        </a:rPr>
                        <a:t>Increased trust if pred. intervals</a:t>
                      </a:r>
                      <a:r>
                        <a:rPr lang="en-GB" sz="1000" baseline="0">
                          <a:solidFill>
                            <a:srgbClr val="000000"/>
                          </a:solidFill>
                          <a:latin typeface="Segoe UI" pitchFamily="34" charset="0"/>
                          <a:cs typeface="Segoe UI" pitchFamily="34" charset="0"/>
                        </a:rPr>
                        <a:t> is expressed in everyday language (worst-case), or in scenarios/narratives.</a:t>
                      </a:r>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Source: </a:t>
                      </a:r>
                      <a:r>
                        <a:rPr lang="en-GB" sz="1000" b="0" i="0" u="none" strike="noStrike" cap="none" spc="0" baseline="0">
                          <a:ln>
                            <a:noFill/>
                          </a:ln>
                          <a:solidFill>
                            <a:srgbClr val="000000"/>
                          </a:solidFill>
                          <a:uFillTx/>
                          <a:latin typeface="Segoe UI" pitchFamily="34" charset="0"/>
                          <a:ea typeface="+mn-ea"/>
                          <a:cs typeface="Segoe UI" pitchFamily="34" charset="0"/>
                          <a:sym typeface="Helvetica Light"/>
                        </a:rPr>
                        <a:t>Business Forecasting Ch. 1.1</a:t>
                      </a: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908997296"/>
              </p:ext>
            </p:extLst>
          </p:nvPr>
        </p:nvGraphicFramePr>
        <p:xfrm>
          <a:off x="4506595" y="4099006"/>
          <a:ext cx="3825875" cy="2014220"/>
        </p:xfrm>
        <a:graphic>
          <a:graphicData uri="http://schemas.openxmlformats.org/drawingml/2006/table">
            <a:tbl>
              <a:tblPr firstRow="1" bandRow="1">
                <a:tableStyleId>{5940675A-B579-460E-94D1-54222C63F5DA}</a:tableStyleId>
              </a:tblPr>
              <a:tblGrid>
                <a:gridCol w="3825875">
                  <a:extLst>
                    <a:ext uri="{9D8B030D-6E8A-4147-A177-3AD203B41FA5}">
                      <a16:colId xmlns:a16="http://schemas.microsoft.com/office/drawing/2014/main" xmlns="" val="20000"/>
                    </a:ext>
                  </a:extLst>
                </a:gridCol>
              </a:tblGrid>
              <a:tr h="260350">
                <a:tc>
                  <a:txBody>
                    <a:bodyPr/>
                    <a:lstStyle/>
                    <a:p>
                      <a:pPr algn="l"/>
                      <a:r>
                        <a:rPr lang="en-GB" sz="1000" b="1" baseline="0">
                          <a:solidFill>
                            <a:srgbClr val="000000"/>
                          </a:solidFill>
                          <a:latin typeface="Segoe UI" pitchFamily="34" charset="0"/>
                          <a:cs typeface="Segoe UI" pitchFamily="34" charset="0"/>
                        </a:rPr>
                        <a:t>Forecastability</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a:solidFill>
                            <a:srgbClr val="000000"/>
                          </a:solidFill>
                          <a:latin typeface="Segoe UI" pitchFamily="34" charset="0"/>
                          <a:cs typeface="Segoe UI" pitchFamily="34" charset="0"/>
                        </a:rPr>
                        <a:t>Range of forecast errors</a:t>
                      </a:r>
                      <a:r>
                        <a:rPr lang="en-GB" sz="1000" i="0" baseline="0">
                          <a:solidFill>
                            <a:srgbClr val="000000"/>
                          </a:solidFill>
                          <a:latin typeface="Segoe UI" pitchFamily="34" charset="0"/>
                          <a:cs typeface="Segoe UI" pitchFamily="34" charset="0"/>
                        </a:rPr>
                        <a:t> that are achievable on average in the long run.</a:t>
                      </a: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Helvetica Light"/>
                        </a:rPr>
                        <a:t>The lower value of the range represents the lowest forecast error achievable.</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a:solidFill>
                            <a:srgbClr val="000000"/>
                          </a:solidFill>
                          <a:latin typeface="Segoe UI" pitchFamily="34" charset="0"/>
                          <a:cs typeface="Segoe UI" pitchFamily="34" charset="0"/>
                        </a:rPr>
                        <a:t>The upper value of the range represents</a:t>
                      </a:r>
                      <a:r>
                        <a:rPr lang="en-GB" sz="1000" baseline="0">
                          <a:solidFill>
                            <a:srgbClr val="000000"/>
                          </a:solidFill>
                          <a:latin typeface="Segoe UI" pitchFamily="34" charset="0"/>
                          <a:cs typeface="Segoe UI" pitchFamily="34" charset="0"/>
                        </a:rPr>
                        <a:t> an upper bound based on a very simple forecasting method. Eg. naïve, simple moving average (non-seasonal), or Winter’s exponential smoothing (seasonal data).</a:t>
                      </a:r>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Source: </a:t>
                      </a:r>
                      <a:r>
                        <a:rPr lang="en-GB" sz="1000" b="0" i="0" u="none" strike="noStrike" cap="none" spc="0" baseline="0">
                          <a:ln>
                            <a:noFill/>
                          </a:ln>
                          <a:solidFill>
                            <a:srgbClr val="000000"/>
                          </a:solidFill>
                          <a:uFillTx/>
                          <a:latin typeface="Segoe UI" pitchFamily="34" charset="0"/>
                          <a:ea typeface="+mn-ea"/>
                          <a:cs typeface="Segoe UI" pitchFamily="34" charset="0"/>
                          <a:sym typeface="Helvetica Light"/>
                        </a:rPr>
                        <a:t>Business Forecasting Ch. 1.3</a:t>
                      </a: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710135509"/>
              </p:ext>
            </p:extLst>
          </p:nvPr>
        </p:nvGraphicFramePr>
        <p:xfrm>
          <a:off x="8897620" y="1412956"/>
          <a:ext cx="3825875" cy="3948430"/>
        </p:xfrm>
        <a:graphic>
          <a:graphicData uri="http://schemas.openxmlformats.org/drawingml/2006/table">
            <a:tbl>
              <a:tblPr firstRow="1" bandRow="1">
                <a:tableStyleId>{5940675A-B579-460E-94D1-54222C63F5DA}</a:tableStyleId>
              </a:tblPr>
              <a:tblGrid>
                <a:gridCol w="3825875">
                  <a:extLst>
                    <a:ext uri="{9D8B030D-6E8A-4147-A177-3AD203B41FA5}">
                      <a16:colId xmlns:a16="http://schemas.microsoft.com/office/drawing/2014/main" xmlns="" val="20000"/>
                    </a:ext>
                  </a:extLst>
                </a:gridCol>
              </a:tblGrid>
              <a:tr h="260350">
                <a:tc>
                  <a:txBody>
                    <a:bodyPr/>
                    <a:lstStyle/>
                    <a:p>
                      <a:pPr algn="l"/>
                      <a:r>
                        <a:rPr lang="en-GB" sz="1000" b="1" baseline="0">
                          <a:solidFill>
                            <a:srgbClr val="000000"/>
                          </a:solidFill>
                          <a:latin typeface="Segoe UI" pitchFamily="34" charset="0"/>
                          <a:cs typeface="Segoe UI" pitchFamily="34" charset="0"/>
                        </a:rPr>
                        <a:t>World of Low Predictability</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a:solidFill>
                            <a:srgbClr val="000000"/>
                          </a:solidFill>
                          <a:latin typeface="Segoe UI" pitchFamily="34" charset="0"/>
                          <a:cs typeface="Segoe UI" pitchFamily="34" charset="0"/>
                        </a:rPr>
                        <a:t>There are extensice empirical evidence</a:t>
                      </a:r>
                      <a:r>
                        <a:rPr lang="en-GB" sz="1000" i="0" baseline="0">
                          <a:solidFill>
                            <a:srgbClr val="000000"/>
                          </a:solidFill>
                          <a:latin typeface="Segoe UI" pitchFamily="34" charset="0"/>
                          <a:cs typeface="Segoe UI" pitchFamily="34" charset="0"/>
                        </a:rPr>
                        <a:t> of our inability to predict the future.</a:t>
                      </a: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Helvetica Light"/>
                        </a:rPr>
                        <a:t>There are serious limits of forecasting when complex, social systems are involved.</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a:solidFill>
                            <a:srgbClr val="000000"/>
                          </a:solidFill>
                          <a:latin typeface="Segoe UI" pitchFamily="34" charset="0"/>
                          <a:cs typeface="Segoe UI" pitchFamily="34" charset="0"/>
                        </a:rPr>
                        <a:t>“Simple” models do not necessarily fit past data well, but predict the future better than complex or sophisticated</a:t>
                      </a:r>
                      <a:r>
                        <a:rPr lang="en-GB" sz="1000" baseline="0">
                          <a:solidFill>
                            <a:srgbClr val="000000"/>
                          </a:solidFill>
                          <a:latin typeface="Segoe UI" pitchFamily="34" charset="0"/>
                          <a:cs typeface="Segoe UI" pitchFamily="34" charset="0"/>
                        </a:rPr>
                        <a:t> statistical models.</a:t>
                      </a:r>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a:solidFill>
                            <a:srgbClr val="000000"/>
                          </a:solidFill>
                          <a:latin typeface="Segoe UI" pitchFamily="34" charset="0"/>
                          <a:cs typeface="Segoe UI" pitchFamily="34" charset="0"/>
                        </a:rPr>
                        <a:t>Ironically, in most domains, judgmental predictions are less accurate than those of statistical</a:t>
                      </a:r>
                      <a:r>
                        <a:rPr lang="en-GB" sz="1000" i="0" baseline="0">
                          <a:solidFill>
                            <a:srgbClr val="000000"/>
                          </a:solidFill>
                          <a:latin typeface="Segoe UI" pitchFamily="34" charset="0"/>
                          <a:cs typeface="Segoe UI" pitchFamily="34" charset="0"/>
                        </a:rPr>
                        <a:t> models, as they are influenced by human biases and limitations.</a:t>
                      </a: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a:solidFill>
                            <a:srgbClr val="000000"/>
                          </a:solidFill>
                          <a:latin typeface="Segoe UI" pitchFamily="34" charset="0"/>
                          <a:cs typeface="Segoe UI" pitchFamily="34" charset="0"/>
                        </a:rPr>
                        <a:t>Paradox</a:t>
                      </a:r>
                      <a:r>
                        <a:rPr lang="en-GB" sz="1000" i="0" baseline="0">
                          <a:solidFill>
                            <a:srgbClr val="000000"/>
                          </a:solidFill>
                          <a:latin typeface="Segoe UI" pitchFamily="34" charset="0"/>
                          <a:cs typeface="Segoe UI" pitchFamily="34" charset="0"/>
                        </a:rPr>
                        <a:t> of control, improved benefits if we avoid illusion of control: Choose stocks randomly (index), skip medical periodic checkups, keep flying after terrorist attacks.</a:t>
                      </a: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Instead of trying accurate prediction, focus on protective strategies (insurance), being prepared (build to withstand earthquake), proactive strategies (redundancy, build cash reserves), concentrate of uncertainsy (after prediction, what’s the accuracy of that prediction).</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Source: </a:t>
                      </a:r>
                      <a:r>
                        <a:rPr lang="en-GB" sz="1000" b="0" i="0" u="none" strike="noStrike" cap="none" spc="0" baseline="0">
                          <a:ln>
                            <a:noFill/>
                          </a:ln>
                          <a:solidFill>
                            <a:srgbClr val="000000"/>
                          </a:solidFill>
                          <a:uFillTx/>
                          <a:latin typeface="Segoe UI" pitchFamily="34" charset="0"/>
                          <a:ea typeface="+mn-ea"/>
                          <a:cs typeface="Segoe UI" pitchFamily="34" charset="0"/>
                          <a:sym typeface="Helvetica Light"/>
                        </a:rPr>
                        <a:t>Makridakis, Taleb. </a:t>
                      </a:r>
                      <a:r>
                        <a:rPr lang="en-GB" sz="1000" b="0" i="1" u="none" strike="noStrike" cap="none" spc="0" baseline="0">
                          <a:ln>
                            <a:noFill/>
                          </a:ln>
                          <a:solidFill>
                            <a:srgbClr val="000000"/>
                          </a:solidFill>
                          <a:uFillTx/>
                          <a:latin typeface="Segoe UI" pitchFamily="34" charset="0"/>
                          <a:ea typeface="+mn-ea"/>
                          <a:cs typeface="Segoe UI" pitchFamily="34" charset="0"/>
                          <a:sym typeface="Helvetica Light"/>
                        </a:rPr>
                        <a:t>Living in a world of low levels of predictability.</a:t>
                      </a: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726194658"/>
              </p:ext>
            </p:extLst>
          </p:nvPr>
        </p:nvGraphicFramePr>
        <p:xfrm>
          <a:off x="8630920" y="5984956"/>
          <a:ext cx="3894455" cy="2531796"/>
        </p:xfrm>
        <a:graphic>
          <a:graphicData uri="http://schemas.openxmlformats.org/drawingml/2006/table">
            <a:tbl>
              <a:tblPr firstRow="1" bandRow="1">
                <a:tableStyleId>{5940675A-B579-460E-94D1-54222C63F5DA}</a:tableStyleId>
              </a:tblPr>
              <a:tblGrid>
                <a:gridCol w="3894455">
                  <a:extLst>
                    <a:ext uri="{9D8B030D-6E8A-4147-A177-3AD203B41FA5}">
                      <a16:colId xmlns:a16="http://schemas.microsoft.com/office/drawing/2014/main" xmlns="" val="20000"/>
                    </a:ext>
                  </a:extLst>
                </a:gridCol>
              </a:tblGrid>
              <a:tr h="260350">
                <a:tc>
                  <a:txBody>
                    <a:bodyPr/>
                    <a:lstStyle/>
                    <a:p>
                      <a:pPr algn="l"/>
                      <a:r>
                        <a:rPr lang="en-GB" sz="1000" b="1" baseline="0" smtClean="0">
                          <a:solidFill>
                            <a:srgbClr val="000000"/>
                          </a:solidFill>
                          <a:latin typeface="Segoe UI" pitchFamily="34" charset="0"/>
                          <a:cs typeface="Segoe UI" pitchFamily="34" charset="0"/>
                        </a:rPr>
                        <a:t>Forecastability using Internal Benchmarks</a:t>
                      </a:r>
                      <a:endParaRPr lang="en-GB" sz="1000" b="1" baseline="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baseline="0" smtClean="0">
                          <a:solidFill>
                            <a:srgbClr val="000000"/>
                          </a:solidFill>
                          <a:latin typeface="Segoe UI" pitchFamily="34" charset="0"/>
                          <a:cs typeface="Segoe UI" pitchFamily="34" charset="0"/>
                        </a:rPr>
                        <a:t>You have lots of SKUs and you are forecasting demand for each of them separately. How do you know if the forecasts are good?</a:t>
                      </a: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smtClean="0">
                          <a:ln>
                            <a:noFill/>
                          </a:ln>
                          <a:solidFill>
                            <a:srgbClr val="000000"/>
                          </a:solidFill>
                          <a:uFillTx/>
                          <a:latin typeface="Segoe UI" pitchFamily="34" charset="0"/>
                          <a:ea typeface="+mn-ea"/>
                          <a:cs typeface="Segoe UI" pitchFamily="34" charset="0"/>
                          <a:sym typeface="Helvetica Light"/>
                        </a:rPr>
                        <a:t>Answer: What is the forecast accuracy of similar SKUs?</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smtClean="0">
                          <a:ln>
                            <a:noFill/>
                          </a:ln>
                          <a:solidFill>
                            <a:srgbClr val="000000"/>
                          </a:solidFill>
                          <a:uFillTx/>
                          <a:latin typeface="Segoe UI" pitchFamily="34" charset="0"/>
                          <a:ea typeface="+mn-ea"/>
                          <a:cs typeface="Segoe UI" pitchFamily="34" charset="0"/>
                          <a:sym typeface="Helvetica Light"/>
                        </a:rPr>
                        <a:t>Method: Build a multivariate model with accuracy as Y and forecastability DNA as X.</a:t>
                      </a:r>
                      <a:endParaRPr lang="en-GB" sz="1000" b="0" i="0" u="none" strike="noStrike" cap="none" spc="0" baseline="0">
                        <a:ln>
                          <a:noFill/>
                        </a:ln>
                        <a:solidFill>
                          <a:srgbClr val="000000"/>
                        </a:solidFill>
                        <a:uFillTx/>
                        <a:latin typeface="Segoe UI" pitchFamily="34" charset="0"/>
                        <a:ea typeface="+mn-ea"/>
                        <a:cs typeface="Segoe UI" pitchFamily="34" charset="0"/>
                        <a:sym typeface="Helvetica Light"/>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smtClean="0">
                          <a:ln>
                            <a:noFill/>
                          </a:ln>
                          <a:solidFill>
                            <a:srgbClr val="000000"/>
                          </a:solidFill>
                          <a:uFillTx/>
                          <a:latin typeface="Segoe UI" pitchFamily="34" charset="0"/>
                          <a:ea typeface="+mn-ea"/>
                          <a:cs typeface="Segoe UI" pitchFamily="34" charset="0"/>
                          <a:sym typeface="Helvetica Light"/>
                        </a:rPr>
                        <a:t>Forecastability DNA consists of yearly volume of </a:t>
                      </a:r>
                      <a:r>
                        <a:rPr lang="en-GB" sz="1000" b="0" i="1" u="none" strike="noStrike" cap="none" spc="0" baseline="0" smtClean="0">
                          <a:ln>
                            <a:noFill/>
                          </a:ln>
                          <a:solidFill>
                            <a:srgbClr val="000000"/>
                          </a:solidFill>
                          <a:uFillTx/>
                          <a:latin typeface="Segoe UI" pitchFamily="34" charset="0"/>
                          <a:ea typeface="+mn-ea"/>
                          <a:cs typeface="Segoe UI" pitchFamily="34" charset="0"/>
                          <a:sym typeface="Helvetica Light"/>
                        </a:rPr>
                        <a:t>metric</a:t>
                      </a:r>
                      <a:r>
                        <a:rPr lang="en-GB" sz="1000" b="0" i="0" u="none" strike="noStrike" cap="none" spc="0" baseline="0" smtClean="0">
                          <a:ln>
                            <a:noFill/>
                          </a:ln>
                          <a:solidFill>
                            <a:srgbClr val="000000"/>
                          </a:solidFill>
                          <a:uFillTx/>
                          <a:latin typeface="Segoe UI" pitchFamily="34" charset="0"/>
                          <a:ea typeface="+mn-ea"/>
                          <a:cs typeface="Segoe UI" pitchFamily="34" charset="0"/>
                          <a:sym typeface="Helvetica Light"/>
                        </a:rPr>
                        <a:t>, length of </a:t>
                      </a:r>
                      <a:r>
                        <a:rPr lang="en-GB" sz="1000" b="0" i="1" u="none" strike="noStrike" cap="none" spc="0" baseline="0" smtClean="0">
                          <a:ln>
                            <a:noFill/>
                          </a:ln>
                          <a:solidFill>
                            <a:srgbClr val="000000"/>
                          </a:solidFill>
                          <a:uFillTx/>
                          <a:latin typeface="Segoe UI" pitchFamily="34" charset="0"/>
                          <a:ea typeface="+mn-ea"/>
                          <a:cs typeface="Segoe UI" pitchFamily="34" charset="0"/>
                          <a:sym typeface="Helvetica Light"/>
                        </a:rPr>
                        <a:t>metric</a:t>
                      </a:r>
                      <a:r>
                        <a:rPr lang="en-GB" sz="1000" b="0" i="0" u="none" strike="noStrike" cap="none" spc="0" baseline="0" smtClean="0">
                          <a:ln>
                            <a:noFill/>
                          </a:ln>
                          <a:solidFill>
                            <a:srgbClr val="000000"/>
                          </a:solidFill>
                          <a:uFillTx/>
                          <a:latin typeface="Segoe UI" pitchFamily="34" charset="0"/>
                          <a:ea typeface="+mn-ea"/>
                          <a:cs typeface="Segoe UI" pitchFamily="34" charset="0"/>
                          <a:sym typeface="Helvetica Light"/>
                        </a:rPr>
                        <a:t>, variability of </a:t>
                      </a:r>
                      <a:r>
                        <a:rPr lang="en-GB" sz="1000" b="0" i="1" u="none" strike="noStrike" cap="none" spc="0" baseline="0" smtClean="0">
                          <a:ln>
                            <a:noFill/>
                          </a:ln>
                          <a:solidFill>
                            <a:srgbClr val="000000"/>
                          </a:solidFill>
                          <a:uFillTx/>
                          <a:latin typeface="Segoe UI" pitchFamily="34" charset="0"/>
                          <a:ea typeface="+mn-ea"/>
                          <a:cs typeface="Segoe UI" pitchFamily="34" charset="0"/>
                          <a:sym typeface="Helvetica Light"/>
                        </a:rPr>
                        <a:t>metric</a:t>
                      </a:r>
                      <a:r>
                        <a:rPr lang="en-GB" sz="1000" b="0" i="0" u="none" strike="noStrike" cap="none" spc="0" baseline="0" smtClean="0">
                          <a:ln>
                            <a:noFill/>
                          </a:ln>
                          <a:solidFill>
                            <a:srgbClr val="000000"/>
                          </a:solidFill>
                          <a:uFillTx/>
                          <a:latin typeface="Segoe UI" pitchFamily="34" charset="0"/>
                          <a:ea typeface="+mn-ea"/>
                          <a:cs typeface="Segoe UI" pitchFamily="34" charset="0"/>
                          <a:sym typeface="Helvetica Light"/>
                        </a:rPr>
                        <a:t>, intermittency of </a:t>
                      </a:r>
                      <a:r>
                        <a:rPr lang="en-GB" sz="1000" b="0" i="1" u="none" strike="noStrike" cap="none" spc="0" baseline="0" smtClean="0">
                          <a:ln>
                            <a:noFill/>
                          </a:ln>
                          <a:solidFill>
                            <a:srgbClr val="000000"/>
                          </a:solidFill>
                          <a:uFillTx/>
                          <a:latin typeface="Segoe UI" pitchFamily="34" charset="0"/>
                          <a:ea typeface="+mn-ea"/>
                          <a:cs typeface="Segoe UI" pitchFamily="34" charset="0"/>
                          <a:sym typeface="Helvetica Light"/>
                        </a:rPr>
                        <a:t>metric</a:t>
                      </a:r>
                      <a:r>
                        <a:rPr lang="en-GB" sz="1000" b="0" i="0" u="none" strike="noStrike" cap="none" spc="0" baseline="0" smtClean="0">
                          <a:ln>
                            <a:noFill/>
                          </a:ln>
                          <a:solidFill>
                            <a:srgbClr val="000000"/>
                          </a:solidFill>
                          <a:uFillTx/>
                          <a:latin typeface="Segoe UI" pitchFamily="34" charset="0"/>
                          <a:ea typeface="+mn-ea"/>
                          <a:cs typeface="Segoe UI" pitchFamily="34" charset="0"/>
                          <a:sym typeface="Helvetica Light"/>
                        </a:rPr>
                        <a:t>, lead time for forecast, etc.  </a:t>
                      </a:r>
                      <a:endParaRPr lang="en-GB" sz="1000" b="0" i="0" u="none" strike="noStrike" cap="none" spc="0" baseline="0">
                        <a:ln>
                          <a:noFill/>
                        </a:ln>
                        <a:solidFill>
                          <a:srgbClr val="000000"/>
                        </a:solidFill>
                        <a:uFillTx/>
                        <a:latin typeface="Segoe UI" pitchFamily="34" charset="0"/>
                        <a:ea typeface="+mn-ea"/>
                        <a:cs typeface="Segoe UI" pitchFamily="34" charset="0"/>
                        <a:sym typeface="Helvetica Light"/>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smtClean="0">
                          <a:solidFill>
                            <a:srgbClr val="000000"/>
                          </a:solidFill>
                          <a:latin typeface="Segoe UI" pitchFamily="34" charset="0"/>
                          <a:cs typeface="Segoe UI" pitchFamily="34" charset="0"/>
                        </a:rPr>
                        <a:t>This makes it possible to find</a:t>
                      </a:r>
                      <a:r>
                        <a:rPr lang="en-GB" sz="1000" baseline="0" smtClean="0">
                          <a:solidFill>
                            <a:srgbClr val="000000"/>
                          </a:solidFill>
                          <a:latin typeface="Segoe UI" pitchFamily="34" charset="0"/>
                          <a:cs typeface="Segoe UI" pitchFamily="34" charset="0"/>
                        </a:rPr>
                        <a:t> underperforming forecasts, and to compare different business units even if they have different SKUs.</a:t>
                      </a:r>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Source: </a:t>
                      </a:r>
                      <a:r>
                        <a:rPr lang="en-GB" sz="1000" b="0" i="0" u="none" strike="noStrike" cap="none" spc="0" baseline="0">
                          <a:ln>
                            <a:noFill/>
                          </a:ln>
                          <a:solidFill>
                            <a:srgbClr val="000000"/>
                          </a:solidFill>
                          <a:uFillTx/>
                          <a:latin typeface="Segoe UI" pitchFamily="34" charset="0"/>
                          <a:ea typeface="+mn-ea"/>
                          <a:cs typeface="Segoe UI" pitchFamily="34" charset="0"/>
                          <a:sym typeface="Helvetica Light"/>
                        </a:rPr>
                        <a:t>Business Forecasting Ch. </a:t>
                      </a:r>
                      <a:r>
                        <a:rPr lang="en-GB" sz="1000" b="0" i="0" u="none" strike="noStrike" cap="none" spc="0" baseline="0" smtClean="0">
                          <a:ln>
                            <a:noFill/>
                          </a:ln>
                          <a:solidFill>
                            <a:srgbClr val="000000"/>
                          </a:solidFill>
                          <a:uFillTx/>
                          <a:latin typeface="Segoe UI" pitchFamily="34" charset="0"/>
                          <a:ea typeface="+mn-ea"/>
                          <a:cs typeface="Segoe UI" pitchFamily="34" charset="0"/>
                          <a:sym typeface="Helvetica Light"/>
                        </a:rPr>
                        <a:t>1.4</a:t>
                      </a: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149358955"/>
              </p:ext>
            </p:extLst>
          </p:nvPr>
        </p:nvGraphicFramePr>
        <p:xfrm>
          <a:off x="4465320" y="6442156"/>
          <a:ext cx="3894455" cy="1709420"/>
        </p:xfrm>
        <a:graphic>
          <a:graphicData uri="http://schemas.openxmlformats.org/drawingml/2006/table">
            <a:tbl>
              <a:tblPr firstRow="1" bandRow="1">
                <a:tableStyleId>{5940675A-B579-460E-94D1-54222C63F5DA}</a:tableStyleId>
              </a:tblPr>
              <a:tblGrid>
                <a:gridCol w="3894455">
                  <a:extLst>
                    <a:ext uri="{9D8B030D-6E8A-4147-A177-3AD203B41FA5}">
                      <a16:colId xmlns:a16="http://schemas.microsoft.com/office/drawing/2014/main" xmlns="" val="20000"/>
                    </a:ext>
                  </a:extLst>
                </a:gridCol>
              </a:tblGrid>
              <a:tr h="260350">
                <a:tc>
                  <a:txBody>
                    <a:bodyPr/>
                    <a:lstStyle/>
                    <a:p>
                      <a:pPr algn="l"/>
                      <a:r>
                        <a:rPr lang="en-GB" sz="1000" b="1" baseline="0" smtClean="0">
                          <a:solidFill>
                            <a:srgbClr val="000000"/>
                          </a:solidFill>
                          <a:latin typeface="Segoe UI" pitchFamily="34" charset="0"/>
                          <a:cs typeface="Segoe UI" pitchFamily="34" charset="0"/>
                        </a:rPr>
                        <a:t>Lowest Forecast Error: The Unavoidability Ratio</a:t>
                      </a:r>
                      <a:endParaRPr lang="en-GB" sz="1000" b="1" baseline="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smtClean="0">
                          <a:solidFill>
                            <a:srgbClr val="000000"/>
                          </a:solidFill>
                          <a:latin typeface="Segoe UI" pitchFamily="34" charset="0"/>
                          <a:cs typeface="Segoe UI" pitchFamily="34" charset="0"/>
                        </a:rPr>
                        <a:t>If we have the perfect forecasting algorithm</a:t>
                      </a:r>
                      <a:r>
                        <a:rPr lang="en-GB" sz="1000" i="0" baseline="0" smtClean="0">
                          <a:solidFill>
                            <a:srgbClr val="000000"/>
                          </a:solidFill>
                          <a:latin typeface="Segoe UI" pitchFamily="34" charset="0"/>
                          <a:cs typeface="Segoe UI" pitchFamily="34" charset="0"/>
                        </a:rPr>
                        <a:t> and</a:t>
                      </a:r>
                      <a:r>
                        <a:rPr lang="en-GB" sz="1000" i="0" smtClean="0">
                          <a:solidFill>
                            <a:srgbClr val="000000"/>
                          </a:solidFill>
                          <a:latin typeface="Segoe UI" pitchFamily="34" charset="0"/>
                          <a:cs typeface="Segoe UI" pitchFamily="34" charset="0"/>
                        </a:rPr>
                        <a:t> remaining errors are pure noise,</a:t>
                      </a:r>
                      <a:r>
                        <a:rPr lang="en-GB" sz="1000" i="0" baseline="0" smtClean="0">
                          <a:solidFill>
                            <a:srgbClr val="000000"/>
                          </a:solidFill>
                          <a:latin typeface="Segoe UI" pitchFamily="34" charset="0"/>
                          <a:cs typeface="Segoe UI" pitchFamily="34" charset="0"/>
                        </a:rPr>
                        <a:t> then:</a:t>
                      </a: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smtClean="0">
                          <a:ln>
                            <a:noFill/>
                          </a:ln>
                          <a:solidFill>
                            <a:srgbClr val="000000"/>
                          </a:solidFill>
                          <a:uFillTx/>
                          <a:latin typeface="Segoe UI" pitchFamily="34" charset="0"/>
                          <a:ea typeface="+mn-ea"/>
                          <a:cs typeface="Segoe UI" pitchFamily="34" charset="0"/>
                          <a:sym typeface="Helvetica Light"/>
                        </a:rPr>
                        <a:t>Var(perfect_model) / Var(</a:t>
                      </a:r>
                      <a:r>
                        <a:rPr lang="en-GB" sz="1000" baseline="0" smtClean="0">
                          <a:solidFill>
                            <a:srgbClr val="000000"/>
                          </a:solidFill>
                          <a:latin typeface="Segoe UI" pitchFamily="34" charset="0"/>
                          <a:cs typeface="Segoe UI" pitchFamily="34" charset="0"/>
                        </a:rPr>
                        <a:t>naïve_model) = 0.5</a:t>
                      </a:r>
                    </a:p>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smtClean="0">
                          <a:ln>
                            <a:noFill/>
                          </a:ln>
                          <a:solidFill>
                            <a:srgbClr val="000000"/>
                          </a:solidFill>
                          <a:uFillTx/>
                          <a:latin typeface="Segoe UI" pitchFamily="34" charset="0"/>
                          <a:ea typeface="+mn-ea"/>
                          <a:cs typeface="Segoe UI" pitchFamily="34" charset="0"/>
                          <a:sym typeface="Helvetica Light"/>
                        </a:rPr>
                        <a:t>if Var() is measured in MSE (or 0.7 if MAE).</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smtClean="0">
                          <a:ln>
                            <a:noFill/>
                          </a:ln>
                          <a:solidFill>
                            <a:srgbClr val="000000"/>
                          </a:solidFill>
                          <a:uFillTx/>
                          <a:latin typeface="Segoe UI" pitchFamily="34" charset="0"/>
                          <a:ea typeface="+mn-ea"/>
                          <a:cs typeface="Segoe UI" pitchFamily="34" charset="0"/>
                          <a:sym typeface="Helvetica Light"/>
                        </a:rPr>
                        <a:t>So if your model has half the MSE compared to the </a:t>
                      </a:r>
                      <a:r>
                        <a:rPr lang="en-GB" sz="1000" baseline="0" smtClean="0">
                          <a:solidFill>
                            <a:srgbClr val="000000"/>
                          </a:solidFill>
                          <a:latin typeface="Segoe UI" pitchFamily="34" charset="0"/>
                          <a:cs typeface="Segoe UI" pitchFamily="34" charset="0"/>
                        </a:rPr>
                        <a:t>naïve. It should be pretty good.</a:t>
                      </a:r>
                      <a:endParaRPr lang="en-GB" sz="1000" b="0" i="0" u="none" strike="noStrike" cap="none" spc="0" baseline="0" smtClean="0">
                        <a:ln>
                          <a:noFill/>
                        </a:ln>
                        <a:solidFill>
                          <a:srgbClr val="000000"/>
                        </a:solidFill>
                        <a:uFillTx/>
                        <a:latin typeface="Segoe UI" pitchFamily="34" charset="0"/>
                        <a:ea typeface="+mn-ea"/>
                        <a:cs typeface="Segoe UI" pitchFamily="34" charset="0"/>
                        <a:sym typeface="Helvetica Light"/>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Source: </a:t>
                      </a:r>
                      <a:r>
                        <a:rPr lang="en-GB" sz="1000" b="0" i="0" u="none" strike="noStrike" cap="none" spc="0" baseline="0">
                          <a:ln>
                            <a:noFill/>
                          </a:ln>
                          <a:solidFill>
                            <a:srgbClr val="000000"/>
                          </a:solidFill>
                          <a:uFillTx/>
                          <a:latin typeface="Segoe UI" pitchFamily="34" charset="0"/>
                          <a:ea typeface="+mn-ea"/>
                          <a:cs typeface="Segoe UI" pitchFamily="34" charset="0"/>
                          <a:sym typeface="Helvetica Light"/>
                        </a:rPr>
                        <a:t>Business Forecasting Ch. </a:t>
                      </a:r>
                      <a:r>
                        <a:rPr lang="en-GB" sz="1000" b="0" i="0" u="none" strike="noStrike" cap="none" spc="0" baseline="0" smtClean="0">
                          <a:ln>
                            <a:noFill/>
                          </a:ln>
                          <a:solidFill>
                            <a:srgbClr val="000000"/>
                          </a:solidFill>
                          <a:uFillTx/>
                          <a:latin typeface="Segoe UI" pitchFamily="34" charset="0"/>
                          <a:ea typeface="+mn-ea"/>
                          <a:cs typeface="Segoe UI" pitchFamily="34" charset="0"/>
                          <a:sym typeface="Helvetica Light"/>
                        </a:rPr>
                        <a:t>1.5</a:t>
                      </a: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2829081725"/>
              </p:ext>
            </p:extLst>
          </p:nvPr>
        </p:nvGraphicFramePr>
        <p:xfrm>
          <a:off x="4684395" y="8470981"/>
          <a:ext cx="3894455" cy="916940"/>
        </p:xfrm>
        <a:graphic>
          <a:graphicData uri="http://schemas.openxmlformats.org/drawingml/2006/table">
            <a:tbl>
              <a:tblPr firstRow="1" bandRow="1">
                <a:tableStyleId>{5940675A-B579-460E-94D1-54222C63F5DA}</a:tableStyleId>
              </a:tblPr>
              <a:tblGrid>
                <a:gridCol w="3894455">
                  <a:extLst>
                    <a:ext uri="{9D8B030D-6E8A-4147-A177-3AD203B41FA5}">
                      <a16:colId xmlns:a16="http://schemas.microsoft.com/office/drawing/2014/main" xmlns="" val="20000"/>
                    </a:ext>
                  </a:extLst>
                </a:gridCol>
              </a:tblGrid>
              <a:tr h="260350">
                <a:tc>
                  <a:txBody>
                    <a:bodyPr/>
                    <a:lstStyle/>
                    <a:p>
                      <a:pPr algn="l"/>
                      <a:r>
                        <a:rPr lang="en-GB" sz="1000" b="1" baseline="0" smtClean="0">
                          <a:solidFill>
                            <a:srgbClr val="000000"/>
                          </a:solidFill>
                          <a:latin typeface="Segoe UI" pitchFamily="34" charset="0"/>
                          <a:cs typeface="Segoe UI" pitchFamily="34" charset="0"/>
                        </a:rPr>
                        <a:t>Don’t Use External Benchmark</a:t>
                      </a:r>
                      <a:endParaRPr lang="en-GB" sz="1000" b="1" baseline="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smtClean="0">
                          <a:solidFill>
                            <a:srgbClr val="000000"/>
                          </a:solidFill>
                          <a:latin typeface="Segoe UI" pitchFamily="34" charset="0"/>
                          <a:cs typeface="Segoe UI" pitchFamily="34" charset="0"/>
                        </a:rPr>
                        <a:t>External</a:t>
                      </a:r>
                      <a:r>
                        <a:rPr lang="en-GB" sz="1000" i="0" baseline="0" smtClean="0">
                          <a:solidFill>
                            <a:srgbClr val="000000"/>
                          </a:solidFill>
                          <a:latin typeface="Segoe UI" pitchFamily="34" charset="0"/>
                          <a:cs typeface="Segoe UI" pitchFamily="34" charset="0"/>
                        </a:rPr>
                        <a:t> benchmarks for forecasting accuracy are very unreliable! Do not use them.</a:t>
                      </a: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Source: </a:t>
                      </a:r>
                      <a:r>
                        <a:rPr lang="en-GB" sz="1000" b="0" i="0" u="none" strike="noStrike" cap="none" spc="0" baseline="0">
                          <a:ln>
                            <a:noFill/>
                          </a:ln>
                          <a:solidFill>
                            <a:srgbClr val="000000"/>
                          </a:solidFill>
                          <a:uFillTx/>
                          <a:latin typeface="Segoe UI" pitchFamily="34" charset="0"/>
                          <a:ea typeface="+mn-ea"/>
                          <a:cs typeface="Segoe UI" pitchFamily="34" charset="0"/>
                          <a:sym typeface="Helvetica Light"/>
                        </a:rPr>
                        <a:t>Business Forecasting Ch. </a:t>
                      </a:r>
                      <a:r>
                        <a:rPr lang="en-GB" sz="1000" b="0" i="0" u="none" strike="noStrike" cap="none" spc="0" baseline="0" smtClean="0">
                          <a:ln>
                            <a:noFill/>
                          </a:ln>
                          <a:solidFill>
                            <a:srgbClr val="000000"/>
                          </a:solidFill>
                          <a:uFillTx/>
                          <a:latin typeface="Segoe UI" pitchFamily="34" charset="0"/>
                          <a:ea typeface="+mn-ea"/>
                          <a:cs typeface="Segoe UI" pitchFamily="34" charset="0"/>
                          <a:sym typeface="Helvetica Light"/>
                        </a:rPr>
                        <a:t>1.6-1.7</a:t>
                      </a: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356739128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 name="Rectangle 791"/>
          <p:cNvSpPr/>
          <p:nvPr/>
        </p:nvSpPr>
        <p:spPr>
          <a:xfrm>
            <a:off x="288925" y="414064"/>
            <a:ext cx="11033023" cy="319177"/>
          </a:xfrm>
          <a:prstGeom prst="rect">
            <a:avLst/>
          </a:prstGeom>
          <a:noFill/>
          <a:ln w="0">
            <a:noFill/>
          </a:ln>
          <a:effectLst>
            <a:outerShdw dir="5400000" sx="1000" sy="1000" algn="ctr" rotWithShape="0">
              <a:schemeClr val="bg1"/>
            </a:outerShdw>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36000" tIns="36000" rIns="36000" bIns="36000" numCol="1" spcCol="38100" rtlCol="0" anchor="t" anchorCtr="0">
            <a:noAutofit/>
          </a:bodyPr>
          <a:lstStyle/>
          <a:p>
            <a:pPr marL="0" marR="0" indent="0" algn="l" defTabSz="584200" rtl="0" fontAlgn="auto" latinLnBrk="0" hangingPunct="0">
              <a:lnSpc>
                <a:spcPts val="1500"/>
              </a:lnSpc>
              <a:spcBef>
                <a:spcPts val="0"/>
              </a:spcBef>
              <a:spcAft>
                <a:spcPts val="0"/>
              </a:spcAft>
              <a:buClrTx/>
              <a:buSzTx/>
              <a:buFontTx/>
              <a:buNone/>
              <a:tabLst/>
            </a:pPr>
            <a:r>
              <a:rPr kumimoji="0" lang="en-GB" sz="3600" b="0" i="0" u="none" strike="noStrike" cap="none" spc="0" normalizeH="0" baseline="0">
                <a:ln>
                  <a:noFill/>
                </a:ln>
                <a:solidFill>
                  <a:srgbClr val="000000"/>
                </a:solidFill>
                <a:effectLst/>
                <a:uFillTx/>
                <a:latin typeface="Segoe UI" pitchFamily="34" charset="0"/>
                <a:ea typeface="Verdana" pitchFamily="34" charset="0"/>
                <a:cs typeface="Segoe UI" pitchFamily="34" charset="0"/>
                <a:sym typeface="Source Sans Pro"/>
              </a:rPr>
              <a:t>Statistics</a:t>
            </a:r>
          </a:p>
        </p:txBody>
      </p:sp>
      <p:sp>
        <p:nvSpPr>
          <p:cNvPr id="793" name="Rectangle 792"/>
          <p:cNvSpPr/>
          <p:nvPr/>
        </p:nvSpPr>
        <p:spPr>
          <a:xfrm>
            <a:off x="272456" y="781918"/>
            <a:ext cx="5532980" cy="234082"/>
          </a:xfrm>
          <a:prstGeom prst="rect">
            <a:avLst/>
          </a:prstGeom>
          <a:noFill/>
          <a:ln w="0">
            <a:noFill/>
          </a:ln>
          <a:effectLst>
            <a:outerShdw dir="5400000" sx="1000" sy="1000" algn="ctr" rotWithShape="0">
              <a:schemeClr val="bg1"/>
            </a:outerShdw>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36000" tIns="36000" rIns="36000" bIns="36000" numCol="1" spcCol="38100" rtlCol="0" anchor="t" anchorCtr="0">
            <a:noAutofit/>
          </a:bodyPr>
          <a:lstStyle/>
          <a:p>
            <a:pPr marL="0" marR="0" indent="0" algn="l" defTabSz="584200" rtl="0" fontAlgn="auto" latinLnBrk="0" hangingPunct="0">
              <a:lnSpc>
                <a:spcPts val="1500"/>
              </a:lnSpc>
              <a:spcBef>
                <a:spcPts val="0"/>
              </a:spcBef>
              <a:spcAft>
                <a:spcPts val="0"/>
              </a:spcAft>
              <a:buClrTx/>
              <a:buSzTx/>
              <a:buFontTx/>
              <a:buNone/>
              <a:tabLst/>
            </a:pPr>
            <a:r>
              <a:rPr lang="en-GB" sz="1000" b="0">
                <a:solidFill>
                  <a:srgbClr val="000000"/>
                </a:solidFill>
                <a:latin typeface="Segoe UI" pitchFamily="34" charset="0"/>
                <a:ea typeface="Verdana" pitchFamily="34" charset="0"/>
                <a:cs typeface="Segoe UI" pitchFamily="34" charset="0"/>
              </a:rPr>
              <a:t>Excel &gt; Data &gt; </a:t>
            </a:r>
            <a:r>
              <a:rPr kumimoji="0" lang="en-GB" sz="1000" b="0" i="0" u="none" strike="noStrike" cap="none" spc="0" normalizeH="0" baseline="0">
                <a:ln>
                  <a:noFill/>
                </a:ln>
                <a:solidFill>
                  <a:srgbClr val="000000"/>
                </a:solidFill>
                <a:effectLst/>
                <a:uFillTx/>
                <a:latin typeface="Segoe UI" pitchFamily="34" charset="0"/>
                <a:ea typeface="Verdana" pitchFamily="34" charset="0"/>
                <a:cs typeface="Segoe UI" pitchFamily="34" charset="0"/>
                <a:sym typeface="Source Sans Pro"/>
              </a:rPr>
              <a:t>From Other Sources &gt; </a:t>
            </a:r>
            <a:r>
              <a:rPr lang="en-GB" sz="1000" b="0">
                <a:solidFill>
                  <a:srgbClr val="000000"/>
                </a:solidFill>
                <a:latin typeface="Segoe UI" pitchFamily="34" charset="0"/>
                <a:ea typeface="Verdana" pitchFamily="34" charset="0"/>
                <a:cs typeface="Segoe UI" pitchFamily="34" charset="0"/>
              </a:rPr>
              <a:t>From Analysis Services &gt; Server name: </a:t>
            </a:r>
            <a:r>
              <a:rPr lang="en-GB" sz="1000" b="0" i="1" u="sng">
                <a:solidFill>
                  <a:srgbClr val="000000"/>
                </a:solidFill>
                <a:latin typeface="Segoe UI" pitchFamily="34" charset="0"/>
                <a:ea typeface="Verdana" pitchFamily="34" charset="0"/>
                <a:cs typeface="Segoe UI" pitchFamily="34" charset="0"/>
              </a:rPr>
              <a:t>SSAS</a:t>
            </a:r>
            <a:r>
              <a:rPr lang="en-GB" sz="1000" b="0">
                <a:solidFill>
                  <a:srgbClr val="000000"/>
                </a:solidFill>
                <a:latin typeface="Segoe UI" pitchFamily="34" charset="0"/>
                <a:ea typeface="Verdana" pitchFamily="34" charset="0"/>
                <a:cs typeface="Segoe UI" pitchFamily="34" charset="0"/>
              </a:rPr>
              <a:t> &gt; </a:t>
            </a:r>
            <a:r>
              <a:rPr lang="en-GB" sz="1000" b="0" i="1" u="sng">
                <a:solidFill>
                  <a:srgbClr val="000000"/>
                </a:solidFill>
                <a:latin typeface="Segoe UI" pitchFamily="34" charset="0"/>
                <a:ea typeface="Verdana" pitchFamily="34" charset="0"/>
                <a:cs typeface="Segoe UI" pitchFamily="34" charset="0"/>
              </a:rPr>
              <a:t>ProductCube</a:t>
            </a:r>
          </a:p>
        </p:txBody>
      </p:sp>
      <p:cxnSp>
        <p:nvCxnSpPr>
          <p:cNvPr id="5" name="Straight Connector 4"/>
          <p:cNvCxnSpPr/>
          <p:nvPr/>
        </p:nvCxnSpPr>
        <p:spPr>
          <a:xfrm>
            <a:off x="280492" y="767751"/>
            <a:ext cx="13456701" cy="0"/>
          </a:xfrm>
          <a:prstGeom prst="line">
            <a:avLst/>
          </a:prstGeom>
          <a:noFill/>
          <a:ln w="12700" cap="flat">
            <a:solidFill>
              <a:srgbClr val="24292E"/>
            </a:solidFill>
            <a:prstDash val="solid"/>
            <a:miter lim="400000"/>
          </a:ln>
          <a:effectLst/>
          <a:sp3d/>
        </p:spPr>
        <p:style>
          <a:lnRef idx="0">
            <a:scrgbClr r="0" g="0" b="0"/>
          </a:lnRef>
          <a:fillRef idx="0">
            <a:scrgbClr r="0" g="0" b="0"/>
          </a:fillRef>
          <a:effectRef idx="0">
            <a:scrgbClr r="0" g="0" b="0"/>
          </a:effectRef>
          <a:fontRef idx="none"/>
        </p:style>
      </p:cxnSp>
      <p:graphicFrame>
        <p:nvGraphicFramePr>
          <p:cNvPr id="6" name="Table 5"/>
          <p:cNvGraphicFramePr>
            <a:graphicFrameLocks noGrp="1"/>
          </p:cNvGraphicFramePr>
          <p:nvPr>
            <p:extLst>
              <p:ext uri="{D42A27DB-BD31-4B8C-83A1-F6EECF244321}">
                <p14:modId xmlns:p14="http://schemas.microsoft.com/office/powerpoint/2010/main" val="1889968161"/>
              </p:ext>
            </p:extLst>
          </p:nvPr>
        </p:nvGraphicFramePr>
        <p:xfrm>
          <a:off x="4467224" y="1783038"/>
          <a:ext cx="3800476" cy="1315136"/>
        </p:xfrm>
        <a:graphic>
          <a:graphicData uri="http://schemas.openxmlformats.org/drawingml/2006/table">
            <a:tbl>
              <a:tblPr firstRow="1" bandRow="1">
                <a:tableStyleId>{5940675A-B579-460E-94D1-54222C63F5DA}</a:tableStyleId>
              </a:tblPr>
              <a:tblGrid>
                <a:gridCol w="3800476">
                  <a:extLst>
                    <a:ext uri="{9D8B030D-6E8A-4147-A177-3AD203B41FA5}">
                      <a16:colId xmlns:a16="http://schemas.microsoft.com/office/drawing/2014/main" xmlns="" val="20000"/>
                    </a:ext>
                  </a:extLst>
                </a:gridCol>
              </a:tblGrid>
              <a:tr h="260350">
                <a:tc>
                  <a:txBody>
                    <a:bodyPr/>
                    <a:lstStyle/>
                    <a:p>
                      <a:pPr algn="l"/>
                      <a:r>
                        <a:rPr lang="en-GB" sz="1000" b="1">
                          <a:solidFill>
                            <a:srgbClr val="000000"/>
                          </a:solidFill>
                          <a:latin typeface="Segoe UI" pitchFamily="34" charset="0"/>
                          <a:cs typeface="Segoe UI" pitchFamily="34" charset="0"/>
                        </a:rPr>
                        <a:t>Subjects to check if to include</a:t>
                      </a:r>
                      <a:endParaRPr lang="en-GB" sz="1000" b="0" baseline="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a:solidFill>
                            <a:srgbClr val="000000"/>
                          </a:solidFill>
                          <a:latin typeface="Segoe UI" pitchFamily="34" charset="0"/>
                          <a:cs typeface="Segoe UI" pitchFamily="34" charset="0"/>
                        </a:rPr>
                        <a:t>Causal inference</a:t>
                      </a:r>
                    </a:p>
                  </a:txBody>
                  <a:tcPr>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260350">
                <a:tc>
                  <a:txBody>
                    <a:bodyPr/>
                    <a:lstStyle/>
                    <a:p>
                      <a:pPr algn="l"/>
                      <a:r>
                        <a:rPr lang="en-GB" sz="1000">
                          <a:solidFill>
                            <a:srgbClr val="000000"/>
                          </a:solidFill>
                          <a:latin typeface="Segoe UI" pitchFamily="34" charset="0"/>
                          <a:cs typeface="Segoe UI" pitchFamily="34" charset="0"/>
                        </a:rPr>
                        <a:t>Multivariate analysis</a:t>
                      </a:r>
                    </a:p>
                  </a:txBody>
                  <a:tcPr>
                    <a:lnL w="6350" cap="flat" cmpd="sng" algn="ctr">
                      <a:solidFill>
                        <a:srgbClr val="00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260350">
                <a:tc>
                  <a:txBody>
                    <a:bodyPr/>
                    <a:lstStyle/>
                    <a:p>
                      <a:pPr algn="l"/>
                      <a:r>
                        <a:rPr lang="en-GB" sz="1000">
                          <a:solidFill>
                            <a:srgbClr val="000000"/>
                          </a:solidFill>
                          <a:latin typeface="Segoe UI" pitchFamily="34" charset="0"/>
                          <a:cs typeface="Segoe UI" pitchFamily="34" charset="0"/>
                        </a:rPr>
                        <a:t>Regression models + assumptions</a:t>
                      </a:r>
                    </a:p>
                  </a:txBody>
                  <a:tcPr>
                    <a:lnL w="6350" cap="flat" cmpd="sng" algn="ctr">
                      <a:solidFill>
                        <a:srgbClr val="00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Have I always population data or is it still samples</a:t>
                      </a: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613179040"/>
              </p:ext>
            </p:extLst>
          </p:nvPr>
        </p:nvGraphicFramePr>
        <p:xfrm>
          <a:off x="4471076" y="6753860"/>
          <a:ext cx="3825875" cy="3521710"/>
        </p:xfrm>
        <a:graphic>
          <a:graphicData uri="http://schemas.openxmlformats.org/drawingml/2006/table">
            <a:tbl>
              <a:tblPr firstRow="1" bandRow="1">
                <a:tableStyleId>{5940675A-B579-460E-94D1-54222C63F5DA}</a:tableStyleId>
              </a:tblPr>
              <a:tblGrid>
                <a:gridCol w="3825875">
                  <a:extLst>
                    <a:ext uri="{9D8B030D-6E8A-4147-A177-3AD203B41FA5}">
                      <a16:colId xmlns:a16="http://schemas.microsoft.com/office/drawing/2014/main" xmlns="" val="20000"/>
                    </a:ext>
                  </a:extLst>
                </a:gridCol>
              </a:tblGrid>
              <a:tr h="260350">
                <a:tc>
                  <a:txBody>
                    <a:bodyPr/>
                    <a:lstStyle/>
                    <a:p>
                      <a:pPr algn="l"/>
                      <a:r>
                        <a:rPr lang="en-GB" sz="1000" b="1" baseline="0" dirty="0">
                          <a:solidFill>
                            <a:srgbClr val="000000"/>
                          </a:solidFill>
                          <a:latin typeface="Segoe UI" pitchFamily="34" charset="0"/>
                          <a:cs typeface="Segoe UI" pitchFamily="34" charset="0"/>
                        </a:rPr>
                        <a:t>Statistical </a:t>
                      </a:r>
                      <a:r>
                        <a:rPr lang="en-GB" sz="1000" b="1" baseline="0" dirty="0" err="1">
                          <a:solidFill>
                            <a:srgbClr val="000000"/>
                          </a:solidFill>
                          <a:latin typeface="Segoe UI" pitchFamily="34" charset="0"/>
                          <a:cs typeface="Segoe UI" pitchFamily="34" charset="0"/>
                        </a:rPr>
                        <a:t>Modeling</a:t>
                      </a:r>
                      <a:r>
                        <a:rPr lang="en-GB" sz="1000" b="1" baseline="0" dirty="0">
                          <a:solidFill>
                            <a:srgbClr val="000000"/>
                          </a:solidFill>
                          <a:latin typeface="Segoe UI" pitchFamily="34" charset="0"/>
                          <a:cs typeface="Segoe UI" pitchFamily="34" charset="0"/>
                        </a:rPr>
                        <a:t> vs. Machine Learning</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260350">
                <a:tc>
                  <a:txBody>
                    <a:bodyPr/>
                    <a:lstStyle/>
                    <a:p>
                      <a:pPr algn="l"/>
                      <a:r>
                        <a:rPr lang="en-GB" sz="1000">
                          <a:solidFill>
                            <a:srgbClr val="000000"/>
                          </a:solidFill>
                          <a:latin typeface="Segoe UI" pitchFamily="34" charset="0"/>
                          <a:cs typeface="Segoe UI" pitchFamily="34" charset="0"/>
                        </a:rPr>
                        <a:t>For example, a linear regression is both a </a:t>
                      </a:r>
                      <a:r>
                        <a:rPr lang="en-GB" sz="1000" i="1">
                          <a:solidFill>
                            <a:srgbClr val="000000"/>
                          </a:solidFill>
                          <a:latin typeface="Segoe UI" pitchFamily="34" charset="0"/>
                          <a:cs typeface="Segoe UI" pitchFamily="34" charset="0"/>
                        </a:rPr>
                        <a:t>statistical model </a:t>
                      </a:r>
                      <a:r>
                        <a:rPr lang="en-GB" sz="1000">
                          <a:solidFill>
                            <a:srgbClr val="000000"/>
                          </a:solidFill>
                          <a:latin typeface="Segoe UI" pitchFamily="34" charset="0"/>
                          <a:cs typeface="Segoe UI" pitchFamily="34" charset="0"/>
                        </a:rPr>
                        <a:t>and a </a:t>
                      </a:r>
                      <a:r>
                        <a:rPr lang="en-GB" sz="1000" i="1">
                          <a:solidFill>
                            <a:srgbClr val="000000"/>
                          </a:solidFill>
                          <a:latin typeface="Segoe UI" pitchFamily="34" charset="0"/>
                          <a:cs typeface="Segoe UI" pitchFamily="34" charset="0"/>
                        </a:rPr>
                        <a:t>machine learning </a:t>
                      </a:r>
                      <a:r>
                        <a:rPr lang="en-GB" sz="1000">
                          <a:solidFill>
                            <a:srgbClr val="000000"/>
                          </a:solidFill>
                          <a:latin typeface="Segoe UI" pitchFamily="34" charset="0"/>
                          <a:cs typeface="Segoe UI" pitchFamily="34" charset="0"/>
                        </a:rPr>
                        <a:t>model.</a:t>
                      </a:r>
                    </a:p>
                  </a:txBody>
                  <a:tcPr>
                    <a:lnL w="6350" cap="flat" cmpd="sng" algn="ctr">
                      <a:solidFill>
                        <a:srgbClr val="000000"/>
                      </a:solidFill>
                      <a:prstDash val="solid"/>
                      <a:round/>
                      <a:headEnd type="none" w="med" len="med"/>
                      <a:tailEnd type="none" w="med" len="med"/>
                    </a:lnL>
                    <a:lnR w="12700" cmpd="sng">
                      <a:noFill/>
                    </a:lnR>
                    <a:lnT w="6350" cap="flat" cmpd="sng" algn="ctr">
                      <a:solidFill>
                        <a:srgbClr val="000000"/>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Statistical modeling </a:t>
                      </a: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provides more than interpretation; it actually gives a model of some population parameter. It depends on a large framework of mathematics and theory, which allows for formulas for things like the variance of coefficients, variance of predictions, and hypothesis testing. The potential yield of statistical modeling is much greater than machine learning, because you can make strong statements about population parameters instead of just measuring error on holdout, but it’s considerably more difficult to approach a problem with a statistical model.</a:t>
                      </a: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There are several types of statistical analyses: </a:t>
                      </a: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descriptive</a:t>
                      </a: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 </a:t>
                      </a: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inferential</a:t>
                      </a: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 </a:t>
                      </a: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predictive</a:t>
                      </a: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 </a:t>
                      </a: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exploratory</a:t>
                      </a: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 etc. Machine learning would mostly fall within </a:t>
                      </a: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predictive analysis</a:t>
                      </a: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 and most of it doesn't allow you to make </a:t>
                      </a: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inferential</a:t>
                      </a: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 assertions on things.</a:t>
                      </a: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rPr>
                        <a:t>Source: </a:t>
                      </a:r>
                      <a:r>
                        <a:rPr lang="en-GB" sz="1000" dirty="0">
                          <a:hlinkClick r:id="rId3"/>
                        </a:rPr>
                        <a:t>https://stats.stackexchange.com/questions/336442/predictive-models-statistics-cant-possibly-beat-machine-learning</a:t>
                      </a:r>
                      <a:endPar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517886497"/>
              </p:ext>
            </p:extLst>
          </p:nvPr>
        </p:nvGraphicFramePr>
        <p:xfrm>
          <a:off x="4746625" y="3754078"/>
          <a:ext cx="3825875" cy="1986280"/>
        </p:xfrm>
        <a:graphic>
          <a:graphicData uri="http://schemas.openxmlformats.org/drawingml/2006/table">
            <a:tbl>
              <a:tblPr firstRow="1" bandRow="1">
                <a:tableStyleId>{5940675A-B579-460E-94D1-54222C63F5DA}</a:tableStyleId>
              </a:tblPr>
              <a:tblGrid>
                <a:gridCol w="3825875">
                  <a:extLst>
                    <a:ext uri="{9D8B030D-6E8A-4147-A177-3AD203B41FA5}">
                      <a16:colId xmlns:a16="http://schemas.microsoft.com/office/drawing/2014/main" xmlns="" val="20000"/>
                    </a:ext>
                  </a:extLst>
                </a:gridCol>
              </a:tblGrid>
              <a:tr h="260350">
                <a:tc>
                  <a:txBody>
                    <a:bodyPr/>
                    <a:lstStyle/>
                    <a:p>
                      <a:pPr algn="l"/>
                      <a:r>
                        <a:rPr lang="en-GB" sz="1000" b="1" baseline="0">
                          <a:solidFill>
                            <a:srgbClr val="000000"/>
                          </a:solidFill>
                          <a:latin typeface="Segoe UI" pitchFamily="34" charset="0"/>
                          <a:cs typeface="Segoe UI" pitchFamily="34" charset="0"/>
                        </a:rPr>
                        <a:t>Types of Statistical Analyses</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dirty="0">
                          <a:solidFill>
                            <a:srgbClr val="000000"/>
                          </a:solidFill>
                          <a:latin typeface="Segoe UI" pitchFamily="34" charset="0"/>
                          <a:cs typeface="Segoe UI" pitchFamily="34" charset="0"/>
                        </a:rPr>
                        <a:t>Descriptive - Summarize a given data set, which can be either a representation of the entire or a sample of a population. Usually measures of central tendency and variability.</a:t>
                      </a:r>
                    </a:p>
                  </a:txBody>
                  <a:tcPr>
                    <a:lnL w="6350" cap="flat" cmpd="sng" algn="ctr">
                      <a:solidFill>
                        <a:srgbClr val="000000"/>
                      </a:solidFill>
                      <a:prstDash val="solid"/>
                      <a:round/>
                      <a:headEnd type="none" w="med" len="med"/>
                      <a:tailEnd type="none" w="med" len="med"/>
                    </a:lnL>
                    <a:lnR w="12700" cmpd="sng">
                      <a:noFill/>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Inferential - Infers properties of a population.</a:t>
                      </a: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Predictive - Make predictions about unknown future events.</a:t>
                      </a: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Exploratory - (EDA) Summarize a data sets main characteristics, often with visual methods. A statistical model can be used or not.</a:t>
                      </a: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968813221"/>
              </p:ext>
            </p:extLst>
          </p:nvPr>
        </p:nvGraphicFramePr>
        <p:xfrm>
          <a:off x="288925" y="3032002"/>
          <a:ext cx="3546060" cy="1437640"/>
        </p:xfrm>
        <a:graphic>
          <a:graphicData uri="http://schemas.openxmlformats.org/drawingml/2006/table">
            <a:tbl>
              <a:tblPr firstRow="1" bandRow="1">
                <a:tableStyleId>{5940675A-B579-460E-94D1-54222C63F5DA}</a:tableStyleId>
              </a:tblPr>
              <a:tblGrid>
                <a:gridCol w="1333954">
                  <a:extLst>
                    <a:ext uri="{9D8B030D-6E8A-4147-A177-3AD203B41FA5}">
                      <a16:colId xmlns:a16="http://schemas.microsoft.com/office/drawing/2014/main" xmlns="" val="20000"/>
                    </a:ext>
                  </a:extLst>
                </a:gridCol>
                <a:gridCol w="380538">
                  <a:extLst>
                    <a:ext uri="{9D8B030D-6E8A-4147-A177-3AD203B41FA5}">
                      <a16:colId xmlns:a16="http://schemas.microsoft.com/office/drawing/2014/main" xmlns="" val="20001"/>
                    </a:ext>
                  </a:extLst>
                </a:gridCol>
                <a:gridCol w="1831568">
                  <a:extLst>
                    <a:ext uri="{9D8B030D-6E8A-4147-A177-3AD203B41FA5}">
                      <a16:colId xmlns:a16="http://schemas.microsoft.com/office/drawing/2014/main" xmlns="" val="20002"/>
                    </a:ext>
                  </a:extLst>
                </a:gridCol>
              </a:tblGrid>
              <a:tr h="260350">
                <a:tc gridSpan="3">
                  <a:txBody>
                    <a:bodyPr/>
                    <a:lstStyle/>
                    <a:p>
                      <a:pPr algn="l"/>
                      <a:r>
                        <a:rPr lang="en-GB" sz="1000" b="1">
                          <a:solidFill>
                            <a:srgbClr val="000000"/>
                          </a:solidFill>
                          <a:latin typeface="Segoe UI" pitchFamily="34" charset="0"/>
                          <a:cs typeface="Segoe UI" pitchFamily="34" charset="0"/>
                        </a:rPr>
                        <a:t>What is required for model to be predictive?</a:t>
                      </a:r>
                      <a:endParaRPr lang="en-GB" sz="1000" b="0" baseline="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r"/>
                      <a:endParaRPr lang="en-GB" sz="1000" b="1">
                        <a:latin typeface="Segoe UI" pitchFamily="34" charset="0"/>
                        <a:cs typeface="Segoe UI" pitchFamily="34" charset="0"/>
                      </a:endParaRPr>
                    </a:p>
                  </a:txBody>
                  <a:tcPr/>
                </a:tc>
                <a:tc hMerge="1">
                  <a:txBody>
                    <a:bodyPr/>
                    <a:lstStyle/>
                    <a:p>
                      <a:pPr algn="l"/>
                      <a:endParaRPr lang="en-GB" sz="1000" b="1">
                        <a:latin typeface="Segoe UI" pitchFamily="34" charset="0"/>
                        <a:cs typeface="Segoe UI" pitchFamily="34" charset="0"/>
                      </a:endParaRPr>
                    </a:p>
                  </a:txBody>
                  <a:tcPr/>
                </a:tc>
                <a:extLst>
                  <a:ext uri="{0D108BD9-81ED-4DB2-BD59-A6C34878D82A}">
                    <a16:rowId xmlns:a16="http://schemas.microsoft.com/office/drawing/2014/main" xmlns="" val="10000"/>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a:solidFill>
                            <a:srgbClr val="000000"/>
                          </a:solidFill>
                          <a:latin typeface="Segoe UI" pitchFamily="34" charset="0"/>
                          <a:cs typeface="Segoe UI" pitchFamily="34" charset="0"/>
                        </a:rPr>
                        <a:t>Compated to simply descriptive.</a:t>
                      </a:r>
                    </a:p>
                  </a:txBody>
                  <a:tcPr>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r"/>
                      <a:endParaRPr lang="en-GB" sz="1000">
                        <a:solidFill>
                          <a:srgbClr val="000000"/>
                        </a:solidFill>
                        <a:latin typeface="Segoe UI" pitchFamily="34" charset="0"/>
                        <a:cs typeface="Segoe UI"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i="1" dirty="0">
                        <a:solidFill>
                          <a:srgbClr val="000000"/>
                        </a:solidFill>
                        <a:latin typeface="Segoe UI" pitchFamily="34" charset="0"/>
                        <a:cs typeface="Segoe UI" pitchFamily="34" charset="0"/>
                      </a:endParaRPr>
                    </a:p>
                  </a:txBody>
                  <a:tcPr>
                    <a:lnL w="12700" cap="flat" cmpd="sng" algn="ctr">
                      <a:no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260350">
                <a:tc>
                  <a:txBody>
                    <a:bodyPr/>
                    <a:lstStyle/>
                    <a:p>
                      <a:pPr algn="l"/>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endParaRPr lang="en-GB" sz="1000">
                        <a:solidFill>
                          <a:srgbClr val="000000"/>
                        </a:solidFill>
                        <a:latin typeface="Segoe UI" pitchFamily="34" charset="0"/>
                        <a:cs typeface="Segoe UI"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endParaRPr lang="en-GB" sz="1000" i="1">
                        <a:solidFill>
                          <a:srgbClr val="000000"/>
                        </a:solidFill>
                        <a:latin typeface="Segoe UI" pitchFamily="34" charset="0"/>
                        <a:cs typeface="Segoe UI" pitchFamily="34" charset="0"/>
                      </a:endParaRPr>
                    </a:p>
                  </a:txBody>
                  <a:tcPr>
                    <a:lnL w="12700" cmpd="sng">
                      <a:noFill/>
                    </a:lnL>
                    <a:lnR w="6350" cap="flat" cmpd="sng" algn="ctr">
                      <a:solidFill>
                        <a:srgbClr val="00000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260350">
                <a:tc>
                  <a:txBody>
                    <a:bodyPr/>
                    <a:lstStyle/>
                    <a:p>
                      <a:pPr algn="l"/>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endParaRPr lang="en-GB" sz="1000">
                        <a:solidFill>
                          <a:srgbClr val="000000"/>
                        </a:solidFill>
                        <a:latin typeface="Segoe UI" pitchFamily="34" charset="0"/>
                        <a:cs typeface="Segoe UI"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endParaRPr lang="en-GB" sz="1000">
                        <a:solidFill>
                          <a:srgbClr val="000000"/>
                        </a:solidFill>
                        <a:latin typeface="Segoe UI" pitchFamily="34" charset="0"/>
                        <a:cs typeface="Segoe UI" pitchFamily="34" charset="0"/>
                      </a:endParaRPr>
                    </a:p>
                  </a:txBody>
                  <a:tcPr>
                    <a:lnL w="12700" cmpd="sng">
                      <a:noFill/>
                    </a:lnL>
                    <a:lnR w="6350" cap="flat" cmpd="sng" algn="ctr">
                      <a:solidFill>
                        <a:srgbClr val="00000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r" defTabSz="584200" rtl="0" eaLnBrk="1" fontAlgn="auto" latinLnBrk="0" hangingPunct="1">
                        <a:lnSpc>
                          <a:spcPct val="100000"/>
                        </a:lnSpc>
                        <a:spcBef>
                          <a:spcPts val="0"/>
                        </a:spcBef>
                        <a:spcAft>
                          <a:spcPts val="0"/>
                        </a:spcAft>
                        <a:buClrTx/>
                        <a:buSzTx/>
                        <a:buFontTx/>
                        <a:buNone/>
                        <a:tabLst/>
                        <a:defRPr/>
                      </a:pP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12700" cmpd="sng">
                      <a:noFill/>
                    </a:lnL>
                    <a:lnR w="12700" cmpd="sng">
                      <a:noFill/>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endParaRPr>
                    </a:p>
                  </a:txBody>
                  <a:tcPr>
                    <a:lnL w="12700" cmpd="sng">
                      <a:noFill/>
                    </a:lnL>
                    <a:lnR w="6350" cap="flat" cmpd="sng" algn="ctr">
                      <a:solidFill>
                        <a:srgbClr val="000000"/>
                      </a:solidFill>
                      <a:prstDash val="solid"/>
                      <a:round/>
                      <a:headEnd type="none" w="med" len="med"/>
                      <a:tailEnd type="none" w="med" len="med"/>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066746438"/>
              </p:ext>
            </p:extLst>
          </p:nvPr>
        </p:nvGraphicFramePr>
        <p:xfrm>
          <a:off x="341261" y="4747218"/>
          <a:ext cx="3800476" cy="2916606"/>
        </p:xfrm>
        <a:graphic>
          <a:graphicData uri="http://schemas.openxmlformats.org/drawingml/2006/table">
            <a:tbl>
              <a:tblPr firstRow="1" bandRow="1">
                <a:tableStyleId>{5940675A-B579-460E-94D1-54222C63F5DA}</a:tableStyleId>
              </a:tblPr>
              <a:tblGrid>
                <a:gridCol w="3800476">
                  <a:extLst>
                    <a:ext uri="{9D8B030D-6E8A-4147-A177-3AD203B41FA5}">
                      <a16:colId xmlns:a16="http://schemas.microsoft.com/office/drawing/2014/main" xmlns="" val="20000"/>
                    </a:ext>
                  </a:extLst>
                </a:gridCol>
              </a:tblGrid>
              <a:tr h="260350">
                <a:tc>
                  <a:txBody>
                    <a:bodyPr/>
                    <a:lstStyle/>
                    <a:p>
                      <a:pPr algn="l"/>
                      <a:r>
                        <a:rPr lang="en-GB" sz="1000" b="1">
                          <a:solidFill>
                            <a:srgbClr val="000000"/>
                          </a:solidFill>
                          <a:latin typeface="Segoe UI" pitchFamily="34" charset="0"/>
                          <a:cs typeface="Segoe UI" pitchFamily="34" charset="0"/>
                        </a:rPr>
                        <a:t>Statistical Learning</a:t>
                      </a:r>
                      <a:endParaRPr lang="en-GB" sz="1000" b="0" baseline="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a:solidFill>
                            <a:srgbClr val="000000"/>
                          </a:solidFill>
                          <a:latin typeface="Segoe UI" pitchFamily="34" charset="0"/>
                          <a:cs typeface="Segoe UI" pitchFamily="34" charset="0"/>
                        </a:rPr>
                        <a:t>Statistical learning refers to a set of approaches for estimating </a:t>
                      </a:r>
                      <a:r>
                        <a:rPr lang="en-GB" sz="1000" i="1">
                          <a:solidFill>
                            <a:srgbClr val="000000"/>
                          </a:solidFill>
                          <a:latin typeface="Segoe UI" pitchFamily="34" charset="0"/>
                          <a:cs typeface="Segoe UI" pitchFamily="34" charset="0"/>
                        </a:rPr>
                        <a:t>f</a:t>
                      </a:r>
                      <a:r>
                        <a:rPr lang="en-GB" sz="1000" i="0">
                          <a:solidFill>
                            <a:srgbClr val="000000"/>
                          </a:solidFill>
                          <a:latin typeface="Segoe UI" pitchFamily="34" charset="0"/>
                          <a:cs typeface="Segoe UI" pitchFamily="34" charset="0"/>
                        </a:rPr>
                        <a:t>.</a:t>
                      </a:r>
                    </a:p>
                  </a:txBody>
                  <a:tcPr>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260350">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Y = f(X) + </a:t>
                      </a:r>
                      <a:r>
                        <a:rPr lang="el-GR" sz="1000" b="0" i="1" u="none" strike="noStrike" cap="none" spc="0" baseline="0">
                          <a:ln>
                            <a:noFill/>
                          </a:ln>
                          <a:solidFill>
                            <a:srgbClr val="000000"/>
                          </a:solidFill>
                          <a:uFillTx/>
                          <a:latin typeface="Segoe UI" pitchFamily="34" charset="0"/>
                          <a:ea typeface="+mn-ea"/>
                          <a:cs typeface="Segoe UI" pitchFamily="34" charset="0"/>
                          <a:sym typeface="Source Sans Pro"/>
                        </a:rPr>
                        <a:t>ε</a:t>
                      </a:r>
                      <a:endParaRPr lang="en-GB" sz="1000" b="0" i="1"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f </a:t>
                      </a: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represents the systematic information that </a:t>
                      </a: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X</a:t>
                      </a: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 provides about </a:t>
                      </a: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Y</a:t>
                      </a: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a:t>
                      </a:r>
                      <a:endParaRPr lang="en-GB" sz="1000" b="0" i="1" u="none" strike="noStrike" cap="none" spc="0" baseline="0">
                        <a:ln>
                          <a:noFill/>
                        </a:ln>
                        <a:solidFill>
                          <a:srgbClr val="000000"/>
                        </a:solidFill>
                        <a:uFillTx/>
                        <a:latin typeface="Segoe UI" pitchFamily="34" charset="0"/>
                        <a:ea typeface="+mn-ea"/>
                        <a:cs typeface="Segoe UI" pitchFamily="34" charset="0"/>
                        <a:sym typeface="Source Sans Pro"/>
                      </a:endParaRPr>
                    </a:p>
                    <a:p>
                      <a:pPr marL="0" marR="0" indent="0" algn="l" defTabSz="584200" rtl="0" eaLnBrk="1" fontAlgn="auto" latinLnBrk="0" hangingPunct="1">
                        <a:lnSpc>
                          <a:spcPct val="100000"/>
                        </a:lnSpc>
                        <a:spcBef>
                          <a:spcPts val="0"/>
                        </a:spcBef>
                        <a:spcAft>
                          <a:spcPts val="0"/>
                        </a:spcAft>
                        <a:buClrTx/>
                        <a:buSzTx/>
                        <a:buFontTx/>
                        <a:buNone/>
                        <a:tabLst/>
                        <a:defRPr/>
                      </a:pPr>
                      <a:r>
                        <a:rPr lang="el-GR" sz="1000" b="0" i="1" u="none" strike="noStrike" cap="none" spc="0" baseline="0">
                          <a:ln>
                            <a:noFill/>
                          </a:ln>
                          <a:solidFill>
                            <a:srgbClr val="000000"/>
                          </a:solidFill>
                          <a:uFillTx/>
                          <a:latin typeface="Segoe UI" pitchFamily="34" charset="0"/>
                          <a:ea typeface="+mn-ea"/>
                          <a:cs typeface="Segoe UI" pitchFamily="34" charset="0"/>
                          <a:sym typeface="Source Sans Pro"/>
                        </a:rPr>
                        <a:t>ε</a:t>
                      </a: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 </a:t>
                      </a: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is a random </a:t>
                      </a: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error term </a:t>
                      </a: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which is independent of </a:t>
                      </a: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X</a:t>
                      </a: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 and has mean zero.</a:t>
                      </a:r>
                      <a:endParaRPr lang="en-GB" sz="1000" b="0" i="1"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Why estimate </a:t>
                      </a: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f</a:t>
                      </a: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 Prediction and inference.</a:t>
                      </a: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Prediction: Not interested in the exact form of </a:t>
                      </a: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f</a:t>
                      </a: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 provided that it yields accurate predictions for </a:t>
                      </a: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Y</a:t>
                      </a: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 </a:t>
                      </a: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Does it predict well?</a:t>
                      </a: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Inference: How does each predictor constribute to Y? </a:t>
                      </a: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What effect on Y does changing X</a:t>
                      </a:r>
                      <a:r>
                        <a:rPr lang="en-GB" sz="1000" b="0" i="1" u="none" strike="noStrike" cap="none" spc="0" baseline="-25000">
                          <a:ln>
                            <a:noFill/>
                          </a:ln>
                          <a:solidFill>
                            <a:srgbClr val="000000"/>
                          </a:solidFill>
                          <a:uFillTx/>
                          <a:latin typeface="Segoe UI" pitchFamily="34" charset="0"/>
                          <a:ea typeface="+mn-ea"/>
                          <a:cs typeface="Segoe UI" pitchFamily="34" charset="0"/>
                          <a:sym typeface="Source Sans Pro"/>
                        </a:rPr>
                        <a:t>1</a:t>
                      </a: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 have?</a:t>
                      </a: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Source: Statistical Learning Ch. 2.1</a:t>
                      </a: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8"/>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398434299"/>
              </p:ext>
            </p:extLst>
          </p:nvPr>
        </p:nvGraphicFramePr>
        <p:xfrm>
          <a:off x="9621520" y="1365331"/>
          <a:ext cx="3970655" cy="3355340"/>
        </p:xfrm>
        <a:graphic>
          <a:graphicData uri="http://schemas.openxmlformats.org/drawingml/2006/table">
            <a:tbl>
              <a:tblPr firstRow="1" bandRow="1">
                <a:tableStyleId>{5940675A-B579-460E-94D1-54222C63F5DA}</a:tableStyleId>
              </a:tblPr>
              <a:tblGrid>
                <a:gridCol w="3970655">
                  <a:extLst>
                    <a:ext uri="{9D8B030D-6E8A-4147-A177-3AD203B41FA5}">
                      <a16:colId xmlns:a16="http://schemas.microsoft.com/office/drawing/2014/main" xmlns="" val="20000"/>
                    </a:ext>
                  </a:extLst>
                </a:gridCol>
              </a:tblGrid>
              <a:tr h="260350">
                <a:tc>
                  <a:txBody>
                    <a:bodyPr/>
                    <a:lstStyle/>
                    <a:p>
                      <a:pPr algn="l"/>
                      <a:r>
                        <a:rPr lang="en-GB" sz="1000" b="1" baseline="0">
                          <a:solidFill>
                            <a:srgbClr val="000000"/>
                          </a:solidFill>
                          <a:latin typeface="Segoe UI" pitchFamily="34" charset="0"/>
                          <a:cs typeface="Segoe UI" pitchFamily="34" charset="0"/>
                        </a:rPr>
                        <a:t>Assumptions of Linear Regression</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a:solidFill>
                            <a:srgbClr val="000000"/>
                          </a:solidFill>
                          <a:latin typeface="Segoe UI" pitchFamily="34" charset="0"/>
                          <a:cs typeface="Segoe UI" pitchFamily="34" charset="0"/>
                        </a:rPr>
                        <a:t>Linear relationship between the features and target. Check with scatter plot.</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dirty="0">
                          <a:ln>
                            <a:noFill/>
                          </a:ln>
                          <a:solidFill>
                            <a:srgbClr val="000000"/>
                          </a:solidFill>
                          <a:uFillTx/>
                          <a:latin typeface="Segoe UI" pitchFamily="34" charset="0"/>
                          <a:ea typeface="+mn-ea"/>
                          <a:cs typeface="Segoe UI" pitchFamily="34" charset="0"/>
                          <a:sym typeface="Helvetica Light"/>
                        </a:rPr>
                        <a:t>Little or no multicollinearity between the features. This weakens the model. Check with correlation matrix. Solve with dropping </a:t>
                      </a:r>
                      <a:r>
                        <a:rPr lang="en-GB" sz="1000" b="0" i="0" u="none" strike="noStrike" cap="none" spc="0" baseline="0" dirty="0" err="1">
                          <a:ln>
                            <a:noFill/>
                          </a:ln>
                          <a:solidFill>
                            <a:srgbClr val="000000"/>
                          </a:solidFill>
                          <a:uFillTx/>
                          <a:latin typeface="Segoe UI" pitchFamily="34" charset="0"/>
                          <a:ea typeface="+mn-ea"/>
                          <a:cs typeface="Segoe UI" pitchFamily="34" charset="0"/>
                          <a:sym typeface="Helvetica Light"/>
                        </a:rPr>
                        <a:t>unecessary</a:t>
                      </a:r>
                      <a:r>
                        <a:rPr lang="en-GB" sz="1000" b="0" i="0" u="none" strike="noStrike" cap="none" spc="0" baseline="0" dirty="0">
                          <a:ln>
                            <a:noFill/>
                          </a:ln>
                          <a:solidFill>
                            <a:srgbClr val="000000"/>
                          </a:solidFill>
                          <a:uFillTx/>
                          <a:latin typeface="Segoe UI" pitchFamily="34" charset="0"/>
                          <a:ea typeface="+mn-ea"/>
                          <a:cs typeface="Segoe UI" pitchFamily="34" charset="0"/>
                          <a:sym typeface="Helvetica Light"/>
                        </a:rPr>
                        <a:t> features or combining correlated features.</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aseline="0">
                          <a:solidFill>
                            <a:srgbClr val="000000"/>
                          </a:solidFill>
                          <a:latin typeface="Segoe UI" pitchFamily="34" charset="0"/>
                          <a:cs typeface="Segoe UI" pitchFamily="34" charset="0"/>
                        </a:rPr>
                        <a:t>No relationship between prediction and error term (</a:t>
                      </a:r>
                      <a:r>
                        <a:rPr lang="en-GB" sz="1000">
                          <a:solidFill>
                            <a:srgbClr val="000000"/>
                          </a:solidFill>
                          <a:latin typeface="Segoe UI" pitchFamily="34" charset="0"/>
                          <a:cs typeface="Segoe UI" pitchFamily="34" charset="0"/>
                        </a:rPr>
                        <a:t>homoscedasticity</a:t>
                      </a:r>
                      <a:r>
                        <a:rPr lang="en-GB" sz="1000" baseline="0">
                          <a:solidFill>
                            <a:srgbClr val="000000"/>
                          </a:solidFill>
                          <a:latin typeface="Segoe UI" pitchFamily="34" charset="0"/>
                          <a:cs typeface="Segoe UI" pitchFamily="34" charset="0"/>
                        </a:rPr>
                        <a:t>). (Solve with mathematical transformations of features?)</a:t>
                      </a:r>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a:solidFill>
                            <a:srgbClr val="000000"/>
                          </a:solidFill>
                          <a:latin typeface="Segoe UI" pitchFamily="34" charset="0"/>
                          <a:cs typeface="Segoe UI" pitchFamily="34" charset="0"/>
                        </a:rPr>
                        <a:t>Residuals follows</a:t>
                      </a:r>
                      <a:r>
                        <a:rPr lang="en-GB" sz="1000" i="0" baseline="0">
                          <a:solidFill>
                            <a:srgbClr val="000000"/>
                          </a:solidFill>
                          <a:latin typeface="Segoe UI" pitchFamily="34" charset="0"/>
                          <a:cs typeface="Segoe UI" pitchFamily="34" charset="0"/>
                        </a:rPr>
                        <a:t> normal distribution (not true for large samples, see central limit theorem).</a:t>
                      </a: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a:solidFill>
                            <a:srgbClr val="000000"/>
                          </a:solidFill>
                          <a:latin typeface="Segoe UI" pitchFamily="34" charset="0"/>
                          <a:cs typeface="Segoe UI" pitchFamily="34" charset="0"/>
                        </a:rPr>
                        <a:t>Little or no autocorrelation in the residuals (residuals</a:t>
                      </a:r>
                      <a:r>
                        <a:rPr lang="en-GB" sz="1000" i="0" baseline="0">
                          <a:solidFill>
                            <a:srgbClr val="000000"/>
                          </a:solidFill>
                          <a:latin typeface="Segoe UI" pitchFamily="34" charset="0"/>
                          <a:cs typeface="Segoe UI" pitchFamily="34" charset="0"/>
                        </a:rPr>
                        <a:t> are dependent on each other, eg. in time series when next instant depends on previous instant).</a:t>
                      </a: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rPr>
                        <a:t>Source: </a:t>
                      </a:r>
                      <a:r>
                        <a:rPr lang="en-GB" sz="1000" b="0" i="0" u="none" strike="noStrike" cap="none" spc="0" baseline="0" dirty="0">
                          <a:ln>
                            <a:noFill/>
                          </a:ln>
                          <a:solidFill>
                            <a:srgbClr val="000000"/>
                          </a:solidFill>
                          <a:uFillTx/>
                          <a:latin typeface="Segoe UI" pitchFamily="34" charset="0"/>
                          <a:ea typeface="+mn-ea"/>
                          <a:cs typeface="Segoe UI" pitchFamily="34" charset="0"/>
                          <a:sym typeface="Helvetica Light"/>
                        </a:rPr>
                        <a:t>https://towardsdatascience.com/assumptions-of-linear-regression-algorithm-ed9ea32224e1</a:t>
                      </a:r>
                      <a:endPar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bl>
          </a:graphicData>
        </a:graphic>
      </p:graphicFrame>
      <mc:AlternateContent xmlns:mc="http://schemas.openxmlformats.org/markup-compatibility/2006" xmlns:a14="http://schemas.microsoft.com/office/drawing/2010/main">
        <mc:Choice Requires="a14">
          <p:graphicFrame>
            <p:nvGraphicFramePr>
              <p:cNvPr id="13" name="Table 12">
                <a:extLst>
                  <a:ext uri="{FF2B5EF4-FFF2-40B4-BE49-F238E27FC236}">
                    <a16:creationId xmlns:a16="http://schemas.microsoft.com/office/drawing/2014/main" xmlns="" id="{0494280A-AA93-4D6A-827A-BB7B609A7172}"/>
                  </a:ext>
                </a:extLst>
              </p:cNvPr>
              <p:cNvGraphicFramePr>
                <a:graphicFrameLocks noGrp="1"/>
              </p:cNvGraphicFramePr>
              <p:nvPr>
                <p:extLst>
                  <p:ext uri="{D42A27DB-BD31-4B8C-83A1-F6EECF244321}">
                    <p14:modId xmlns:p14="http://schemas.microsoft.com/office/powerpoint/2010/main" val="2937756725"/>
                  </p:ext>
                </p:extLst>
              </p:nvPr>
            </p:nvGraphicFramePr>
            <p:xfrm>
              <a:off x="9336620" y="5015311"/>
              <a:ext cx="3970655" cy="2973388"/>
            </p:xfrm>
            <a:graphic>
              <a:graphicData uri="http://schemas.openxmlformats.org/drawingml/2006/table">
                <a:tbl>
                  <a:tblPr firstRow="1" bandRow="1">
                    <a:tableStyleId>{5940675A-B579-460E-94D1-54222C63F5DA}</a:tableStyleId>
                  </a:tblPr>
                  <a:tblGrid>
                    <a:gridCol w="3970655">
                      <a:extLst>
                        <a:ext uri="{9D8B030D-6E8A-4147-A177-3AD203B41FA5}">
                          <a16:colId xmlns:a16="http://schemas.microsoft.com/office/drawing/2014/main" xmlns="" val="20000"/>
                        </a:ext>
                      </a:extLst>
                    </a:gridCol>
                  </a:tblGrid>
                  <a:tr h="260350">
                    <a:tc>
                      <a:txBody>
                        <a:bodyPr/>
                        <a:lstStyle/>
                        <a:p>
                          <a:pPr algn="l"/>
                          <a:r>
                            <a:rPr lang="en-GB" sz="1000" b="1" baseline="0" dirty="0">
                              <a:solidFill>
                                <a:srgbClr val="000000"/>
                              </a:solidFill>
                              <a:latin typeface="Segoe UI" pitchFamily="34" charset="0"/>
                              <a:cs typeface="Segoe UI" pitchFamily="34" charset="0"/>
                            </a:rPr>
                            <a:t>Evaluate Models</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US" sz="1000" b="0" i="0" u="none" strike="noStrike" cap="none" spc="0" baseline="0" dirty="0">
                              <a:ln>
                                <a:noFill/>
                              </a:ln>
                              <a:solidFill>
                                <a:srgbClr val="000000"/>
                              </a:solidFill>
                              <a:uFillTx/>
                              <a:latin typeface="Segoe UI" pitchFamily="34" charset="0"/>
                              <a:ea typeface="+mn-ea"/>
                              <a:cs typeface="Segoe UI" pitchFamily="34" charset="0"/>
                              <a:sym typeface="Source Sans Pro"/>
                            </a:rPr>
                            <a:t>Use MSE on test data.</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260350">
                    <a:tc>
                      <a:txBody>
                        <a:bodyPr/>
                        <a:lstStyle/>
                        <a:p>
                          <a:pPr marL="0" marR="0" lvl="0" indent="0" algn="l" defTabSz="584200" rtl="0" eaLnBrk="1" fontAlgn="auto" latinLnBrk="0" hangingPunct="1">
                            <a:lnSpc>
                              <a:spcPct val="100000"/>
                            </a:lnSpc>
                            <a:spcBef>
                              <a:spcPts val="0"/>
                            </a:spcBef>
                            <a:spcAft>
                              <a:spcPts val="0"/>
                            </a:spcAft>
                            <a:buClrTx/>
                            <a:buSzTx/>
                            <a:buFontTx/>
                            <a:buNone/>
                            <a:tabLst/>
                            <a:defRPr/>
                          </a:pPr>
                          <a:r>
                            <a:rPr lang="en-US" sz="1000" b="0" i="0" u="none" strike="noStrike" cap="none" spc="0" baseline="0" dirty="0">
                              <a:ln>
                                <a:noFill/>
                              </a:ln>
                              <a:solidFill>
                                <a:srgbClr val="000000"/>
                              </a:solidFill>
                              <a:uFillTx/>
                              <a:latin typeface="Segoe UI" pitchFamily="34" charset="0"/>
                              <a:ea typeface="+mn-ea"/>
                              <a:cs typeface="Segoe UI" pitchFamily="34" charset="0"/>
                              <a:sym typeface="Source Sans Pro"/>
                            </a:rPr>
                            <a:t>No test data: Cross-validation, a method for estimating test MSE using the training data.</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650464264"/>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1" i="0" u="none" strike="noStrike" cap="none" spc="0" baseline="0" dirty="0">
                              <a:ln>
                                <a:noFill/>
                              </a:ln>
                              <a:solidFill>
                                <a:srgbClr val="000000"/>
                              </a:solidFill>
                              <a:uFillTx/>
                              <a:latin typeface="Segoe UI" pitchFamily="34" charset="0"/>
                              <a:ea typeface="+mn-ea"/>
                              <a:cs typeface="Segoe UI" pitchFamily="34" charset="0"/>
                              <a:sym typeface="Source Sans Pro"/>
                            </a:rPr>
                            <a:t>Bias-Variance Trade-Off</a:t>
                          </a:r>
                          <a:r>
                            <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rPr>
                            <a:t> Test MSE is sum of</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708595694"/>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14:m>
                            <m:oMath xmlns:m="http://schemas.openxmlformats.org/officeDocument/2006/math">
                              <m:r>
                                <m:rPr>
                                  <m:sty m:val="p"/>
                                </m:rPr>
                                <a:rPr lang="sv-SE" sz="1000" b="0" i="0"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t>Var</m:t>
                              </m:r>
                              <m:r>
                                <a:rPr lang="sv-SE" sz="1000" b="0" i="0"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t>(</m:t>
                              </m:r>
                              <m:acc>
                                <m:accPr>
                                  <m:chr m:val="̂"/>
                                  <m:ctrlPr>
                                    <a:rPr lang="en-GB" sz="1000" b="0" i="1" u="none" strike="noStrike" cap="none" spc="0" baseline="0" smtClean="0">
                                      <a:ln>
                                        <a:noFill/>
                                      </a:ln>
                                      <a:solidFill>
                                        <a:srgbClr val="000000"/>
                                      </a:solidFill>
                                      <a:uFillTx/>
                                      <a:latin typeface="Cambria Math"/>
                                      <a:ea typeface="+mn-ea"/>
                                      <a:cs typeface="Segoe UI" pitchFamily="34" charset="0"/>
                                      <a:sym typeface="Source Sans Pro"/>
                                    </a:rPr>
                                  </m:ctrlPr>
                                </m:accPr>
                                <m:e>
                                  <m:r>
                                    <a:rPr lang="sv-SE" sz="1000" b="0" i="1"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t>𝑓</m:t>
                                  </m:r>
                                </m:e>
                              </m:acc>
                              <m:d>
                                <m:dPr>
                                  <m:ctrlPr>
                                    <a:rPr lang="sv-SE" sz="1000" b="0" i="1" u="none" strike="noStrike" cap="none" spc="0" baseline="0" smtClean="0">
                                      <a:ln>
                                        <a:noFill/>
                                      </a:ln>
                                      <a:solidFill>
                                        <a:srgbClr val="000000"/>
                                      </a:solidFill>
                                      <a:uFillTx/>
                                      <a:latin typeface="Cambria Math"/>
                                      <a:ea typeface="+mn-ea"/>
                                      <a:cs typeface="Segoe UI" pitchFamily="34" charset="0"/>
                                      <a:sym typeface="Source Sans Pro"/>
                                    </a:rPr>
                                  </m:ctrlPr>
                                </m:dPr>
                                <m:e>
                                  <m:sSub>
                                    <m:sSubPr>
                                      <m:ctrlPr>
                                        <a:rPr lang="sv-SE" sz="1000" b="0" i="1" u="none" strike="noStrike" cap="none" spc="0" baseline="0" smtClean="0">
                                          <a:ln>
                                            <a:noFill/>
                                          </a:ln>
                                          <a:solidFill>
                                            <a:srgbClr val="000000"/>
                                          </a:solidFill>
                                          <a:uFillTx/>
                                          <a:latin typeface="Cambria Math"/>
                                          <a:ea typeface="+mn-ea"/>
                                          <a:cs typeface="Segoe UI" pitchFamily="34" charset="0"/>
                                          <a:sym typeface="Source Sans Pro"/>
                                        </a:rPr>
                                      </m:ctrlPr>
                                    </m:sSubPr>
                                    <m:e>
                                      <m:r>
                                        <a:rPr lang="sv-SE" sz="1000" b="0" i="1"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t>𝑥</m:t>
                                      </m:r>
                                    </m:e>
                                    <m:sub>
                                      <m:r>
                                        <a:rPr lang="sv-SE" sz="1000" b="0" i="1"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t>0</m:t>
                                      </m:r>
                                    </m:sub>
                                  </m:sSub>
                                </m:e>
                              </m:d>
                              <m:r>
                                <a:rPr lang="sv-SE" sz="1000" b="0" i="1"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t>)</m:t>
                              </m:r>
                            </m:oMath>
                          </a14:m>
                          <a:r>
                            <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rPr>
                            <a:t> : </a:t>
                          </a:r>
                          <a:r>
                            <a:rPr lang="en-US" sz="1000" b="0" i="0" u="none" strike="noStrike" cap="none" spc="0" baseline="0" dirty="0">
                              <a:ln>
                                <a:noFill/>
                              </a:ln>
                              <a:solidFill>
                                <a:srgbClr val="000000"/>
                              </a:solidFill>
                              <a:uFillTx/>
                              <a:latin typeface="Segoe UI" pitchFamily="34" charset="0"/>
                              <a:ea typeface="+mn-ea"/>
                              <a:cs typeface="Segoe UI" pitchFamily="34" charset="0"/>
                              <a:sym typeface="Source Sans Pro"/>
                            </a:rPr>
                            <a:t>The amount by which </a:t>
                          </a:r>
                          <a14:m>
                            <m:oMath xmlns:m="http://schemas.openxmlformats.org/officeDocument/2006/math">
                              <m:acc>
                                <m:accPr>
                                  <m:chr m:val="̂"/>
                                  <m:ctrlPr>
                                    <a:rPr lang="en-US" sz="1000" b="0" i="1" u="none" strike="noStrike" cap="none" spc="0" baseline="0" smtClean="0">
                                      <a:ln>
                                        <a:noFill/>
                                      </a:ln>
                                      <a:solidFill>
                                        <a:srgbClr val="000000"/>
                                      </a:solidFill>
                                      <a:uFillTx/>
                                      <a:latin typeface="Cambria Math"/>
                                      <a:ea typeface="+mn-ea"/>
                                      <a:cs typeface="Segoe UI" pitchFamily="34" charset="0"/>
                                      <a:sym typeface="Source Sans Pro"/>
                                    </a:rPr>
                                  </m:ctrlPr>
                                </m:accPr>
                                <m:e>
                                  <m:r>
                                    <a:rPr lang="sv-SE" sz="1000" b="0" i="1"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t>𝑓</m:t>
                                  </m:r>
                                </m:e>
                              </m:acc>
                            </m:oMath>
                          </a14:m>
                          <a:r>
                            <a:rPr lang="en-US" sz="1000" b="0" i="0" u="none" strike="noStrike" cap="none" spc="0" baseline="0" dirty="0">
                              <a:ln>
                                <a:noFill/>
                              </a:ln>
                              <a:solidFill>
                                <a:srgbClr val="000000"/>
                              </a:solidFill>
                              <a:uFillTx/>
                              <a:latin typeface="Segoe UI" pitchFamily="34" charset="0"/>
                              <a:ea typeface="+mn-ea"/>
                              <a:cs typeface="Segoe UI" pitchFamily="34" charset="0"/>
                              <a:sym typeface="Source Sans Pro"/>
                            </a:rPr>
                            <a:t> would change if we estimated it using a different training data set. Ideally the estimate for </a:t>
                          </a:r>
                          <a14:m>
                            <m:oMath xmlns:m="http://schemas.openxmlformats.org/officeDocument/2006/math">
                              <m:acc>
                                <m:accPr>
                                  <m:chr m:val="̂"/>
                                  <m:ctrlPr>
                                    <a:rPr lang="en-US" sz="1000" b="0" i="1" u="none" strike="noStrike" cap="none" spc="0" baseline="0" smtClean="0">
                                      <a:ln>
                                        <a:noFill/>
                                      </a:ln>
                                      <a:solidFill>
                                        <a:srgbClr val="000000"/>
                                      </a:solidFill>
                                      <a:uFillTx/>
                                      <a:latin typeface="Cambria Math"/>
                                      <a:ea typeface="+mn-ea"/>
                                      <a:cs typeface="Segoe UI" pitchFamily="34" charset="0"/>
                                      <a:sym typeface="Source Sans Pro"/>
                                    </a:rPr>
                                  </m:ctrlPr>
                                </m:accPr>
                                <m:e>
                                  <m:r>
                                    <a:rPr lang="sv-SE" sz="1000" b="0" i="1"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t>𝑓</m:t>
                                  </m:r>
                                </m:e>
                              </m:acc>
                            </m:oMath>
                          </a14:m>
                          <a:r>
                            <a:rPr lang="en-US" sz="1000" b="0" i="0" u="none" strike="noStrike" cap="none" spc="0" baseline="0" dirty="0">
                              <a:ln>
                                <a:noFill/>
                              </a:ln>
                              <a:solidFill>
                                <a:srgbClr val="000000"/>
                              </a:solidFill>
                              <a:uFillTx/>
                              <a:latin typeface="Segoe UI" pitchFamily="34" charset="0"/>
                              <a:ea typeface="+mn-ea"/>
                              <a:cs typeface="Segoe UI" pitchFamily="34" charset="0"/>
                              <a:sym typeface="Source Sans Pro"/>
                            </a:rPr>
                            <a:t> should not vary too much between training sets. In general, more flexible statistical methods have higher variance because of overfit.</a:t>
                          </a:r>
                          <a:endPar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48125559"/>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lang="sv-SE" sz="1000" b="0" i="1" u="none" strike="noStrike" cap="none" spc="0" baseline="0" smtClean="0">
                                      <a:ln>
                                        <a:noFill/>
                                      </a:ln>
                                      <a:solidFill>
                                        <a:srgbClr val="000000"/>
                                      </a:solidFill>
                                      <a:uFillTx/>
                                      <a:latin typeface="Cambria Math"/>
                                      <a:ea typeface="+mn-ea"/>
                                      <a:cs typeface="Segoe UI" pitchFamily="34" charset="0"/>
                                      <a:sym typeface="Source Sans Pro"/>
                                    </a:rPr>
                                  </m:ctrlPr>
                                </m:sSupPr>
                                <m:e>
                                  <m:r>
                                    <m:rPr>
                                      <m:sty m:val="p"/>
                                    </m:rPr>
                                    <a:rPr lang="sv-SE" sz="1000" b="0" i="0"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t>Bias</m:t>
                                  </m:r>
                                  <m:r>
                                    <a:rPr lang="sv-SE" sz="1000" b="0" i="0"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t>(</m:t>
                                  </m:r>
                                  <m:acc>
                                    <m:accPr>
                                      <m:chr m:val="̂"/>
                                      <m:ctrlPr>
                                        <a:rPr lang="en-GB" sz="1000" b="0" i="1" u="none" strike="noStrike" cap="none" spc="0" baseline="0" smtClean="0">
                                          <a:ln>
                                            <a:noFill/>
                                          </a:ln>
                                          <a:solidFill>
                                            <a:srgbClr val="000000"/>
                                          </a:solidFill>
                                          <a:uFillTx/>
                                          <a:latin typeface="Cambria Math"/>
                                          <a:ea typeface="+mn-ea"/>
                                          <a:cs typeface="Segoe UI" pitchFamily="34" charset="0"/>
                                          <a:sym typeface="Source Sans Pro"/>
                                        </a:rPr>
                                      </m:ctrlPr>
                                    </m:accPr>
                                    <m:e>
                                      <m:r>
                                        <a:rPr lang="sv-SE" sz="1000" b="0" i="1"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t>𝑓</m:t>
                                      </m:r>
                                    </m:e>
                                  </m:acc>
                                  <m:d>
                                    <m:dPr>
                                      <m:ctrlPr>
                                        <a:rPr lang="sv-SE" sz="1000" b="0" i="1" u="none" strike="noStrike" cap="none" spc="0" baseline="0" smtClean="0">
                                          <a:ln>
                                            <a:noFill/>
                                          </a:ln>
                                          <a:solidFill>
                                            <a:srgbClr val="000000"/>
                                          </a:solidFill>
                                          <a:uFillTx/>
                                          <a:latin typeface="Cambria Math"/>
                                          <a:ea typeface="+mn-ea"/>
                                          <a:cs typeface="Segoe UI" pitchFamily="34" charset="0"/>
                                          <a:sym typeface="Source Sans Pro"/>
                                        </a:rPr>
                                      </m:ctrlPr>
                                    </m:dPr>
                                    <m:e>
                                      <m:sSub>
                                        <m:sSubPr>
                                          <m:ctrlPr>
                                            <a:rPr lang="sv-SE" sz="1000" b="0" i="1" u="none" strike="noStrike" cap="none" spc="0" baseline="0" smtClean="0">
                                              <a:ln>
                                                <a:noFill/>
                                              </a:ln>
                                              <a:solidFill>
                                                <a:srgbClr val="000000"/>
                                              </a:solidFill>
                                              <a:uFillTx/>
                                              <a:latin typeface="Cambria Math"/>
                                              <a:ea typeface="+mn-ea"/>
                                              <a:cs typeface="Segoe UI" pitchFamily="34" charset="0"/>
                                              <a:sym typeface="Source Sans Pro"/>
                                            </a:rPr>
                                          </m:ctrlPr>
                                        </m:sSubPr>
                                        <m:e>
                                          <m:r>
                                            <a:rPr lang="sv-SE" sz="1000" b="0" i="1"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t>𝑥</m:t>
                                          </m:r>
                                        </m:e>
                                        <m:sub>
                                          <m:r>
                                            <a:rPr lang="sv-SE" sz="1000" b="0" i="1"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t>0</m:t>
                                          </m:r>
                                        </m:sub>
                                      </m:sSub>
                                    </m:e>
                                  </m:d>
                                  <m:r>
                                    <a:rPr lang="sv-SE" sz="1000" b="0" i="1"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t>)</m:t>
                                  </m:r>
                                </m:e>
                                <m:sup>
                                  <m:r>
                                    <a:rPr lang="sv-SE" sz="1000" b="0" i="1"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t>2</m:t>
                                  </m:r>
                                </m:sup>
                              </m:sSup>
                            </m:oMath>
                          </a14:m>
                          <a:r>
                            <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rPr>
                            <a:t> : </a:t>
                          </a:r>
                          <a:r>
                            <a:rPr lang="en-US" sz="1000" b="0" i="0" u="none" strike="noStrike" cap="none" spc="0" baseline="0" dirty="0">
                              <a:ln>
                                <a:noFill/>
                              </a:ln>
                              <a:solidFill>
                                <a:srgbClr val="000000"/>
                              </a:solidFill>
                              <a:uFillTx/>
                              <a:latin typeface="Segoe UI" pitchFamily="34" charset="0"/>
                              <a:ea typeface="+mn-ea"/>
                              <a:cs typeface="Segoe UI" pitchFamily="34" charset="0"/>
                              <a:sym typeface="Source Sans Pro"/>
                            </a:rPr>
                            <a:t>The error that is introduced by approximating a real-life problem by a much simpler model. Generally, more flexible methods result in less bias because of underfit.</a:t>
                          </a:r>
                          <a:endPar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295806164"/>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sv-SE" sz="1000" b="0" i="1"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t>𝑉𝑎𝑟</m:t>
                              </m:r>
                              <m:r>
                                <a:rPr lang="sv-SE" sz="1000" b="0" i="1"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t>(</m:t>
                              </m:r>
                              <m:r>
                                <a:rPr lang="sv-SE" sz="1000" b="0" i="1" u="none" strike="noStrike" cap="none" spc="0" baseline="0" smtClean="0">
                                  <a:ln>
                                    <a:noFill/>
                                  </a:ln>
                                  <a:solidFill>
                                    <a:srgbClr val="000000"/>
                                  </a:solidFill>
                                  <a:uFillTx/>
                                  <a:latin typeface="Cambria Math" panose="02040503050406030204" pitchFamily="18" charset="0"/>
                                  <a:ea typeface="Cambria Math" panose="02040503050406030204" pitchFamily="18" charset="0"/>
                                  <a:cs typeface="Segoe UI" pitchFamily="34" charset="0"/>
                                  <a:sym typeface="Source Sans Pro"/>
                                </a:rPr>
                                <m:t>𝜖</m:t>
                              </m:r>
                              <m:r>
                                <a:rPr lang="sv-SE" sz="1000" b="0" i="1" u="none" strike="noStrike" cap="none" spc="0" baseline="0" smtClean="0">
                                  <a:ln>
                                    <a:noFill/>
                                  </a:ln>
                                  <a:solidFill>
                                    <a:srgbClr val="000000"/>
                                  </a:solidFill>
                                  <a:uFillTx/>
                                  <a:latin typeface="Cambria Math" panose="02040503050406030204" pitchFamily="18" charset="0"/>
                                  <a:ea typeface="Cambria Math" panose="02040503050406030204" pitchFamily="18" charset="0"/>
                                  <a:cs typeface="Segoe UI" pitchFamily="34" charset="0"/>
                                  <a:sym typeface="Source Sans Pro"/>
                                </a:rPr>
                                <m:t>)</m:t>
                              </m:r>
                            </m:oMath>
                          </a14:m>
                          <a:r>
                            <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rPr>
                            <a:t> </a:t>
                          </a: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 Irreducible error.</a:t>
                          </a:r>
                          <a:endPar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91225448"/>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rPr>
                            <a:t>Source: </a:t>
                          </a:r>
                          <a:r>
                            <a:rPr lang="en-GB" sz="1000" b="0" i="0" u="none" strike="noStrike" cap="none" spc="0" baseline="0" dirty="0">
                              <a:ln>
                                <a:noFill/>
                              </a:ln>
                              <a:solidFill>
                                <a:srgbClr val="000000"/>
                              </a:solidFill>
                              <a:uFillTx/>
                              <a:latin typeface="Segoe UI" pitchFamily="34" charset="0"/>
                              <a:ea typeface="+mn-ea"/>
                              <a:cs typeface="Segoe UI" pitchFamily="34" charset="0"/>
                              <a:sym typeface="Helvetica Light"/>
                            </a:rPr>
                            <a:t>ISL Ch. 1, 2</a:t>
                          </a:r>
                          <a:endPar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bl>
              </a:graphicData>
            </a:graphic>
          </p:graphicFrame>
        </mc:Choice>
        <mc:Fallback xmlns="">
          <p:graphicFrame>
            <p:nvGraphicFramePr>
              <p:cNvPr id="13" name="Table 12">
                <a:extLst>
                  <a:ext uri="{FF2B5EF4-FFF2-40B4-BE49-F238E27FC236}">
                    <a16:creationId xmlns:a16="http://schemas.microsoft.com/office/drawing/2014/main" id="{0494280A-AA93-4D6A-827A-BB7B609A7172}"/>
                  </a:ext>
                </a:extLst>
              </p:cNvPr>
              <p:cNvGraphicFramePr>
                <a:graphicFrameLocks noGrp="1"/>
              </p:cNvGraphicFramePr>
              <p:nvPr>
                <p:extLst>
                  <p:ext uri="{D42A27DB-BD31-4B8C-83A1-F6EECF244321}">
                    <p14:modId xmlns:p14="http://schemas.microsoft.com/office/powerpoint/2010/main" val="2937756725"/>
                  </p:ext>
                </p:extLst>
              </p:nvPr>
            </p:nvGraphicFramePr>
            <p:xfrm>
              <a:off x="9336620" y="5015311"/>
              <a:ext cx="3970655" cy="2973388"/>
            </p:xfrm>
            <a:graphic>
              <a:graphicData uri="http://schemas.openxmlformats.org/drawingml/2006/table">
                <a:tbl>
                  <a:tblPr firstRow="1" bandRow="1">
                    <a:tableStyleId>{5940675A-B579-460E-94D1-54222C63F5DA}</a:tableStyleId>
                  </a:tblPr>
                  <a:tblGrid>
                    <a:gridCol w="3970655">
                      <a:extLst>
                        <a:ext uri="{9D8B030D-6E8A-4147-A177-3AD203B41FA5}">
                          <a16:colId xmlns:a16="http://schemas.microsoft.com/office/drawing/2014/main" val="20000"/>
                        </a:ext>
                      </a:extLst>
                    </a:gridCol>
                  </a:tblGrid>
                  <a:tr h="260350">
                    <a:tc>
                      <a:txBody>
                        <a:bodyPr/>
                        <a:lstStyle/>
                        <a:p>
                          <a:pPr algn="l"/>
                          <a:r>
                            <a:rPr lang="en-GB" sz="1000" b="1" baseline="0" dirty="0">
                              <a:solidFill>
                                <a:srgbClr val="000000"/>
                              </a:solidFill>
                              <a:latin typeface="Segoe UI" pitchFamily="34" charset="0"/>
                              <a:cs typeface="Segoe UI" pitchFamily="34" charset="0"/>
                            </a:rPr>
                            <a:t>Evaluate Models</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US" sz="1000" b="0" i="0" u="none" strike="noStrike" cap="none" spc="0" baseline="0" dirty="0">
                              <a:ln>
                                <a:noFill/>
                              </a:ln>
                              <a:solidFill>
                                <a:srgbClr val="000000"/>
                              </a:solidFill>
                              <a:uFillTx/>
                              <a:latin typeface="Segoe UI" pitchFamily="34" charset="0"/>
                              <a:ea typeface="+mn-ea"/>
                              <a:cs typeface="Segoe UI" pitchFamily="34" charset="0"/>
                              <a:sym typeface="Source Sans Pro"/>
                            </a:rPr>
                            <a:t>Use MSE on test data.</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96240">
                    <a:tc>
                      <a:txBody>
                        <a:bodyPr/>
                        <a:lstStyle/>
                        <a:p>
                          <a:pPr marL="0" marR="0" lvl="0" indent="0" algn="l" defTabSz="584200" rtl="0" eaLnBrk="1" fontAlgn="auto" latinLnBrk="0" hangingPunct="1">
                            <a:lnSpc>
                              <a:spcPct val="100000"/>
                            </a:lnSpc>
                            <a:spcBef>
                              <a:spcPts val="0"/>
                            </a:spcBef>
                            <a:spcAft>
                              <a:spcPts val="0"/>
                            </a:spcAft>
                            <a:buClrTx/>
                            <a:buSzTx/>
                            <a:buFontTx/>
                            <a:buNone/>
                            <a:tabLst/>
                            <a:defRPr/>
                          </a:pPr>
                          <a:r>
                            <a:rPr lang="en-US" sz="1000" b="0" i="0" u="none" strike="noStrike" cap="none" spc="0" baseline="0" dirty="0">
                              <a:ln>
                                <a:noFill/>
                              </a:ln>
                              <a:solidFill>
                                <a:srgbClr val="000000"/>
                              </a:solidFill>
                              <a:uFillTx/>
                              <a:latin typeface="Segoe UI" pitchFamily="34" charset="0"/>
                              <a:ea typeface="+mn-ea"/>
                              <a:cs typeface="Segoe UI" pitchFamily="34" charset="0"/>
                              <a:sym typeface="Source Sans Pro"/>
                            </a:rPr>
                            <a:t>No test data: Cross-validation, a method for estimating test MSE using the training data.</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50464264"/>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1" i="0" u="none" strike="noStrike" cap="none" spc="0" baseline="0" dirty="0">
                              <a:ln>
                                <a:noFill/>
                              </a:ln>
                              <a:solidFill>
                                <a:srgbClr val="000000"/>
                              </a:solidFill>
                              <a:uFillTx/>
                              <a:latin typeface="Segoe UI" pitchFamily="34" charset="0"/>
                              <a:ea typeface="+mn-ea"/>
                              <a:cs typeface="Segoe UI" pitchFamily="34" charset="0"/>
                              <a:sym typeface="Source Sans Pro"/>
                            </a:rPr>
                            <a:t>Bias-Variance Trade-Off</a:t>
                          </a:r>
                          <a:r>
                            <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rPr>
                            <a:t> Test MSE is sum of</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08595694"/>
                      </a:ext>
                    </a:extLst>
                  </a:tr>
                  <a:tr h="718185">
                    <a:tc>
                      <a:txBody>
                        <a:bodyPr/>
                        <a:lstStyle/>
                        <a:p>
                          <a:endParaRPr lang="sv-SE"/>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t="-164407" r="-307" b="-151695"/>
                          </a:stretch>
                        </a:blipFill>
                      </a:tcPr>
                    </a:tc>
                    <a:extLst>
                      <a:ext uri="{0D108BD9-81ED-4DB2-BD59-A6C34878D82A}">
                        <a16:rowId xmlns:a16="http://schemas.microsoft.com/office/drawing/2014/main" val="348125559"/>
                      </a:ext>
                    </a:extLst>
                  </a:tr>
                  <a:tr h="557213">
                    <a:tc>
                      <a:txBody>
                        <a:bodyPr/>
                        <a:lstStyle/>
                        <a:p>
                          <a:endParaRPr lang="sv-SE"/>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t="-342857" r="-307" b="-96703"/>
                          </a:stretch>
                        </a:blipFill>
                      </a:tcPr>
                    </a:tc>
                    <a:extLst>
                      <a:ext uri="{0D108BD9-81ED-4DB2-BD59-A6C34878D82A}">
                        <a16:rowId xmlns:a16="http://schemas.microsoft.com/office/drawing/2014/main" val="3295806164"/>
                      </a:ext>
                    </a:extLst>
                  </a:tr>
                  <a:tr h="260350">
                    <a:tc>
                      <a:txBody>
                        <a:bodyPr/>
                        <a:lstStyle/>
                        <a:p>
                          <a:endParaRPr lang="sv-SE"/>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t="-937209" r="-307" b="-104651"/>
                          </a:stretch>
                        </a:blipFill>
                      </a:tcPr>
                    </a:tc>
                    <a:extLst>
                      <a:ext uri="{0D108BD9-81ED-4DB2-BD59-A6C34878D82A}">
                        <a16:rowId xmlns:a16="http://schemas.microsoft.com/office/drawing/2014/main" val="1091225448"/>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rPr>
                            <a:t>Source: </a:t>
                          </a:r>
                          <a:r>
                            <a:rPr lang="en-GB" sz="1000" b="0" i="0" u="none" strike="noStrike" cap="none" spc="0" baseline="0" dirty="0">
                              <a:ln>
                                <a:noFill/>
                              </a:ln>
                              <a:solidFill>
                                <a:srgbClr val="000000"/>
                              </a:solidFill>
                              <a:uFillTx/>
                              <a:latin typeface="Segoe UI" pitchFamily="34" charset="0"/>
                              <a:ea typeface="+mn-ea"/>
                              <a:cs typeface="Segoe UI" pitchFamily="34" charset="0"/>
                              <a:sym typeface="Helvetica Light"/>
                            </a:rPr>
                            <a:t>ISL Ch. 1, 2</a:t>
                          </a:r>
                          <a:endPar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mc:Fallback>
      </mc:AlternateContent>
      <p:graphicFrame>
        <p:nvGraphicFramePr>
          <p:cNvPr id="14" name="Table 13">
            <a:extLst>
              <a:ext uri="{FF2B5EF4-FFF2-40B4-BE49-F238E27FC236}">
                <a16:creationId xmlns:a16="http://schemas.microsoft.com/office/drawing/2014/main" xmlns="" id="{FE508E2A-6AF5-4306-B60F-B65C0B85CD38}"/>
              </a:ext>
            </a:extLst>
          </p:cNvPr>
          <p:cNvGraphicFramePr>
            <a:graphicFrameLocks noGrp="1"/>
          </p:cNvGraphicFramePr>
          <p:nvPr>
            <p:extLst>
              <p:ext uri="{D42A27DB-BD31-4B8C-83A1-F6EECF244321}">
                <p14:modId xmlns:p14="http://schemas.microsoft.com/office/powerpoint/2010/main" val="700093380"/>
              </p:ext>
            </p:extLst>
          </p:nvPr>
        </p:nvGraphicFramePr>
        <p:xfrm>
          <a:off x="8742260" y="8105265"/>
          <a:ext cx="3970655" cy="1725930"/>
        </p:xfrm>
        <a:graphic>
          <a:graphicData uri="http://schemas.openxmlformats.org/drawingml/2006/table">
            <a:tbl>
              <a:tblPr firstRow="1" bandRow="1">
                <a:tableStyleId>{5940675A-B579-460E-94D1-54222C63F5DA}</a:tableStyleId>
              </a:tblPr>
              <a:tblGrid>
                <a:gridCol w="3970655">
                  <a:extLst>
                    <a:ext uri="{9D8B030D-6E8A-4147-A177-3AD203B41FA5}">
                      <a16:colId xmlns:a16="http://schemas.microsoft.com/office/drawing/2014/main" xmlns="" val="20000"/>
                    </a:ext>
                  </a:extLst>
                </a:gridCol>
              </a:tblGrid>
              <a:tr h="260350">
                <a:tc>
                  <a:txBody>
                    <a:bodyPr/>
                    <a:lstStyle/>
                    <a:p>
                      <a:pPr algn="l"/>
                      <a:r>
                        <a:rPr lang="en-GB" sz="1000" b="1" baseline="0" dirty="0">
                          <a:solidFill>
                            <a:srgbClr val="000000"/>
                          </a:solidFill>
                          <a:latin typeface="Segoe UI" pitchFamily="34" charset="0"/>
                          <a:cs typeface="Segoe UI" pitchFamily="34" charset="0"/>
                        </a:rPr>
                        <a:t>Statistical Learning Methods</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US" sz="1000" b="0" i="0" u="none" strike="noStrike" cap="none" spc="0" baseline="0" dirty="0">
                          <a:ln>
                            <a:noFill/>
                          </a:ln>
                          <a:solidFill>
                            <a:srgbClr val="000000"/>
                          </a:solidFill>
                          <a:uFillTx/>
                          <a:latin typeface="Segoe UI" pitchFamily="34" charset="0"/>
                          <a:ea typeface="+mn-ea"/>
                          <a:cs typeface="Segoe UI" pitchFamily="34" charset="0"/>
                          <a:sym typeface="Source Sans Pro"/>
                        </a:rPr>
                        <a:t>Generalized linear models, an entire class of statistical learning methods that include both linear and logistic regression as special cases</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260350">
                <a:tc>
                  <a:txBody>
                    <a:bodyPr/>
                    <a:lstStyle/>
                    <a:p>
                      <a:pPr marL="0" marR="0" lvl="0" indent="0" algn="l" defTabSz="584200" rtl="0" eaLnBrk="1" fontAlgn="auto" latinLnBrk="0" hangingPunct="1">
                        <a:lnSpc>
                          <a:spcPct val="100000"/>
                        </a:lnSpc>
                        <a:spcBef>
                          <a:spcPts val="0"/>
                        </a:spcBef>
                        <a:spcAft>
                          <a:spcPts val="0"/>
                        </a:spcAft>
                        <a:buClrTx/>
                        <a:buSzTx/>
                        <a:buFontTx/>
                        <a:buNone/>
                        <a:tabLst/>
                        <a:defRPr/>
                      </a:pPr>
                      <a:r>
                        <a:rPr lang="en-US" sz="1000" b="0" i="0" u="none" strike="noStrike" cap="none" spc="0" baseline="0" dirty="0">
                          <a:ln>
                            <a:noFill/>
                          </a:ln>
                          <a:solidFill>
                            <a:srgbClr val="000000"/>
                          </a:solidFill>
                          <a:uFillTx/>
                          <a:latin typeface="Segoe UI" pitchFamily="34" charset="0"/>
                          <a:ea typeface="+mn-ea"/>
                          <a:cs typeface="Segoe UI" pitchFamily="34" charset="0"/>
                          <a:sym typeface="Source Sans Pro"/>
                        </a:rPr>
                        <a:t>Generalized additive models, a class of non-linear extensions to generalized linear models.</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650464264"/>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708595694"/>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rPr>
                        <a:t>Source: </a:t>
                      </a:r>
                      <a:r>
                        <a:rPr lang="en-GB" sz="1000" b="0" i="0" u="none" strike="noStrike" cap="none" spc="0" baseline="0" dirty="0">
                          <a:ln>
                            <a:noFill/>
                          </a:ln>
                          <a:solidFill>
                            <a:srgbClr val="000000"/>
                          </a:solidFill>
                          <a:uFillTx/>
                          <a:latin typeface="Segoe UI" pitchFamily="34" charset="0"/>
                          <a:ea typeface="+mn-ea"/>
                          <a:cs typeface="Segoe UI" pitchFamily="34" charset="0"/>
                          <a:sym typeface="Helvetica Light"/>
                        </a:rPr>
                        <a:t>ISL Ch. 1</a:t>
                      </a:r>
                      <a:endPar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3232882089"/>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4C4C4C"/>
      </a:dk1>
      <a:lt1>
        <a:srgbClr val="FFFFFF"/>
      </a:lt1>
      <a:dk2>
        <a:srgbClr val="53585F"/>
      </a:dk2>
      <a:lt2>
        <a:srgbClr val="DCDEE0"/>
      </a:lt2>
      <a:accent1>
        <a:srgbClr val="78AAD6"/>
      </a:accent1>
      <a:accent2>
        <a:srgbClr val="A8D379"/>
      </a:accent2>
      <a:accent3>
        <a:srgbClr val="F7DCA7"/>
      </a:accent3>
      <a:accent4>
        <a:srgbClr val="DE6A10"/>
      </a:accent4>
      <a:accent5>
        <a:srgbClr val="C82506"/>
      </a:accent5>
      <a:accent6>
        <a:srgbClr val="773F9B"/>
      </a:accent6>
      <a:hlink>
        <a:srgbClr val="0000FF"/>
      </a:hlink>
      <a:folHlink>
        <a:srgbClr val="FF00FF"/>
      </a:folHlink>
    </a:clrScheme>
    <a:fontScheme name="White">
      <a:majorFont>
        <a:latin typeface="Source Sans Pro Light"/>
        <a:ea typeface="Source Sans Pro Light"/>
        <a:cs typeface="Source Sans Pro Light"/>
      </a:majorFont>
      <a:minorFont>
        <a:latin typeface="Source Sans Pro Light"/>
        <a:ea typeface="Source Sans Pro Light"/>
        <a:cs typeface="Source Sans Pro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8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78AAD6"/>
      </a:accent1>
      <a:accent2>
        <a:srgbClr val="A8D379"/>
      </a:accent2>
      <a:accent3>
        <a:srgbClr val="F7DCA7"/>
      </a:accent3>
      <a:accent4>
        <a:srgbClr val="DE6A10"/>
      </a:accent4>
      <a:accent5>
        <a:srgbClr val="C82506"/>
      </a:accent5>
      <a:accent6>
        <a:srgbClr val="773F9B"/>
      </a:accent6>
      <a:hlink>
        <a:srgbClr val="0000FF"/>
      </a:hlink>
      <a:folHlink>
        <a:srgbClr val="FF00FF"/>
      </a:folHlink>
    </a:clrScheme>
    <a:fontScheme name="White">
      <a:majorFont>
        <a:latin typeface="Source Sans Pro Light"/>
        <a:ea typeface="Source Sans Pro Light"/>
        <a:cs typeface="Source Sans Pro Light"/>
      </a:majorFont>
      <a:minorFont>
        <a:latin typeface="Source Sans Pro Light"/>
        <a:ea typeface="Source Sans Pro Light"/>
        <a:cs typeface="Source Sans Pro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8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5200</TotalTime>
  <Words>1623</Words>
  <Application>Microsoft Office PowerPoint</Application>
  <PresentationFormat>Custom</PresentationFormat>
  <Paragraphs>109</Paragraphs>
  <Slides>3</Slides>
  <Notes>3</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White</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Apply functions with purrr : : CHEAT SHEET</dc:title>
  <dc:creator>Jacob Ferlin</dc:creator>
  <cp:lastModifiedBy>Jacob Ferlin</cp:lastModifiedBy>
  <cp:revision>195</cp:revision>
  <cp:lastPrinted>2019-05-28T07:39:33Z</cp:lastPrinted>
  <dcterms:modified xsi:type="dcterms:W3CDTF">2019-09-06T07:30:22Z</dcterms:modified>
</cp:coreProperties>
</file>