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
  </p:handoutMasterIdLst>
  <p:sldIdLst>
    <p:sldId id="256" r:id="rId2"/>
    <p:sldId id="257" r:id="rId3"/>
    <p:sldId id="258" r:id="rId4"/>
  </p:sldIdLst>
  <p:sldSz cx="13970000" cy="10795000"/>
  <p:notesSz cx="9931400" cy="143637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 xmlns:p15="http://schemas.microsoft.com/office/powerpoint/2012/main">
        <p15:guide id="1" orient="horz" pos="3400">
          <p15:clr>
            <a:srgbClr val="A4A3A4"/>
          </p15:clr>
        </p15:guide>
        <p15:guide id="2" pos="4417">
          <p15:clr>
            <a:srgbClr val="A4A3A4"/>
          </p15:clr>
        </p15:guide>
        <p15:guide id="3" pos="18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ob Ferlin" initials="J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4292E"/>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70551"/>
              <a:satOff val="43858"/>
              <a:lumOff val="-27151"/>
            </a:schemeClr>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hueOff val="3022873"/>
              <a:satOff val="49793"/>
              <a:lumOff val="-38364"/>
            </a:schemeClr>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1" autoAdjust="0"/>
    <p:restoredTop sz="87542" autoAdjust="0"/>
  </p:normalViewPr>
  <p:slideViewPr>
    <p:cSldViewPr snapToGrid="0" showGuides="1">
      <p:cViewPr>
        <p:scale>
          <a:sx n="100" d="100"/>
          <a:sy n="100" d="100"/>
        </p:scale>
        <p:origin x="228" y="708"/>
      </p:cViewPr>
      <p:guideLst>
        <p:guide orient="horz" pos="3400"/>
        <p:guide pos="4417"/>
        <p:guide pos="18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713" cy="71755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6100" y="0"/>
            <a:ext cx="4303713" cy="717550"/>
          </a:xfrm>
          <a:prstGeom prst="rect">
            <a:avLst/>
          </a:prstGeom>
        </p:spPr>
        <p:txBody>
          <a:bodyPr vert="horz" lIns="91440" tIns="45720" rIns="91440" bIns="45720" rtlCol="0"/>
          <a:lstStyle>
            <a:lvl1pPr algn="r">
              <a:defRPr sz="1200"/>
            </a:lvl1pPr>
          </a:lstStyle>
          <a:p>
            <a:fld id="{37C50D7F-5172-434D-9E20-E71FDF806C79}" type="datetimeFigureOut">
              <a:rPr lang="en-GB" smtClean="0"/>
              <a:t>06/09/2019</a:t>
            </a:fld>
            <a:endParaRPr lang="en-GB"/>
          </a:p>
        </p:txBody>
      </p:sp>
      <p:sp>
        <p:nvSpPr>
          <p:cNvPr id="4" name="Footer Placeholder 3"/>
          <p:cNvSpPr>
            <a:spLocks noGrp="1"/>
          </p:cNvSpPr>
          <p:nvPr>
            <p:ph type="ftr" sz="quarter" idx="2"/>
          </p:nvPr>
        </p:nvSpPr>
        <p:spPr>
          <a:xfrm>
            <a:off x="0" y="13642975"/>
            <a:ext cx="4303713" cy="7175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6100" y="13642975"/>
            <a:ext cx="4303713" cy="717550"/>
          </a:xfrm>
          <a:prstGeom prst="rect">
            <a:avLst/>
          </a:prstGeom>
        </p:spPr>
        <p:txBody>
          <a:bodyPr vert="horz" lIns="91440" tIns="45720" rIns="91440" bIns="45720" rtlCol="0" anchor="b"/>
          <a:lstStyle>
            <a:lvl1pPr algn="r">
              <a:defRPr sz="1200"/>
            </a:lvl1pPr>
          </a:lstStyle>
          <a:p>
            <a:fld id="{606C8AFF-8A61-4F36-B0E3-ECA9A625022A}" type="slidenum">
              <a:rPr lang="en-GB" smtClean="0"/>
              <a:t>‹#›</a:t>
            </a:fld>
            <a:endParaRPr lang="en-GB"/>
          </a:p>
        </p:txBody>
      </p:sp>
    </p:spTree>
    <p:extLst>
      <p:ext uri="{BB962C8B-B14F-4D97-AF65-F5344CB8AC3E}">
        <p14:creationId xmlns:p14="http://schemas.microsoft.com/office/powerpoint/2010/main" val="30095076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81138" y="1076325"/>
            <a:ext cx="6969125" cy="5386388"/>
          </a:xfrm>
          <a:prstGeom prst="rect">
            <a:avLst/>
          </a:prstGeom>
        </p:spPr>
        <p:txBody>
          <a:bodyPr lIns="132804" tIns="66401" rIns="132804" bIns="66401"/>
          <a:lstStyle/>
          <a:p>
            <a:endParaRPr/>
          </a:p>
        </p:txBody>
      </p:sp>
      <p:sp>
        <p:nvSpPr>
          <p:cNvPr id="117" name="Shape 117"/>
          <p:cNvSpPr>
            <a:spLocks noGrp="1"/>
          </p:cNvSpPr>
          <p:nvPr>
            <p:ph type="body" sz="quarter" idx="1"/>
          </p:nvPr>
        </p:nvSpPr>
        <p:spPr>
          <a:xfrm>
            <a:off x="1324188" y="6822759"/>
            <a:ext cx="7283026" cy="6463665"/>
          </a:xfrm>
          <a:prstGeom prst="rect">
            <a:avLst/>
          </a:prstGeom>
        </p:spPr>
        <p:txBody>
          <a:bodyPr lIns="132804" tIns="66401" rIns="132804" bIns="66401"/>
          <a:lstStyle/>
          <a:p>
            <a:endParaRPr/>
          </a:p>
        </p:txBody>
      </p:sp>
    </p:spTree>
    <p:extLst>
      <p:ext uri="{BB962C8B-B14F-4D97-AF65-F5344CB8AC3E}">
        <p14:creationId xmlns:p14="http://schemas.microsoft.com/office/powerpoint/2010/main" val="2885844970"/>
      </p:ext>
    </p:extLst>
  </p:cSld>
  <p:clrMap bg1="lt1" tx1="dk1" bg2="lt2" tx2="dk2" accent1="accent1" accent2="accent2" accent3="accent3" accent4="accent4" accent5="accent5" accent6="accent6" hlink="hlink" folHlink="folHlink"/>
  <p:hf sldNum="0" hdr="0" ftr="0" dt="0"/>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356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3566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33566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eddit.com/r/datascience/comments/c2xxt4/has_anyone_ever_wasted_months_on_a_project/"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stats.stackexchange.com/questions/336442/predictive-models-statistics-cant-possibly-beat-machine-learning"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3600" b="0">
                <a:solidFill>
                  <a:srgbClr val="000000"/>
                </a:solidFill>
                <a:latin typeface="Segoe UI" pitchFamily="34" charset="0"/>
                <a:ea typeface="Verdana" pitchFamily="34" charset="0"/>
                <a:cs typeface="Segoe UI" pitchFamily="34" charset="0"/>
              </a:rPr>
              <a:t>P</a:t>
            </a:r>
            <a:r>
              <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roject</a:t>
            </a: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a:solidFill>
                  <a:srgbClr val="000000"/>
                </a:solidFill>
                <a:latin typeface="Segoe UI" pitchFamily="34" charset="0"/>
                <a:ea typeface="Verdana" pitchFamily="34" charset="0"/>
                <a:cs typeface="Segoe UI" pitchFamily="34" charset="0"/>
              </a:rPr>
              <a:t>From Analysis Services &gt; Server name: </a:t>
            </a:r>
            <a:r>
              <a:rPr lang="en-GB" sz="1000" b="0" i="1" u="sng">
                <a:solidFill>
                  <a:srgbClr val="000000"/>
                </a:solidFill>
                <a:latin typeface="Segoe UI" pitchFamily="34" charset="0"/>
                <a:ea typeface="Verdana" pitchFamily="34" charset="0"/>
                <a:cs typeface="Segoe UI" pitchFamily="34" charset="0"/>
              </a:rPr>
              <a:t>SSAS</a:t>
            </a:r>
            <a:r>
              <a:rPr lang="en-GB" sz="1000" b="0">
                <a:solidFill>
                  <a:srgbClr val="000000"/>
                </a:solidFill>
                <a:latin typeface="Segoe UI" pitchFamily="34" charset="0"/>
                <a:ea typeface="Verdana" pitchFamily="34" charset="0"/>
                <a:cs typeface="Segoe UI" pitchFamily="34" charset="0"/>
              </a:rPr>
              <a:t> &gt; </a:t>
            </a:r>
            <a:r>
              <a:rPr lang="en-GB" sz="1000" b="0" i="1" u="sng">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21" name="Table 20"/>
          <p:cNvGraphicFramePr>
            <a:graphicFrameLocks noGrp="1"/>
          </p:cNvGraphicFramePr>
          <p:nvPr>
            <p:extLst>
              <p:ext uri="{D42A27DB-BD31-4B8C-83A1-F6EECF244321}">
                <p14:modId xmlns:p14="http://schemas.microsoft.com/office/powerpoint/2010/main" val="4197296836"/>
              </p:ext>
            </p:extLst>
          </p:nvPr>
        </p:nvGraphicFramePr>
        <p:xfrm>
          <a:off x="272456" y="4534489"/>
          <a:ext cx="3825875" cy="2975610"/>
        </p:xfrm>
        <a:graphic>
          <a:graphicData uri="http://schemas.openxmlformats.org/drawingml/2006/table">
            <a:tbl>
              <a:tblPr firstRow="1" bandRow="1">
                <a:tableStyleId>{5940675A-B579-460E-94D1-54222C63F5DA}</a:tableStyleId>
              </a:tblPr>
              <a:tblGrid>
                <a:gridCol w="3825875">
                  <a:extLst>
                    <a:ext uri="{9D8B030D-6E8A-4147-A177-3AD203B41FA5}">
                      <a16:colId xmlns=""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Avoid Wasting Time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Push people who are bad at giving clear problem statements, or</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bad at thinking through how complex what they are asking actually is. E.g. if</a:t>
                      </a:r>
                      <a:r>
                        <a:rPr lang="en-GB" sz="1000" baseline="0">
                          <a:solidFill>
                            <a:srgbClr val="000000"/>
                          </a:solidFill>
                          <a:latin typeface="Segoe UI" pitchFamily="34" charset="0"/>
                          <a:cs typeface="Segoe UI" pitchFamily="34" charset="0"/>
                        </a:rPr>
                        <a:t> predict best price, optimize revenue or profit?</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60350">
                <a:tc>
                  <a:txBody>
                    <a:bodyPr/>
                    <a:lstStyle/>
                    <a:p>
                      <a:pPr algn="l"/>
                      <a:r>
                        <a:rPr lang="en-GB" sz="1000">
                          <a:solidFill>
                            <a:srgbClr val="000000"/>
                          </a:solidFill>
                          <a:latin typeface="Segoe UI" pitchFamily="34" charset="0"/>
                          <a:cs typeface="Segoe UI" pitchFamily="34" charset="0"/>
                        </a:rPr>
                        <a:t>Think through whole</a:t>
                      </a:r>
                      <a:r>
                        <a:rPr lang="en-GB" sz="1000" baseline="0">
                          <a:solidFill>
                            <a:srgbClr val="000000"/>
                          </a:solidFill>
                          <a:latin typeface="Segoe UI" pitchFamily="34" charset="0"/>
                          <a:cs typeface="Segoe UI" pitchFamily="34" charset="0"/>
                        </a:rPr>
                        <a:t> process of running model in the future: Easy to get high quality data? Performance requirements of running model? Who uses output and when? How much will decisions be improved?</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Using best data you have, if</a:t>
                      </a:r>
                      <a:r>
                        <a:rPr lang="en-GB" sz="1000" i="0" baseline="0">
                          <a:solidFill>
                            <a:srgbClr val="000000"/>
                          </a:solidFill>
                          <a:latin typeface="Segoe UI" pitchFamily="34" charset="0"/>
                          <a:cs typeface="Segoe UI" pitchFamily="34" charset="0"/>
                        </a:rPr>
                        <a:t> simplest model gives &lt;0.1 quality of fit, no model will give 0.8+</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a:hlinkClick r:id="rId3"/>
                        </a:rPr>
                        <a:t>https://www.reddit.com/r/datascience/comments/c2xxt4/has_anyone_ever_wasted_months_on_a_project/</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395403196"/>
              </p:ext>
            </p:extLst>
          </p:nvPr>
        </p:nvGraphicFramePr>
        <p:xfrm>
          <a:off x="4521876" y="4062827"/>
          <a:ext cx="3825875" cy="2534920"/>
        </p:xfrm>
        <a:graphic>
          <a:graphicData uri="http://schemas.openxmlformats.org/drawingml/2006/table">
            <a:tbl>
              <a:tblPr firstRow="1" bandRow="1">
                <a:tableStyleId>{5940675A-B579-460E-94D1-54222C63F5DA}</a:tableStyleId>
              </a:tblPr>
              <a:tblGrid>
                <a:gridCol w="3825875">
                  <a:extLst>
                    <a:ext uri="{9D8B030D-6E8A-4147-A177-3AD203B41FA5}">
                      <a16:colId xmlns=""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Do</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State</a:t>
                      </a:r>
                      <a:r>
                        <a:rPr lang="en-GB" sz="1000" i="0" baseline="0">
                          <a:solidFill>
                            <a:srgbClr val="000000"/>
                          </a:solidFill>
                          <a:latin typeface="Segoe UI" pitchFamily="34" charset="0"/>
                          <a:cs typeface="Segoe UI" pitchFamily="34" charset="0"/>
                        </a:rPr>
                        <a:t> your assumptions early and often, make sure client really understands the nitty and gritty details. Is result dependent on some conditions that are probably not realistic?</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60350">
                <a:tc>
                  <a:txBody>
                    <a:bodyPr/>
                    <a:lstStyle/>
                    <a:p>
                      <a:pPr algn="l"/>
                      <a:r>
                        <a:rPr lang="en-GB" sz="1000">
                          <a:solidFill>
                            <a:srgbClr val="000000"/>
                          </a:solidFill>
                          <a:latin typeface="Segoe UI" pitchFamily="34" charset="0"/>
                          <a:cs typeface="Segoe UI" pitchFamily="34" charset="0"/>
                        </a:rPr>
                        <a:t>Ask questions to make sure everyone’s expectations</a:t>
                      </a:r>
                      <a:r>
                        <a:rPr lang="en-GB" sz="1000" baseline="0">
                          <a:solidFill>
                            <a:srgbClr val="000000"/>
                          </a:solidFill>
                          <a:latin typeface="Segoe UI" pitchFamily="34" charset="0"/>
                          <a:cs typeface="Segoe UI" pitchFamily="34" charset="0"/>
                        </a:rPr>
                        <a:t> are on the same page.</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a:hlinkClick r:id="rId3"/>
                        </a:rPr>
                        <a:t>https://www.reddit.com/r/datascience/comments/c2xxt4/has_anyone_ever_wasted_months_on_a_project/</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Forecasting</a:t>
            </a: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a:solidFill>
                  <a:srgbClr val="000000"/>
                </a:solidFill>
                <a:latin typeface="Segoe UI" pitchFamily="34" charset="0"/>
                <a:ea typeface="Verdana" pitchFamily="34" charset="0"/>
                <a:cs typeface="Segoe UI" pitchFamily="34" charset="0"/>
              </a:rPr>
              <a:t>From Analysis Services &gt; Server name: </a:t>
            </a:r>
            <a:r>
              <a:rPr lang="en-GB" sz="1000" b="0" i="1" u="sng">
                <a:solidFill>
                  <a:srgbClr val="000000"/>
                </a:solidFill>
                <a:latin typeface="Segoe UI" pitchFamily="34" charset="0"/>
                <a:ea typeface="Verdana" pitchFamily="34" charset="0"/>
                <a:cs typeface="Segoe UI" pitchFamily="34" charset="0"/>
              </a:rPr>
              <a:t>SSAS</a:t>
            </a:r>
            <a:r>
              <a:rPr lang="en-GB" sz="1000" b="0">
                <a:solidFill>
                  <a:srgbClr val="000000"/>
                </a:solidFill>
                <a:latin typeface="Segoe UI" pitchFamily="34" charset="0"/>
                <a:ea typeface="Verdana" pitchFamily="34" charset="0"/>
                <a:cs typeface="Segoe UI" pitchFamily="34" charset="0"/>
              </a:rPr>
              <a:t> &gt; </a:t>
            </a:r>
            <a:r>
              <a:rPr lang="en-GB" sz="1000" b="0" i="1" u="sng">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26" name="Table 25"/>
          <p:cNvGraphicFramePr>
            <a:graphicFrameLocks noGrp="1"/>
          </p:cNvGraphicFramePr>
          <p:nvPr>
            <p:extLst>
              <p:ext uri="{D42A27DB-BD31-4B8C-83A1-F6EECF244321}">
                <p14:modId xmlns:p14="http://schemas.microsoft.com/office/powerpoint/2010/main" val="3888239703"/>
              </p:ext>
            </p:extLst>
          </p:nvPr>
        </p:nvGraphicFramePr>
        <p:xfrm>
          <a:off x="9911318" y="10033081"/>
          <a:ext cx="3825875" cy="520700"/>
        </p:xfrm>
        <a:graphic>
          <a:graphicData uri="http://schemas.openxmlformats.org/drawingml/2006/table">
            <a:tbl>
              <a:tblPr firstRow="1" bandRow="1">
                <a:tableStyleId>{5940675A-B579-460E-94D1-54222C63F5DA}</a:tableStyleId>
              </a:tblPr>
              <a:tblGrid>
                <a:gridCol w="3825875">
                  <a:extLst>
                    <a:ext uri="{9D8B030D-6E8A-4147-A177-3AD203B41FA5}">
                      <a16:colId xmlns=""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Source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Business Forecasting: Practical Problems and Solutions</a:t>
                      </a: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205692496"/>
              </p:ext>
            </p:extLst>
          </p:nvPr>
        </p:nvGraphicFramePr>
        <p:xfrm>
          <a:off x="366944" y="1369141"/>
          <a:ext cx="3825875" cy="2319020"/>
        </p:xfrm>
        <a:graphic>
          <a:graphicData uri="http://schemas.openxmlformats.org/drawingml/2006/table">
            <a:tbl>
              <a:tblPr firstRow="1" bandRow="1">
                <a:tableStyleId>{5940675A-B579-460E-94D1-54222C63F5DA}</a:tableStyleId>
              </a:tblPr>
              <a:tblGrid>
                <a:gridCol w="3825875">
                  <a:extLst>
                    <a:ext uri="{9D8B030D-6E8A-4147-A177-3AD203B41FA5}">
                      <a16:colId xmlns=""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General things</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We should not have high expectations for forecast accuracy, and we</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should not expend heroic efforts trying to achieve unrealistic levels of accuracy.</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60350">
                <a:tc>
                  <a:txBody>
                    <a:bodyPr/>
                    <a:lstStyle/>
                    <a:p>
                      <a:pPr algn="l"/>
                      <a:r>
                        <a:rPr lang="en-GB" sz="1000">
                          <a:solidFill>
                            <a:srgbClr val="000000"/>
                          </a:solidFill>
                          <a:latin typeface="Segoe UI" pitchFamily="34" charset="0"/>
                          <a:cs typeface="Segoe UI" pitchFamily="34" charset="0"/>
                        </a:rPr>
                        <a:t>instead focus on the efficiency</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of our forecasting processes, and seek alternative (nonforecasting) solutions</a:t>
                      </a:r>
                      <a:r>
                        <a:rPr lang="en-GB" sz="1000" baseline="0">
                          <a:solidFill>
                            <a:srgbClr val="000000"/>
                          </a:solidFill>
                          <a:latin typeface="Segoe UI" pitchFamily="34" charset="0"/>
                          <a:cs typeface="Segoe UI" pitchFamily="34" charset="0"/>
                        </a:rPr>
                        <a:t> </a:t>
                      </a:r>
                      <a:r>
                        <a:rPr lang="en-GB" sz="1000">
                          <a:solidFill>
                            <a:srgbClr val="000000"/>
                          </a:solidFill>
                          <a:latin typeface="Segoe UI" pitchFamily="34" charset="0"/>
                          <a:cs typeface="Segoe UI" pitchFamily="34" charset="0"/>
                        </a:rPr>
                        <a:t>to our underlying business problems.</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The method of forecast value added</a:t>
                      </a:r>
                      <a:r>
                        <a:rPr lang="en-GB" sz="1000" i="0" baseline="0">
                          <a:solidFill>
                            <a:srgbClr val="000000"/>
                          </a:solidFill>
                          <a:latin typeface="Segoe UI" pitchFamily="34" charset="0"/>
                          <a:cs typeface="Segoe UI" pitchFamily="34" charset="0"/>
                        </a:rPr>
                        <a:t> </a:t>
                      </a:r>
                      <a:r>
                        <a:rPr lang="en-GB" sz="1000" i="0">
                          <a:solidFill>
                            <a:srgbClr val="000000"/>
                          </a:solidFill>
                          <a:latin typeface="Segoe UI" pitchFamily="34" charset="0"/>
                          <a:cs typeface="Segoe UI" pitchFamily="34" charset="0"/>
                        </a:rPr>
                        <a:t>(FVA) analysis (discussed in several articles in Chapter 4) can be used to identify</a:t>
                      </a:r>
                      <a:r>
                        <a:rPr lang="en-GB" sz="1000" i="0" baseline="0">
                          <a:solidFill>
                            <a:srgbClr val="000000"/>
                          </a:solidFill>
                          <a:latin typeface="Segoe UI" pitchFamily="34" charset="0"/>
                          <a:cs typeface="Segoe UI" pitchFamily="34" charset="0"/>
                        </a:rPr>
                        <a:t> </a:t>
                      </a:r>
                      <a:r>
                        <a:rPr lang="en-GB" sz="1000" i="0">
                          <a:solidFill>
                            <a:srgbClr val="000000"/>
                          </a:solidFill>
                          <a:latin typeface="Segoe UI" pitchFamily="34" charset="0"/>
                          <a:cs typeface="Segoe UI" pitchFamily="34" charset="0"/>
                        </a:rPr>
                        <a:t>and eliminate forecasting process activities that do not improve the forecast (or</a:t>
                      </a:r>
                      <a:r>
                        <a:rPr lang="en-GB" sz="1000" i="0" baseline="0">
                          <a:solidFill>
                            <a:srgbClr val="000000"/>
                          </a:solidFill>
                          <a:latin typeface="Segoe UI" pitchFamily="34" charset="0"/>
                          <a:cs typeface="Segoe UI" pitchFamily="34" charset="0"/>
                        </a:rPr>
                        <a:t> </a:t>
                      </a:r>
                      <a:r>
                        <a:rPr lang="en-GB" sz="1000" i="0">
                          <a:solidFill>
                            <a:srgbClr val="000000"/>
                          </a:solidFill>
                          <a:latin typeface="Segoe UI" pitchFamily="34" charset="0"/>
                          <a:cs typeface="Segoe UI" pitchFamily="34" charset="0"/>
                        </a:rPr>
                        <a:t>may even be making it worse).</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p. 3</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403166666"/>
              </p:ext>
            </p:extLst>
          </p:nvPr>
        </p:nvGraphicFramePr>
        <p:xfrm>
          <a:off x="385445" y="3822781"/>
          <a:ext cx="3825875" cy="2287956"/>
        </p:xfrm>
        <a:graphic>
          <a:graphicData uri="http://schemas.openxmlformats.org/drawingml/2006/table">
            <a:tbl>
              <a:tblPr firstRow="1" bandRow="1">
                <a:tableStyleId>{5940675A-B579-460E-94D1-54222C63F5DA}</a:tableStyleId>
              </a:tblPr>
              <a:tblGrid>
                <a:gridCol w="3825875">
                  <a:extLst>
                    <a:ext uri="{9D8B030D-6E8A-4147-A177-3AD203B41FA5}">
                      <a16:colId xmlns=""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Uncertainty</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Communicating uncertainty leads to better decision making! p.</a:t>
                      </a:r>
                      <a:r>
                        <a:rPr lang="en-GB" sz="1000" i="0" baseline="0">
                          <a:solidFill>
                            <a:srgbClr val="000000"/>
                          </a:solidFill>
                          <a:latin typeface="Segoe UI" pitchFamily="34" charset="0"/>
                          <a:cs typeface="Segoe UI" pitchFamily="34" charset="0"/>
                        </a:rPr>
                        <a:t> 6 for example.</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Use probabilistic (100 ± 50) instead of point forecasts (100).</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Forecast of 100 </a:t>
                      </a:r>
                      <a:r>
                        <a:rPr lang="en-GB" sz="1000" baseline="0">
                          <a:solidFill>
                            <a:srgbClr val="000000"/>
                          </a:solidFill>
                          <a:latin typeface="Segoe UI" pitchFamily="34" charset="0"/>
                          <a:cs typeface="Segoe UI" pitchFamily="34" charset="0"/>
                        </a:rPr>
                        <a:t>± 10 may lead to a much different planning decision than a forecast of 100 ± 100. Eg. how much safety stock to hold.</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Usually</a:t>
                      </a:r>
                      <a:r>
                        <a:rPr lang="en-GB" sz="1000" i="0" baseline="0">
                          <a:solidFill>
                            <a:srgbClr val="000000"/>
                          </a:solidFill>
                          <a:latin typeface="Segoe UI" pitchFamily="34" charset="0"/>
                          <a:cs typeface="Segoe UI" pitchFamily="34" charset="0"/>
                        </a:rPr>
                        <a:t> uncertainty is underestimated. </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i="0" baseline="0">
                          <a:solidFill>
                            <a:srgbClr val="000000"/>
                          </a:solidFill>
                          <a:latin typeface="Segoe UI" pitchFamily="34" charset="0"/>
                          <a:cs typeface="Segoe UI" pitchFamily="34" charset="0"/>
                        </a:rPr>
                        <a:t>    Simple remedy: Double range! </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i="0" baseline="0">
                          <a:solidFill>
                            <a:srgbClr val="000000"/>
                          </a:solidFill>
                          <a:latin typeface="Segoe UI" pitchFamily="34" charset="0"/>
                          <a:cs typeface="Segoe UI" pitchFamily="34" charset="0"/>
                        </a:rPr>
                        <a:t>    Adv. remedy: Est. probs. of different factors Monte Carlo sim.</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1.1</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62981891"/>
              </p:ext>
            </p:extLst>
          </p:nvPr>
        </p:nvGraphicFramePr>
        <p:xfrm>
          <a:off x="356071" y="6268801"/>
          <a:ext cx="3825875" cy="1586916"/>
        </p:xfrm>
        <a:graphic>
          <a:graphicData uri="http://schemas.openxmlformats.org/drawingml/2006/table">
            <a:tbl>
              <a:tblPr firstRow="1" bandRow="1">
                <a:tableStyleId>{5940675A-B579-460E-94D1-54222C63F5DA}</a:tableStyleId>
              </a:tblPr>
              <a:tblGrid>
                <a:gridCol w="3825875">
                  <a:extLst>
                    <a:ext uri="{9D8B030D-6E8A-4147-A177-3AD203B41FA5}">
                      <a16:colId xmlns=""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How to Communicate Uncertainty</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Too</a:t>
                      </a:r>
                      <a:r>
                        <a:rPr lang="en-GB" sz="1000" i="0" baseline="0">
                          <a:solidFill>
                            <a:srgbClr val="000000"/>
                          </a:solidFill>
                          <a:latin typeface="Segoe UI" pitchFamily="34" charset="0"/>
                          <a:cs typeface="Segoe UI" pitchFamily="34" charset="0"/>
                        </a:rPr>
                        <a:t> wide uncertainty interval is hard to sell to decision makers, even if it is accurate (eg. 90% pred. interval of 50 to 900 units).</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Fan</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 and </a:t>
                      </a: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density</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 </a:t>
                      </a: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charts</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 are great.</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Increased trust if pred. intervals</a:t>
                      </a:r>
                      <a:r>
                        <a:rPr lang="en-GB" sz="1000" baseline="0">
                          <a:solidFill>
                            <a:srgbClr val="000000"/>
                          </a:solidFill>
                          <a:latin typeface="Segoe UI" pitchFamily="34" charset="0"/>
                          <a:cs typeface="Segoe UI" pitchFamily="34" charset="0"/>
                        </a:rPr>
                        <a:t> is expressed in everyday language (worst-case), or in scenarios/narratives.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1.1</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67451306"/>
              </p:ext>
            </p:extLst>
          </p:nvPr>
        </p:nvGraphicFramePr>
        <p:xfrm>
          <a:off x="288925" y="8042356"/>
          <a:ext cx="3825875" cy="2014220"/>
        </p:xfrm>
        <a:graphic>
          <a:graphicData uri="http://schemas.openxmlformats.org/drawingml/2006/table">
            <a:tbl>
              <a:tblPr firstRow="1" bandRow="1">
                <a:tableStyleId>{5940675A-B579-460E-94D1-54222C63F5DA}</a:tableStyleId>
              </a:tblPr>
              <a:tblGrid>
                <a:gridCol w="3825875">
                  <a:extLst>
                    <a:ext uri="{9D8B030D-6E8A-4147-A177-3AD203B41FA5}">
                      <a16:colId xmlns=""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Forecastability</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Range of forecast errors</a:t>
                      </a:r>
                      <a:r>
                        <a:rPr lang="en-GB" sz="1000" i="0" baseline="0">
                          <a:solidFill>
                            <a:srgbClr val="000000"/>
                          </a:solidFill>
                          <a:latin typeface="Segoe UI" pitchFamily="34" charset="0"/>
                          <a:cs typeface="Segoe UI" pitchFamily="34" charset="0"/>
                        </a:rPr>
                        <a:t> that are achievable on average in the long run.</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The lower value of the range represents the lowest forecast error achievable.</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The upper value of the range represents</a:t>
                      </a:r>
                      <a:r>
                        <a:rPr lang="en-GB" sz="1000" baseline="0">
                          <a:solidFill>
                            <a:srgbClr val="000000"/>
                          </a:solidFill>
                          <a:latin typeface="Segoe UI" pitchFamily="34" charset="0"/>
                          <a:cs typeface="Segoe UI" pitchFamily="34" charset="0"/>
                        </a:rPr>
                        <a:t> an upper bound based on a very simple forecasting method. Eg. naïve, simple moving average (non-seasonal), or Winter’s exponential smoothing (seasonal data).</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1.3</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10135509"/>
              </p:ext>
            </p:extLst>
          </p:nvPr>
        </p:nvGraphicFramePr>
        <p:xfrm>
          <a:off x="8897620" y="1412956"/>
          <a:ext cx="3825875" cy="3948430"/>
        </p:xfrm>
        <a:graphic>
          <a:graphicData uri="http://schemas.openxmlformats.org/drawingml/2006/table">
            <a:tbl>
              <a:tblPr firstRow="1" bandRow="1">
                <a:tableStyleId>{5940675A-B579-460E-94D1-54222C63F5DA}</a:tableStyleId>
              </a:tblPr>
              <a:tblGrid>
                <a:gridCol w="3825875">
                  <a:extLst>
                    <a:ext uri="{9D8B030D-6E8A-4147-A177-3AD203B41FA5}">
                      <a16:colId xmlns=""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World of Low Predictability</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There are extensice empirical evidence</a:t>
                      </a:r>
                      <a:r>
                        <a:rPr lang="en-GB" sz="1000" i="0" baseline="0">
                          <a:solidFill>
                            <a:srgbClr val="000000"/>
                          </a:solidFill>
                          <a:latin typeface="Segoe UI" pitchFamily="34" charset="0"/>
                          <a:cs typeface="Segoe UI" pitchFamily="34" charset="0"/>
                        </a:rPr>
                        <a:t> of our inability to predict the future.</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There are serious limits of forecasting when complex, social systems are involved.</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a:solidFill>
                            <a:srgbClr val="000000"/>
                          </a:solidFill>
                          <a:latin typeface="Segoe UI" pitchFamily="34" charset="0"/>
                          <a:cs typeface="Segoe UI" pitchFamily="34" charset="0"/>
                        </a:rPr>
                        <a:t>“Simple” models do not necessarily fit past data well, but predict the future better than complex or sophisticated</a:t>
                      </a:r>
                      <a:r>
                        <a:rPr lang="en-GB" sz="1000" baseline="0">
                          <a:solidFill>
                            <a:srgbClr val="000000"/>
                          </a:solidFill>
                          <a:latin typeface="Segoe UI" pitchFamily="34" charset="0"/>
                          <a:cs typeface="Segoe UI" pitchFamily="34" charset="0"/>
                        </a:rPr>
                        <a:t> statistical models.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Ironically, in most domains, judgmental predictions are less accurate than those of statistical</a:t>
                      </a:r>
                      <a:r>
                        <a:rPr lang="en-GB" sz="1000" i="0" baseline="0">
                          <a:solidFill>
                            <a:srgbClr val="000000"/>
                          </a:solidFill>
                          <a:latin typeface="Segoe UI" pitchFamily="34" charset="0"/>
                          <a:cs typeface="Segoe UI" pitchFamily="34" charset="0"/>
                        </a:rPr>
                        <a:t> models, as they are influenced by human biases and limitations.</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Paradox</a:t>
                      </a:r>
                      <a:r>
                        <a:rPr lang="en-GB" sz="1000" i="0" baseline="0">
                          <a:solidFill>
                            <a:srgbClr val="000000"/>
                          </a:solidFill>
                          <a:latin typeface="Segoe UI" pitchFamily="34" charset="0"/>
                          <a:cs typeface="Segoe UI" pitchFamily="34" charset="0"/>
                        </a:rPr>
                        <a:t> of control, improved benefits if we avoid illusion of control: Choose stocks randomly (index), skip medical periodic checkups, keep flying after terrorist attacks.</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Instead of trying accurate prediction, focus on protective strategies (insurance), being prepared (build to withstand earthquake), proactive strategies (redundancy, build cash reserves), concentrate of uncertainsy (after prediction, what’s the accuracy of that prediction).</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Makridakis, Taleb. </a:t>
                      </a:r>
                      <a:r>
                        <a:rPr lang="en-GB" sz="1000" b="0" i="1" u="none" strike="noStrike" cap="none" spc="0" baseline="0">
                          <a:ln>
                            <a:noFill/>
                          </a:ln>
                          <a:solidFill>
                            <a:srgbClr val="000000"/>
                          </a:solidFill>
                          <a:uFillTx/>
                          <a:latin typeface="Segoe UI" pitchFamily="34" charset="0"/>
                          <a:ea typeface="+mn-ea"/>
                          <a:cs typeface="Segoe UI" pitchFamily="34" charset="0"/>
                          <a:sym typeface="Helvetica Light"/>
                        </a:rPr>
                        <a:t>Living in a world of low levels of predictability.</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295561515"/>
              </p:ext>
            </p:extLst>
          </p:nvPr>
        </p:nvGraphicFramePr>
        <p:xfrm>
          <a:off x="8897620" y="5480131"/>
          <a:ext cx="3894455" cy="2531796"/>
        </p:xfrm>
        <a:graphic>
          <a:graphicData uri="http://schemas.openxmlformats.org/drawingml/2006/table">
            <a:tbl>
              <a:tblPr firstRow="1" bandRow="1">
                <a:tableStyleId>{5940675A-B579-460E-94D1-54222C63F5DA}</a:tableStyleId>
              </a:tblPr>
              <a:tblGrid>
                <a:gridCol w="3894455">
                  <a:extLst>
                    <a:ext uri="{9D8B030D-6E8A-4147-A177-3AD203B41FA5}">
                      <a16:colId xmlns="" xmlns:a16="http://schemas.microsoft.com/office/drawing/2014/main" val="20000"/>
                    </a:ext>
                  </a:extLst>
                </a:gridCol>
              </a:tblGrid>
              <a:tr h="260350">
                <a:tc>
                  <a:txBody>
                    <a:bodyPr/>
                    <a:lstStyle/>
                    <a:p>
                      <a:pPr algn="l"/>
                      <a:r>
                        <a:rPr lang="en-GB" sz="1000" b="1" baseline="0" smtClean="0">
                          <a:solidFill>
                            <a:srgbClr val="000000"/>
                          </a:solidFill>
                          <a:latin typeface="Segoe UI" pitchFamily="34" charset="0"/>
                          <a:cs typeface="Segoe UI" pitchFamily="34" charset="0"/>
                        </a:rPr>
                        <a:t>Forecastability using Internal Benchmarks</a:t>
                      </a:r>
                      <a:endParaRPr lang="en-GB" sz="1000" b="1"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baseline="0" smtClean="0">
                          <a:solidFill>
                            <a:srgbClr val="000000"/>
                          </a:solidFill>
                          <a:latin typeface="Segoe UI" pitchFamily="34" charset="0"/>
                          <a:cs typeface="Segoe UI" pitchFamily="34" charset="0"/>
                        </a:rPr>
                        <a:t>You have lots of SKUs and you are forecasting demand for each of them separately. How do you know if the forecasts are good?</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Answer: What is the forecast accuracy of similar SKUs?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Method: Build a multivariate model with accuracy as Y and forecastability DNA as X.</a:t>
                      </a:r>
                      <a:endParaRPr lang="en-GB" sz="1000" b="0" i="0" u="none" strike="noStrike" cap="none" spc="0" baseline="0">
                        <a:ln>
                          <a:noFill/>
                        </a:ln>
                        <a:solidFill>
                          <a:srgbClr val="000000"/>
                        </a:solidFill>
                        <a:uFillTx/>
                        <a:latin typeface="Segoe UI" pitchFamily="34" charset="0"/>
                        <a:ea typeface="+mn-ea"/>
                        <a:cs typeface="Segoe UI" pitchFamily="34" charset="0"/>
                        <a:sym typeface="Helvetica Light"/>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Forecastability DNA consists of yearly volume of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metric</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length of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metric</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variability of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metric</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intermittency of </a:t>
                      </a:r>
                      <a:r>
                        <a:rPr lang="en-GB" sz="1000" b="0" i="1" u="none" strike="noStrike" cap="none" spc="0" baseline="0" smtClean="0">
                          <a:ln>
                            <a:noFill/>
                          </a:ln>
                          <a:solidFill>
                            <a:srgbClr val="000000"/>
                          </a:solidFill>
                          <a:uFillTx/>
                          <a:latin typeface="Segoe UI" pitchFamily="34" charset="0"/>
                          <a:ea typeface="+mn-ea"/>
                          <a:cs typeface="Segoe UI" pitchFamily="34" charset="0"/>
                          <a:sym typeface="Helvetica Light"/>
                        </a:rPr>
                        <a:t>metric</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 lead time for forecast, etc.  </a:t>
                      </a:r>
                      <a:endParaRPr lang="en-GB" sz="1000" b="0" i="0" u="none" strike="noStrike" cap="none" spc="0" baseline="0">
                        <a:ln>
                          <a:noFill/>
                        </a:ln>
                        <a:solidFill>
                          <a:srgbClr val="000000"/>
                        </a:solidFill>
                        <a:uFillTx/>
                        <a:latin typeface="Segoe UI" pitchFamily="34" charset="0"/>
                        <a:ea typeface="+mn-ea"/>
                        <a:cs typeface="Segoe UI" pitchFamily="34" charset="0"/>
                        <a:sym typeface="Helvetica Light"/>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This makes it possible to find</a:t>
                      </a:r>
                      <a:r>
                        <a:rPr lang="en-GB" sz="1000" baseline="0" smtClean="0">
                          <a:solidFill>
                            <a:srgbClr val="000000"/>
                          </a:solidFill>
                          <a:latin typeface="Segoe UI" pitchFamily="34" charset="0"/>
                          <a:cs typeface="Segoe UI" pitchFamily="34" charset="0"/>
                        </a:rPr>
                        <a:t> underperforming forecasts, and to compare different business units even if they have different SKUs.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1.4</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256099324"/>
              </p:ext>
            </p:extLst>
          </p:nvPr>
        </p:nvGraphicFramePr>
        <p:xfrm>
          <a:off x="8903970" y="8147131"/>
          <a:ext cx="3894455" cy="1709420"/>
        </p:xfrm>
        <a:graphic>
          <a:graphicData uri="http://schemas.openxmlformats.org/drawingml/2006/table">
            <a:tbl>
              <a:tblPr firstRow="1" bandRow="1">
                <a:tableStyleId>{5940675A-B579-460E-94D1-54222C63F5DA}</a:tableStyleId>
              </a:tblPr>
              <a:tblGrid>
                <a:gridCol w="3894455">
                  <a:extLst>
                    <a:ext uri="{9D8B030D-6E8A-4147-A177-3AD203B41FA5}">
                      <a16:colId xmlns="" xmlns:a16="http://schemas.microsoft.com/office/drawing/2014/main" val="20000"/>
                    </a:ext>
                  </a:extLst>
                </a:gridCol>
              </a:tblGrid>
              <a:tr h="260350">
                <a:tc>
                  <a:txBody>
                    <a:bodyPr/>
                    <a:lstStyle/>
                    <a:p>
                      <a:pPr algn="l"/>
                      <a:r>
                        <a:rPr lang="en-GB" sz="1000" b="1" baseline="0" smtClean="0">
                          <a:solidFill>
                            <a:srgbClr val="000000"/>
                          </a:solidFill>
                          <a:latin typeface="Segoe UI" pitchFamily="34" charset="0"/>
                          <a:cs typeface="Segoe UI" pitchFamily="34" charset="0"/>
                        </a:rPr>
                        <a:t>Lowest Forecast Error: The Unavoidability Ratio</a:t>
                      </a:r>
                      <a:endParaRPr lang="en-GB" sz="1000" b="1"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If we have the perfect forecasting algorithm</a:t>
                      </a:r>
                      <a:r>
                        <a:rPr lang="en-GB" sz="1000" i="0" baseline="0" smtClean="0">
                          <a:solidFill>
                            <a:srgbClr val="000000"/>
                          </a:solidFill>
                          <a:latin typeface="Segoe UI" pitchFamily="34" charset="0"/>
                          <a:cs typeface="Segoe UI" pitchFamily="34" charset="0"/>
                        </a:rPr>
                        <a:t> and</a:t>
                      </a:r>
                      <a:r>
                        <a:rPr lang="en-GB" sz="1000" i="0" smtClean="0">
                          <a:solidFill>
                            <a:srgbClr val="000000"/>
                          </a:solidFill>
                          <a:latin typeface="Segoe UI" pitchFamily="34" charset="0"/>
                          <a:cs typeface="Segoe UI" pitchFamily="34" charset="0"/>
                        </a:rPr>
                        <a:t> remaining errors are pure noise,</a:t>
                      </a:r>
                      <a:r>
                        <a:rPr lang="en-GB" sz="1000" i="0" baseline="0" smtClean="0">
                          <a:solidFill>
                            <a:srgbClr val="000000"/>
                          </a:solidFill>
                          <a:latin typeface="Segoe UI" pitchFamily="34" charset="0"/>
                          <a:cs typeface="Segoe UI" pitchFamily="34" charset="0"/>
                        </a:rPr>
                        <a:t> then:</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Var(perfect_model) / Var(</a:t>
                      </a:r>
                      <a:r>
                        <a:rPr lang="en-GB" sz="1000" baseline="0" smtClean="0">
                          <a:solidFill>
                            <a:srgbClr val="000000"/>
                          </a:solidFill>
                          <a:latin typeface="Segoe UI" pitchFamily="34" charset="0"/>
                          <a:cs typeface="Segoe UI" pitchFamily="34" charset="0"/>
                        </a:rPr>
                        <a:t>naïve_model) = 0.5</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if Var() is measured in MSE (or 0.7 if MAE).</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So if your model has half the MSE compared to the </a:t>
                      </a:r>
                      <a:r>
                        <a:rPr lang="en-GB" sz="1000" baseline="0" smtClean="0">
                          <a:solidFill>
                            <a:srgbClr val="000000"/>
                          </a:solidFill>
                          <a:latin typeface="Segoe UI" pitchFamily="34" charset="0"/>
                          <a:cs typeface="Segoe UI" pitchFamily="34" charset="0"/>
                        </a:rPr>
                        <a:t>naïve. It should be pretty good.</a:t>
                      </a:r>
                      <a:endPar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1.5</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059931112"/>
              </p:ext>
            </p:extLst>
          </p:nvPr>
        </p:nvGraphicFramePr>
        <p:xfrm>
          <a:off x="4718714" y="9509760"/>
          <a:ext cx="3894455" cy="916940"/>
        </p:xfrm>
        <a:graphic>
          <a:graphicData uri="http://schemas.openxmlformats.org/drawingml/2006/table">
            <a:tbl>
              <a:tblPr firstRow="1" bandRow="1">
                <a:tableStyleId>{5940675A-B579-460E-94D1-54222C63F5DA}</a:tableStyleId>
              </a:tblPr>
              <a:tblGrid>
                <a:gridCol w="3894455">
                  <a:extLst>
                    <a:ext uri="{9D8B030D-6E8A-4147-A177-3AD203B41FA5}">
                      <a16:colId xmlns="" xmlns:a16="http://schemas.microsoft.com/office/drawing/2014/main" val="20000"/>
                    </a:ext>
                  </a:extLst>
                </a:gridCol>
              </a:tblGrid>
              <a:tr h="260350">
                <a:tc>
                  <a:txBody>
                    <a:bodyPr/>
                    <a:lstStyle/>
                    <a:p>
                      <a:pPr algn="l"/>
                      <a:r>
                        <a:rPr lang="en-GB" sz="1000" b="1" baseline="0" smtClean="0">
                          <a:solidFill>
                            <a:srgbClr val="000000"/>
                          </a:solidFill>
                          <a:latin typeface="Segoe UI" pitchFamily="34" charset="0"/>
                          <a:cs typeface="Segoe UI" pitchFamily="34" charset="0"/>
                        </a:rPr>
                        <a:t>Don’t Use External Benchmark</a:t>
                      </a:r>
                      <a:endParaRPr lang="en-GB" sz="1000" b="1"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smtClean="0">
                          <a:solidFill>
                            <a:srgbClr val="000000"/>
                          </a:solidFill>
                          <a:latin typeface="Segoe UI" pitchFamily="34" charset="0"/>
                          <a:cs typeface="Segoe UI" pitchFamily="34" charset="0"/>
                        </a:rPr>
                        <a:t>External</a:t>
                      </a:r>
                      <a:r>
                        <a:rPr lang="en-GB" sz="1000" i="0" baseline="0" smtClean="0">
                          <a:solidFill>
                            <a:srgbClr val="000000"/>
                          </a:solidFill>
                          <a:latin typeface="Segoe UI" pitchFamily="34" charset="0"/>
                          <a:cs typeface="Segoe UI" pitchFamily="34" charset="0"/>
                        </a:rPr>
                        <a:t> benchmarks for forecasting accuracy are very unreliable! Do not use them.</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1.6-1.7</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031210822"/>
              </p:ext>
            </p:extLst>
          </p:nvPr>
        </p:nvGraphicFramePr>
        <p:xfrm>
          <a:off x="4595495" y="1308181"/>
          <a:ext cx="3825875" cy="6724650"/>
        </p:xfrm>
        <a:graphic>
          <a:graphicData uri="http://schemas.openxmlformats.org/drawingml/2006/table">
            <a:tbl>
              <a:tblPr firstRow="1" bandRow="1">
                <a:tableStyleId>{5940675A-B579-460E-94D1-54222C63F5DA}</a:tableStyleId>
              </a:tblPr>
              <a:tblGrid>
                <a:gridCol w="3825875">
                  <a:extLst>
                    <a:ext uri="{9D8B030D-6E8A-4147-A177-3AD203B41FA5}">
                      <a16:colId xmlns="" xmlns:a16="http://schemas.microsoft.com/office/drawing/2014/main" val="20000"/>
                    </a:ext>
                  </a:extLst>
                </a:gridCol>
              </a:tblGrid>
              <a:tr h="260350">
                <a:tc>
                  <a:txBody>
                    <a:bodyPr/>
                    <a:lstStyle/>
                    <a:p>
                      <a:pPr algn="l"/>
                      <a:r>
                        <a:rPr lang="en-GB" sz="1000" b="1" baseline="0" smtClean="0">
                          <a:solidFill>
                            <a:srgbClr val="000000"/>
                          </a:solidFill>
                          <a:latin typeface="Segoe UI" pitchFamily="34" charset="0"/>
                          <a:cs typeface="Segoe UI" pitchFamily="34" charset="0"/>
                        </a:rPr>
                        <a:t>Principles for Business Forecasting</a:t>
                      </a:r>
                      <a:endParaRPr lang="en-GB" sz="1000" b="1"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i="0" baseline="0" smtClean="0">
                          <a:solidFill>
                            <a:srgbClr val="000000"/>
                          </a:solidFill>
                          <a:latin typeface="Segoe UI" pitchFamily="34" charset="0"/>
                          <a:cs typeface="Segoe UI" pitchFamily="34" charset="0"/>
                        </a:rPr>
                        <a:t>Purpose</a:t>
                      </a:r>
                    </a:p>
                    <a:p>
                      <a:pPr marL="228600" marR="0" indent="-228600" algn="l" defTabSz="584200" rtl="0" eaLnBrk="1" fontAlgn="auto" latinLnBrk="0" hangingPunct="1">
                        <a:lnSpc>
                          <a:spcPct val="100000"/>
                        </a:lnSpc>
                        <a:spcBef>
                          <a:spcPts val="0"/>
                        </a:spcBef>
                        <a:spcAft>
                          <a:spcPts val="0"/>
                        </a:spcAft>
                        <a:buClrTx/>
                        <a:buSzTx/>
                        <a:buFont typeface="+mj-lt"/>
                        <a:buAutoNum type="arabicPeriod"/>
                        <a:tabLst/>
                        <a:defRPr/>
                      </a:pPr>
                      <a:r>
                        <a:rPr lang="en-GB" sz="1000" i="0" baseline="0" smtClean="0">
                          <a:solidFill>
                            <a:srgbClr val="000000"/>
                          </a:solidFill>
                          <a:latin typeface="Segoe UI" pitchFamily="34" charset="0"/>
                          <a:cs typeface="Segoe UI" pitchFamily="34" charset="0"/>
                        </a:rPr>
                        <a:t>A fast and good forecast is better than a perfect but late.</a:t>
                      </a:r>
                    </a:p>
                    <a:p>
                      <a:pPr marL="228600" marR="0" indent="-228600" algn="l" defTabSz="584200" rtl="0" eaLnBrk="1" fontAlgn="auto" latinLnBrk="0" hangingPunct="1">
                        <a:lnSpc>
                          <a:spcPct val="100000"/>
                        </a:lnSpc>
                        <a:spcBef>
                          <a:spcPts val="0"/>
                        </a:spcBef>
                        <a:spcAft>
                          <a:spcPts val="0"/>
                        </a:spcAft>
                        <a:buClrTx/>
                        <a:buSzTx/>
                        <a:buFont typeface="+mj-lt"/>
                        <a:buAutoNum type="arabicPeriod"/>
                        <a:tabLst/>
                        <a:defRPr/>
                      </a:pPr>
                      <a:r>
                        <a:rPr lang="en-GB" sz="1000" i="0" baseline="0" smtClean="0">
                          <a:solidFill>
                            <a:srgbClr val="000000"/>
                          </a:solidFill>
                          <a:latin typeface="Segoe UI" pitchFamily="34" charset="0"/>
                          <a:cs typeface="Segoe UI" pitchFamily="34" charset="0"/>
                        </a:rPr>
                        <a:t>Should be actionable.</a:t>
                      </a:r>
                    </a:p>
                    <a:p>
                      <a:pPr marL="228600" marR="0" indent="-228600" algn="l" defTabSz="584200" rtl="0" eaLnBrk="1" fontAlgn="auto" latinLnBrk="0" hangingPunct="1">
                        <a:lnSpc>
                          <a:spcPct val="100000"/>
                        </a:lnSpc>
                        <a:spcBef>
                          <a:spcPts val="0"/>
                        </a:spcBef>
                        <a:spcAft>
                          <a:spcPts val="0"/>
                        </a:spcAft>
                        <a:buClrTx/>
                        <a:buSzTx/>
                        <a:buFont typeface="+mj-lt"/>
                        <a:buAutoNum type="arabicPeriod"/>
                        <a:tabLst/>
                        <a:defRPr/>
                      </a:pPr>
                      <a:r>
                        <a:rPr lang="en-GB" sz="1000" i="0" baseline="0" smtClean="0">
                          <a:solidFill>
                            <a:srgbClr val="000000"/>
                          </a:solidFill>
                          <a:latin typeface="Segoe UI" pitchFamily="34" charset="0"/>
                          <a:cs typeface="Segoe UI" pitchFamily="34" charset="0"/>
                        </a:rPr>
                        <a:t>Should be reliable. Accurate enough for decision making. In practice – free from bias and with acceptable variation.</a:t>
                      </a:r>
                    </a:p>
                    <a:p>
                      <a:pPr marL="228600" marR="0" indent="-228600" algn="l" defTabSz="584200" rtl="0" eaLnBrk="1" fontAlgn="auto" latinLnBrk="0" hangingPunct="1">
                        <a:lnSpc>
                          <a:spcPct val="100000"/>
                        </a:lnSpc>
                        <a:spcBef>
                          <a:spcPts val="0"/>
                        </a:spcBef>
                        <a:spcAft>
                          <a:spcPts val="0"/>
                        </a:spcAft>
                        <a:buClrTx/>
                        <a:buSzTx/>
                        <a:buFont typeface="+mj-lt"/>
                        <a:buAutoNum type="arabicPeriod"/>
                        <a:tabLst/>
                        <a:defRPr/>
                      </a:pPr>
                      <a:r>
                        <a:rPr lang="en-GB" sz="1000" i="0" smtClean="0">
                          <a:solidFill>
                            <a:srgbClr val="000000"/>
                          </a:solidFill>
                          <a:latin typeface="Segoe UI" pitchFamily="34" charset="0"/>
                          <a:cs typeface="Segoe UI" pitchFamily="34" charset="0"/>
                        </a:rPr>
                        <a:t>Should be aligned. Many businesses</a:t>
                      </a:r>
                      <a:r>
                        <a:rPr lang="en-GB" sz="1000" i="0" baseline="0" smtClean="0">
                          <a:solidFill>
                            <a:srgbClr val="000000"/>
                          </a:solidFill>
                          <a:latin typeface="Segoe UI" pitchFamily="34" charset="0"/>
                          <a:cs typeface="Segoe UI" pitchFamily="34" charset="0"/>
                        </a:rPr>
                        <a:t> have competing “versions of truth”.</a:t>
                      </a:r>
                    </a:p>
                    <a:p>
                      <a:pPr marL="228600" marR="0" indent="-228600" algn="l" defTabSz="584200" rtl="0" eaLnBrk="1" fontAlgn="auto" latinLnBrk="0" hangingPunct="1">
                        <a:lnSpc>
                          <a:spcPct val="100000"/>
                        </a:lnSpc>
                        <a:spcBef>
                          <a:spcPts val="0"/>
                        </a:spcBef>
                        <a:spcAft>
                          <a:spcPts val="0"/>
                        </a:spcAft>
                        <a:buClrTx/>
                        <a:buSzTx/>
                        <a:buFont typeface="+mj-lt"/>
                        <a:buAutoNum type="arabicPeriod"/>
                        <a:tabLst/>
                        <a:defRPr/>
                      </a:pPr>
                      <a:r>
                        <a:rPr lang="en-GB" sz="1000" i="0" baseline="0" smtClean="0">
                          <a:solidFill>
                            <a:srgbClr val="000000"/>
                          </a:solidFill>
                          <a:latin typeface="Segoe UI" pitchFamily="34" charset="0"/>
                          <a:cs typeface="Segoe UI" pitchFamily="34" charset="0"/>
                        </a:rPr>
                        <a:t>Should be cost-effective.</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i="0" u="none" strike="noStrike" cap="none" spc="0" baseline="0" smtClean="0">
                          <a:ln>
                            <a:noFill/>
                          </a:ln>
                          <a:solidFill>
                            <a:srgbClr val="000000"/>
                          </a:solidFill>
                          <a:uFillTx/>
                          <a:latin typeface="Segoe UI" pitchFamily="34" charset="0"/>
                          <a:ea typeface="+mn-ea"/>
                          <a:cs typeface="Segoe UI" pitchFamily="34" charset="0"/>
                          <a:sym typeface="Helvetica Light"/>
                        </a:rPr>
                        <a:t>Time</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sng" strike="noStrike" cap="none" spc="0" baseline="0" smtClean="0">
                          <a:ln>
                            <a:noFill/>
                          </a:ln>
                          <a:solidFill>
                            <a:srgbClr val="000000"/>
                          </a:solidFill>
                          <a:uFillTx/>
                          <a:latin typeface="Segoe UI" pitchFamily="34" charset="0"/>
                          <a:ea typeface="+mn-ea"/>
                          <a:cs typeface="Segoe UI" pitchFamily="34" charset="0"/>
                          <a:sym typeface="Helvetica Light"/>
                        </a:rPr>
                        <a:t>How far ahead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do you need to forecast? Depends on how long it takes to enact a decision. E.g. supertanker needs three miles to be able to stop.</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sng" strike="noStrike" cap="none" spc="0" baseline="0" smtClean="0">
                          <a:ln>
                            <a:noFill/>
                          </a:ln>
                          <a:solidFill>
                            <a:srgbClr val="000000"/>
                          </a:solidFill>
                          <a:uFillTx/>
                          <a:latin typeface="Segoe UI" pitchFamily="34" charset="0"/>
                          <a:ea typeface="+mn-ea"/>
                          <a:cs typeface="Segoe UI" pitchFamily="34" charset="0"/>
                          <a:sym typeface="Helvetica Light"/>
                        </a:rPr>
                        <a:t>How frequent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should you forecast? Depends on how quickly things change.</a:t>
                      </a:r>
                      <a:endParaRPr lang="en-GB" sz="1000" b="0" i="0" u="none" strike="noStrike" cap="none" spc="0" baseline="0">
                        <a:ln>
                          <a:noFill/>
                        </a:ln>
                        <a:solidFill>
                          <a:srgbClr val="000000"/>
                        </a:solidFill>
                        <a:uFillTx/>
                        <a:latin typeface="Segoe UI" pitchFamily="34" charset="0"/>
                        <a:ea typeface="+mn-ea"/>
                        <a:cs typeface="Segoe UI" pitchFamily="34" charset="0"/>
                        <a:sym typeface="Helvetica Light"/>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smtClean="0">
                          <a:solidFill>
                            <a:srgbClr val="000000"/>
                          </a:solidFill>
                          <a:latin typeface="Segoe UI" pitchFamily="34" charset="0"/>
                          <a:cs typeface="Segoe UI" pitchFamily="34" charset="0"/>
                        </a:rPr>
                        <a:t>Models</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World</a:t>
                      </a:r>
                      <a:r>
                        <a:rPr lang="en-GB" sz="1000" baseline="0" smtClean="0">
                          <a:solidFill>
                            <a:srgbClr val="000000"/>
                          </a:solidFill>
                          <a:latin typeface="Segoe UI" pitchFamily="34" charset="0"/>
                          <a:cs typeface="Segoe UI" pitchFamily="34" charset="0"/>
                        </a:rPr>
                        <a:t> too complex for advanced modeling. But human judgement are prone to bias. Test </a:t>
                      </a:r>
                      <a:r>
                        <a:rPr lang="en-GB" sz="1000" u="sng" baseline="0" smtClean="0">
                          <a:solidFill>
                            <a:srgbClr val="000000"/>
                          </a:solidFill>
                          <a:latin typeface="Segoe UI" pitchFamily="34" charset="0"/>
                          <a:cs typeface="Segoe UI" pitchFamily="34" charset="0"/>
                        </a:rPr>
                        <a:t>models for baseline </a:t>
                      </a:r>
                      <a:r>
                        <a:rPr lang="en-GB" sz="1000" baseline="0" smtClean="0">
                          <a:solidFill>
                            <a:srgbClr val="000000"/>
                          </a:solidFill>
                          <a:latin typeface="Segoe UI" pitchFamily="34" charset="0"/>
                          <a:cs typeface="Segoe UI" pitchFamily="34" charset="0"/>
                        </a:rPr>
                        <a:t>and </a:t>
                      </a:r>
                      <a:r>
                        <a:rPr lang="en-GB" sz="1000" u="sng" baseline="0" smtClean="0">
                          <a:solidFill>
                            <a:srgbClr val="000000"/>
                          </a:solidFill>
                          <a:latin typeface="Segoe UI" pitchFamily="34" charset="0"/>
                          <a:cs typeface="Segoe UI" pitchFamily="34" charset="0"/>
                        </a:rPr>
                        <a:t>judgement for adjustments</a:t>
                      </a:r>
                      <a:r>
                        <a:rPr lang="en-GB" sz="1000" baseline="0" smtClean="0">
                          <a:solidFill>
                            <a:srgbClr val="000000"/>
                          </a:solidFill>
                          <a:latin typeface="Segoe UI" pitchFamily="34" charset="0"/>
                          <a:cs typeface="Segoe UI" pitchFamily="34" charset="0"/>
                        </a:rPr>
                        <a:t>. But remember FVA.</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smtClean="0">
                          <a:solidFill>
                            <a:srgbClr val="000000"/>
                          </a:solidFill>
                          <a:latin typeface="Segoe UI" pitchFamily="34" charset="0"/>
                          <a:cs typeface="Segoe UI" pitchFamily="34" charset="0"/>
                        </a:rPr>
                        <a:t>Measurement</a:t>
                      </a:r>
                    </a:p>
                    <a:p>
                      <a:pPr marL="228600" marR="0" indent="-228600" algn="l" defTabSz="584200" rtl="0" eaLnBrk="1" fontAlgn="auto" latinLnBrk="0" hangingPunct="1">
                        <a:lnSpc>
                          <a:spcPct val="100000"/>
                        </a:lnSpc>
                        <a:spcBef>
                          <a:spcPts val="0"/>
                        </a:spcBef>
                        <a:spcAft>
                          <a:spcPts val="0"/>
                        </a:spcAft>
                        <a:buClrTx/>
                        <a:buSzTx/>
                        <a:buFontTx/>
                        <a:buAutoNum type="arabicPeriod"/>
                        <a:tabLst/>
                        <a:defRPr/>
                      </a:pPr>
                      <a:r>
                        <a:rPr lang="en-GB" sz="1000" smtClean="0">
                          <a:solidFill>
                            <a:srgbClr val="000000"/>
                          </a:solidFill>
                          <a:latin typeface="Segoe UI" pitchFamily="34" charset="0"/>
                          <a:cs typeface="Segoe UI" pitchFamily="34" charset="0"/>
                        </a:rPr>
                        <a:t>Few businesses monitor</a:t>
                      </a:r>
                      <a:r>
                        <a:rPr lang="en-GB" sz="1000" baseline="0" smtClean="0">
                          <a:solidFill>
                            <a:srgbClr val="000000"/>
                          </a:solidFill>
                          <a:latin typeface="Segoe UI" pitchFamily="34" charset="0"/>
                          <a:cs typeface="Segoe UI" pitchFamily="34" charset="0"/>
                        </a:rPr>
                        <a:t> processes for bias. </a:t>
                      </a:r>
                    </a:p>
                    <a:p>
                      <a:pPr marL="228600" marR="0" indent="-228600" algn="l" defTabSz="584200" rtl="0" eaLnBrk="1" fontAlgn="auto" latinLnBrk="0" hangingPunct="1">
                        <a:lnSpc>
                          <a:spcPct val="100000"/>
                        </a:lnSpc>
                        <a:spcBef>
                          <a:spcPts val="0"/>
                        </a:spcBef>
                        <a:spcAft>
                          <a:spcPts val="0"/>
                        </a:spcAft>
                        <a:buClrTx/>
                        <a:buSzTx/>
                        <a:buFontTx/>
                        <a:buAutoNum type="arabicPeriod"/>
                        <a:tabLst/>
                        <a:defRPr/>
                      </a:pPr>
                      <a:r>
                        <a:rPr lang="en-GB" sz="1000" baseline="0" smtClean="0">
                          <a:solidFill>
                            <a:srgbClr val="000000"/>
                          </a:solidFill>
                          <a:latin typeface="Segoe UI" pitchFamily="34" charset="0"/>
                          <a:cs typeface="Segoe UI" pitchFamily="34" charset="0"/>
                        </a:rPr>
                        <a:t>Forecast errors needs to be measured over the short term, before decisions informed by forecast have taken effect.</a:t>
                      </a:r>
                    </a:p>
                    <a:p>
                      <a:pPr marL="228600" marR="0" indent="-228600" algn="l" defTabSz="584200" rtl="0" eaLnBrk="1" fontAlgn="auto" latinLnBrk="0" hangingPunct="1">
                        <a:lnSpc>
                          <a:spcPct val="100000"/>
                        </a:lnSpc>
                        <a:spcBef>
                          <a:spcPts val="0"/>
                        </a:spcBef>
                        <a:spcAft>
                          <a:spcPts val="0"/>
                        </a:spcAft>
                        <a:buClrTx/>
                        <a:buSzTx/>
                        <a:buFontTx/>
                        <a:buAutoNum type="arabicPeriod"/>
                        <a:tabLst/>
                        <a:defRPr/>
                      </a:pPr>
                      <a:r>
                        <a:rPr lang="en-GB" sz="1000" baseline="0" smtClean="0">
                          <a:solidFill>
                            <a:srgbClr val="000000"/>
                          </a:solidFill>
                          <a:latin typeface="Segoe UI" pitchFamily="34" charset="0"/>
                          <a:cs typeface="Segoe UI" pitchFamily="34" charset="0"/>
                        </a:rPr>
                        <a:t>Forecasts need to be made frequently to separate bias from variance. Sequence of four errors with same sign means bias.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smtClean="0">
                          <a:solidFill>
                            <a:srgbClr val="000000"/>
                          </a:solidFill>
                          <a:latin typeface="Segoe UI" pitchFamily="34" charset="0"/>
                          <a:cs typeface="Segoe UI" pitchFamily="34" charset="0"/>
                        </a:rPr>
                        <a:t>Risk</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smtClean="0">
                          <a:solidFill>
                            <a:srgbClr val="000000"/>
                          </a:solidFill>
                          <a:latin typeface="Segoe UI" pitchFamily="34" charset="0"/>
                          <a:cs typeface="Segoe UI" pitchFamily="34" charset="0"/>
                        </a:rPr>
                        <a:t>Process</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smtClean="0">
                          <a:solidFill>
                            <a:srgbClr val="000000"/>
                          </a:solidFill>
                          <a:latin typeface="Segoe UI" pitchFamily="34" charset="0"/>
                          <a:cs typeface="Segoe UI" pitchFamily="34" charset="0"/>
                        </a:rPr>
                        <a:t>A good process produces</a:t>
                      </a:r>
                      <a:r>
                        <a:rPr lang="en-GB" sz="1000" baseline="0" smtClean="0">
                          <a:solidFill>
                            <a:srgbClr val="000000"/>
                          </a:solidFill>
                          <a:latin typeface="Segoe UI" pitchFamily="34" charset="0"/>
                          <a:cs typeface="Segoe UI" pitchFamily="34" charset="0"/>
                        </a:rPr>
                        <a:t> good results. Building a good process involves doing the right things in the right order over and over. Bias should be designed out of the process, results continuously monitored. </a:t>
                      </a:r>
                    </a:p>
                    <a:p>
                      <a:pPr marL="0" marR="0" indent="0" algn="l" defTabSz="584200" rtl="0" eaLnBrk="1" fontAlgn="auto" latinLnBrk="0" hangingPunct="1">
                        <a:lnSpc>
                          <a:spcPct val="100000"/>
                        </a:lnSpc>
                        <a:spcBef>
                          <a:spcPts val="0"/>
                        </a:spcBef>
                        <a:spcAft>
                          <a:spcPts val="0"/>
                        </a:spcAft>
                        <a:buClrTx/>
                        <a:buSzTx/>
                        <a:buFontTx/>
                        <a:buNone/>
                        <a:tabLst/>
                        <a:defRPr/>
                      </a:pPr>
                      <a:r>
                        <a:rPr lang="en-GB" sz="1000" baseline="0" smtClean="0">
                          <a:solidFill>
                            <a:srgbClr val="000000"/>
                          </a:solidFill>
                          <a:latin typeface="Segoe UI" pitchFamily="34" charset="0"/>
                          <a:cs typeface="Segoe UI" pitchFamily="34" charset="0"/>
                        </a:rPr>
                        <a:t>Efforts to improve forecasting processes can be undermined by traditional budgeting.</a:t>
                      </a:r>
                    </a:p>
                    <a:p>
                      <a:pPr marL="228600" marR="0" indent="-228600" algn="l" defTabSz="584200" rtl="0" eaLnBrk="1" fontAlgn="auto" latinLnBrk="0" hangingPunct="1">
                        <a:lnSpc>
                          <a:spcPct val="100000"/>
                        </a:lnSpc>
                        <a:spcBef>
                          <a:spcPts val="0"/>
                        </a:spcBef>
                        <a:spcAft>
                          <a:spcPts val="0"/>
                        </a:spcAft>
                        <a:buClrTx/>
                        <a:buSzTx/>
                        <a:buFontTx/>
                        <a:buAutoNum type="arabicPeriod"/>
                        <a:tabLst/>
                        <a:defRPr/>
                      </a:pPr>
                      <a:r>
                        <a:rPr lang="en-GB" sz="1000" baseline="0" smtClean="0">
                          <a:solidFill>
                            <a:srgbClr val="000000"/>
                          </a:solidFill>
                          <a:latin typeface="Segoe UI" pitchFamily="34" charset="0"/>
                          <a:cs typeface="Segoe UI" pitchFamily="34" charset="0"/>
                        </a:rPr>
                        <a:t>Budgeting does not distinguich between target and forecast. Bias in forecasting is often associated with desire not to show gaps between the two.</a:t>
                      </a:r>
                    </a:p>
                    <a:p>
                      <a:pPr marL="228600" marR="0" indent="-228600" algn="l" defTabSz="584200" rtl="0" eaLnBrk="1" fontAlgn="auto" latinLnBrk="0" hangingPunct="1">
                        <a:lnSpc>
                          <a:spcPct val="100000"/>
                        </a:lnSpc>
                        <a:spcBef>
                          <a:spcPts val="0"/>
                        </a:spcBef>
                        <a:spcAft>
                          <a:spcPts val="0"/>
                        </a:spcAft>
                        <a:buClrTx/>
                        <a:buSzTx/>
                        <a:buFontTx/>
                        <a:buAutoNum type="arabicPeriod"/>
                        <a:tabLst/>
                        <a:defRPr/>
                      </a:pPr>
                      <a:r>
                        <a:rPr lang="en-GB" sz="1000" baseline="0" smtClean="0">
                          <a:solidFill>
                            <a:srgbClr val="000000"/>
                          </a:solidFill>
                          <a:latin typeface="Segoe UI" pitchFamily="34" charset="0"/>
                          <a:cs typeface="Segoe UI" pitchFamily="34" charset="0"/>
                        </a:rPr>
                        <a:t>Budgeting is incompatible with need for rolling horizons build around decision-making lead times.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a:ln>
                            <a:noFill/>
                          </a:ln>
                          <a:solidFill>
                            <a:srgbClr val="000000"/>
                          </a:solidFill>
                          <a:uFillTx/>
                          <a:latin typeface="Segoe UI" pitchFamily="34" charset="0"/>
                          <a:ea typeface="+mn-ea"/>
                          <a:cs typeface="Segoe UI" pitchFamily="34" charset="0"/>
                          <a:sym typeface="Helvetica Light"/>
                        </a:rPr>
                        <a:t>Business Forecasting Ch. </a:t>
                      </a:r>
                      <a:r>
                        <a:rPr lang="en-GB" sz="1000" b="0" i="0" u="none" strike="noStrike" cap="none" spc="0" baseline="0" smtClean="0">
                          <a:ln>
                            <a:noFill/>
                          </a:ln>
                          <a:solidFill>
                            <a:srgbClr val="000000"/>
                          </a:solidFill>
                          <a:uFillTx/>
                          <a:latin typeface="Segoe UI" pitchFamily="34" charset="0"/>
                          <a:ea typeface="+mn-ea"/>
                          <a:cs typeface="Segoe UI" pitchFamily="34" charset="0"/>
                          <a:sym typeface="Helvetica Light"/>
                        </a:rPr>
                        <a:t>1.9</a:t>
                      </a: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56739128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Rectangle 791"/>
          <p:cNvSpPr/>
          <p:nvPr/>
        </p:nvSpPr>
        <p:spPr>
          <a:xfrm>
            <a:off x="288925" y="414064"/>
            <a:ext cx="11033023" cy="319177"/>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kumimoji="0" lang="en-GB" sz="36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Statistics</a:t>
            </a:r>
          </a:p>
        </p:txBody>
      </p:sp>
      <p:sp>
        <p:nvSpPr>
          <p:cNvPr id="793" name="Rectangle 792"/>
          <p:cNvSpPr/>
          <p:nvPr/>
        </p:nvSpPr>
        <p:spPr>
          <a:xfrm>
            <a:off x="272456" y="781918"/>
            <a:ext cx="5532980" cy="234082"/>
          </a:xfrm>
          <a:prstGeom prst="rect">
            <a:avLst/>
          </a:prstGeom>
          <a:noFill/>
          <a:ln w="0">
            <a:noFill/>
          </a:ln>
          <a:effectLst>
            <a:outerShdw dir="5400000" sx="1000" sy="1000" algn="ctr" rotWithShape="0">
              <a:schemeClr val="bg1"/>
            </a:outerShdw>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36000" tIns="36000" rIns="36000" bIns="36000" numCol="1" spcCol="38100" rtlCol="0" anchor="t" anchorCtr="0">
            <a:noAutofit/>
          </a:bodyPr>
          <a:lstStyle/>
          <a:p>
            <a:pPr marL="0" marR="0" indent="0" algn="l" defTabSz="584200" rtl="0" fontAlgn="auto" latinLnBrk="0" hangingPunct="0">
              <a:lnSpc>
                <a:spcPts val="1500"/>
              </a:lnSpc>
              <a:spcBef>
                <a:spcPts val="0"/>
              </a:spcBef>
              <a:spcAft>
                <a:spcPts val="0"/>
              </a:spcAft>
              <a:buClrTx/>
              <a:buSzTx/>
              <a:buFontTx/>
              <a:buNone/>
              <a:tabLst/>
            </a:pPr>
            <a:r>
              <a:rPr lang="en-GB" sz="1000" b="0">
                <a:solidFill>
                  <a:srgbClr val="000000"/>
                </a:solidFill>
                <a:latin typeface="Segoe UI" pitchFamily="34" charset="0"/>
                <a:ea typeface="Verdana" pitchFamily="34" charset="0"/>
                <a:cs typeface="Segoe UI" pitchFamily="34" charset="0"/>
              </a:rPr>
              <a:t>Excel &gt; Data &gt; </a:t>
            </a:r>
            <a:r>
              <a:rPr kumimoji="0" lang="en-GB" sz="1000" b="0" i="0" u="none" strike="noStrike" cap="none" spc="0" normalizeH="0" baseline="0">
                <a:ln>
                  <a:noFill/>
                </a:ln>
                <a:solidFill>
                  <a:srgbClr val="000000"/>
                </a:solidFill>
                <a:effectLst/>
                <a:uFillTx/>
                <a:latin typeface="Segoe UI" pitchFamily="34" charset="0"/>
                <a:ea typeface="Verdana" pitchFamily="34" charset="0"/>
                <a:cs typeface="Segoe UI" pitchFamily="34" charset="0"/>
                <a:sym typeface="Source Sans Pro"/>
              </a:rPr>
              <a:t>From Other Sources &gt; </a:t>
            </a:r>
            <a:r>
              <a:rPr lang="en-GB" sz="1000" b="0">
                <a:solidFill>
                  <a:srgbClr val="000000"/>
                </a:solidFill>
                <a:latin typeface="Segoe UI" pitchFamily="34" charset="0"/>
                <a:ea typeface="Verdana" pitchFamily="34" charset="0"/>
                <a:cs typeface="Segoe UI" pitchFamily="34" charset="0"/>
              </a:rPr>
              <a:t>From Analysis Services &gt; Server name: </a:t>
            </a:r>
            <a:r>
              <a:rPr lang="en-GB" sz="1000" b="0" i="1" u="sng">
                <a:solidFill>
                  <a:srgbClr val="000000"/>
                </a:solidFill>
                <a:latin typeface="Segoe UI" pitchFamily="34" charset="0"/>
                <a:ea typeface="Verdana" pitchFamily="34" charset="0"/>
                <a:cs typeface="Segoe UI" pitchFamily="34" charset="0"/>
              </a:rPr>
              <a:t>SSAS</a:t>
            </a:r>
            <a:r>
              <a:rPr lang="en-GB" sz="1000" b="0">
                <a:solidFill>
                  <a:srgbClr val="000000"/>
                </a:solidFill>
                <a:latin typeface="Segoe UI" pitchFamily="34" charset="0"/>
                <a:ea typeface="Verdana" pitchFamily="34" charset="0"/>
                <a:cs typeface="Segoe UI" pitchFamily="34" charset="0"/>
              </a:rPr>
              <a:t> &gt; </a:t>
            </a:r>
            <a:r>
              <a:rPr lang="en-GB" sz="1000" b="0" i="1" u="sng">
                <a:solidFill>
                  <a:srgbClr val="000000"/>
                </a:solidFill>
                <a:latin typeface="Segoe UI" pitchFamily="34" charset="0"/>
                <a:ea typeface="Verdana" pitchFamily="34" charset="0"/>
                <a:cs typeface="Segoe UI" pitchFamily="34" charset="0"/>
              </a:rPr>
              <a:t>ProductCube</a:t>
            </a:r>
          </a:p>
        </p:txBody>
      </p:sp>
      <p:cxnSp>
        <p:nvCxnSpPr>
          <p:cNvPr id="5" name="Straight Connector 4"/>
          <p:cNvCxnSpPr/>
          <p:nvPr/>
        </p:nvCxnSpPr>
        <p:spPr>
          <a:xfrm>
            <a:off x="280492" y="767751"/>
            <a:ext cx="13456701" cy="0"/>
          </a:xfrm>
          <a:prstGeom prst="line">
            <a:avLst/>
          </a:prstGeom>
          <a:noFill/>
          <a:ln w="12700" cap="flat">
            <a:solidFill>
              <a:srgbClr val="24292E"/>
            </a:solidFill>
            <a:prstDash val="solid"/>
            <a:miter lim="400000"/>
          </a:ln>
          <a:effectLst/>
          <a:sp3d/>
        </p:spPr>
        <p:style>
          <a:lnRef idx="0">
            <a:scrgbClr r="0" g="0" b="0"/>
          </a:lnRef>
          <a:fillRef idx="0">
            <a:scrgbClr r="0" g="0" b="0"/>
          </a:fillRef>
          <a:effectRef idx="0">
            <a:scrgbClr r="0" g="0" b="0"/>
          </a:effectRef>
          <a:fontRef idx="none"/>
        </p:style>
      </p:cxnSp>
      <p:graphicFrame>
        <p:nvGraphicFramePr>
          <p:cNvPr id="6" name="Table 5"/>
          <p:cNvGraphicFramePr>
            <a:graphicFrameLocks noGrp="1"/>
          </p:cNvGraphicFramePr>
          <p:nvPr>
            <p:extLst>
              <p:ext uri="{D42A27DB-BD31-4B8C-83A1-F6EECF244321}">
                <p14:modId xmlns:p14="http://schemas.microsoft.com/office/powerpoint/2010/main" val="1889968161"/>
              </p:ext>
            </p:extLst>
          </p:nvPr>
        </p:nvGraphicFramePr>
        <p:xfrm>
          <a:off x="4467224" y="1783038"/>
          <a:ext cx="3800476" cy="1315136"/>
        </p:xfrm>
        <a:graphic>
          <a:graphicData uri="http://schemas.openxmlformats.org/drawingml/2006/table">
            <a:tbl>
              <a:tblPr firstRow="1" bandRow="1">
                <a:tableStyleId>{5940675A-B579-460E-94D1-54222C63F5DA}</a:tableStyleId>
              </a:tblPr>
              <a:tblGrid>
                <a:gridCol w="3800476">
                  <a:extLst>
                    <a:ext uri="{9D8B030D-6E8A-4147-A177-3AD203B41FA5}">
                      <a16:colId xmlns="" xmlns:a16="http://schemas.microsoft.com/office/drawing/2014/main" val="20000"/>
                    </a:ext>
                  </a:extLst>
                </a:gridCol>
              </a:tblGrid>
              <a:tr h="260350">
                <a:tc>
                  <a:txBody>
                    <a:bodyPr/>
                    <a:lstStyle/>
                    <a:p>
                      <a:pPr algn="l"/>
                      <a:r>
                        <a:rPr lang="en-GB" sz="1000" b="1">
                          <a:solidFill>
                            <a:srgbClr val="000000"/>
                          </a:solidFill>
                          <a:latin typeface="Segoe UI" pitchFamily="34" charset="0"/>
                          <a:cs typeface="Segoe UI" pitchFamily="34" charset="0"/>
                        </a:rPr>
                        <a:t>Subjects to check if to include</a:t>
                      </a:r>
                      <a:endParaRPr lang="en-GB" sz="1000" b="0"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Causal inference</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60350">
                <a:tc>
                  <a:txBody>
                    <a:bodyPr/>
                    <a:lstStyle/>
                    <a:p>
                      <a:pPr algn="l"/>
                      <a:r>
                        <a:rPr lang="en-GB" sz="1000">
                          <a:solidFill>
                            <a:srgbClr val="000000"/>
                          </a:solidFill>
                          <a:latin typeface="Segoe UI" pitchFamily="34" charset="0"/>
                          <a:cs typeface="Segoe UI" pitchFamily="34" charset="0"/>
                        </a:rPr>
                        <a:t>Multivariate analysis</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algn="l"/>
                      <a:r>
                        <a:rPr lang="en-GB" sz="1000">
                          <a:solidFill>
                            <a:srgbClr val="000000"/>
                          </a:solidFill>
                          <a:latin typeface="Segoe UI" pitchFamily="34" charset="0"/>
                          <a:cs typeface="Segoe UI" pitchFamily="34" charset="0"/>
                        </a:rPr>
                        <a:t>Regression models + assumptions</a:t>
                      </a: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Have I always population data or is it still samples</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13179040"/>
              </p:ext>
            </p:extLst>
          </p:nvPr>
        </p:nvGraphicFramePr>
        <p:xfrm>
          <a:off x="4471076" y="6753860"/>
          <a:ext cx="3825875" cy="3521710"/>
        </p:xfrm>
        <a:graphic>
          <a:graphicData uri="http://schemas.openxmlformats.org/drawingml/2006/table">
            <a:tbl>
              <a:tblPr firstRow="1" bandRow="1">
                <a:tableStyleId>{5940675A-B579-460E-94D1-54222C63F5DA}</a:tableStyleId>
              </a:tblPr>
              <a:tblGrid>
                <a:gridCol w="3825875">
                  <a:extLst>
                    <a:ext uri="{9D8B030D-6E8A-4147-A177-3AD203B41FA5}">
                      <a16:colId xmlns="" xmlns:a16="http://schemas.microsoft.com/office/drawing/2014/main"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Statistical </a:t>
                      </a:r>
                      <a:r>
                        <a:rPr lang="en-GB" sz="1000" b="1" baseline="0" dirty="0" err="1">
                          <a:solidFill>
                            <a:srgbClr val="000000"/>
                          </a:solidFill>
                          <a:latin typeface="Segoe UI" pitchFamily="34" charset="0"/>
                          <a:cs typeface="Segoe UI" pitchFamily="34" charset="0"/>
                        </a:rPr>
                        <a:t>Modeling</a:t>
                      </a:r>
                      <a:r>
                        <a:rPr lang="en-GB" sz="1000" b="1" baseline="0" dirty="0">
                          <a:solidFill>
                            <a:srgbClr val="000000"/>
                          </a:solidFill>
                          <a:latin typeface="Segoe UI" pitchFamily="34" charset="0"/>
                          <a:cs typeface="Segoe UI" pitchFamily="34" charset="0"/>
                        </a:rPr>
                        <a:t> vs. Machine Learning</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60350">
                <a:tc>
                  <a:txBody>
                    <a:bodyPr/>
                    <a:lstStyle/>
                    <a:p>
                      <a:pPr algn="l"/>
                      <a:r>
                        <a:rPr lang="en-GB" sz="1000">
                          <a:solidFill>
                            <a:srgbClr val="000000"/>
                          </a:solidFill>
                          <a:latin typeface="Segoe UI" pitchFamily="34" charset="0"/>
                          <a:cs typeface="Segoe UI" pitchFamily="34" charset="0"/>
                        </a:rPr>
                        <a:t>For example, a linear regression is both a </a:t>
                      </a:r>
                      <a:r>
                        <a:rPr lang="en-GB" sz="1000" i="1">
                          <a:solidFill>
                            <a:srgbClr val="000000"/>
                          </a:solidFill>
                          <a:latin typeface="Segoe UI" pitchFamily="34" charset="0"/>
                          <a:cs typeface="Segoe UI" pitchFamily="34" charset="0"/>
                        </a:rPr>
                        <a:t>statistical model </a:t>
                      </a:r>
                      <a:r>
                        <a:rPr lang="en-GB" sz="1000">
                          <a:solidFill>
                            <a:srgbClr val="000000"/>
                          </a:solidFill>
                          <a:latin typeface="Segoe UI" pitchFamily="34" charset="0"/>
                          <a:cs typeface="Segoe UI" pitchFamily="34" charset="0"/>
                        </a:rPr>
                        <a:t>and a </a:t>
                      </a:r>
                      <a:r>
                        <a:rPr lang="en-GB" sz="1000" i="1">
                          <a:solidFill>
                            <a:srgbClr val="000000"/>
                          </a:solidFill>
                          <a:latin typeface="Segoe UI" pitchFamily="34" charset="0"/>
                          <a:cs typeface="Segoe UI" pitchFamily="34" charset="0"/>
                        </a:rPr>
                        <a:t>machine learning </a:t>
                      </a:r>
                      <a:r>
                        <a:rPr lang="en-GB" sz="1000">
                          <a:solidFill>
                            <a:srgbClr val="000000"/>
                          </a:solidFill>
                          <a:latin typeface="Segoe UI" pitchFamily="34" charset="0"/>
                          <a:cs typeface="Segoe UI" pitchFamily="34" charset="0"/>
                        </a:rPr>
                        <a:t>model.</a:t>
                      </a: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Statistical modeling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provides more than interpretation; it actually gives a model of some population parameter. It depends on a large framework of mathematics and theory, which allows for formulas for things like the variance of coefficients, variance of predictions, and hypothesis testing. The potential yield of statistical modeling is much greater than machine learning, because you can make strong statements about population parameters instead of just measuring error on holdout, but it’s considerably more difficult to approach a problem with a statistical model.</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There are several types of statistical analyses: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descriptive</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inferential</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predictive</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exploratory</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etc. Machine learning would mostly fall within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predictive analysis</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and most of it doesn't allow you to make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inferential</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assertions on things.</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dirty="0">
                          <a:hlinkClick r:id="rId3"/>
                        </a:rPr>
                        <a:t>https://stats.stackexchange.com/questions/336442/predictive-models-statistics-cant-possibly-beat-machine-learning</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17886497"/>
              </p:ext>
            </p:extLst>
          </p:nvPr>
        </p:nvGraphicFramePr>
        <p:xfrm>
          <a:off x="4746625" y="3754078"/>
          <a:ext cx="3825875" cy="1986280"/>
        </p:xfrm>
        <a:graphic>
          <a:graphicData uri="http://schemas.openxmlformats.org/drawingml/2006/table">
            <a:tbl>
              <a:tblPr firstRow="1" bandRow="1">
                <a:tableStyleId>{5940675A-B579-460E-94D1-54222C63F5DA}</a:tableStyleId>
              </a:tblPr>
              <a:tblGrid>
                <a:gridCol w="3825875">
                  <a:extLst>
                    <a:ext uri="{9D8B030D-6E8A-4147-A177-3AD203B41FA5}">
                      <a16:colId xmlns=""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Types of Statistical Analyses</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dirty="0">
                          <a:solidFill>
                            <a:srgbClr val="000000"/>
                          </a:solidFill>
                          <a:latin typeface="Segoe UI" pitchFamily="34" charset="0"/>
                          <a:cs typeface="Segoe UI" pitchFamily="34" charset="0"/>
                        </a:rPr>
                        <a:t>Descriptive - Summarize a given data set, which can be either a representation of the entire or a sample of a population. Usually measures of central tendency and variability.</a:t>
                      </a:r>
                    </a:p>
                  </a:txBody>
                  <a:tcPr>
                    <a:lnL w="6350" cap="flat" cmpd="sng" algn="ctr">
                      <a:solidFill>
                        <a:srgbClr val="000000"/>
                      </a:solidFill>
                      <a:prstDash val="solid"/>
                      <a:round/>
                      <a:headEnd type="none" w="med" len="med"/>
                      <a:tailEnd type="none" w="med" len="med"/>
                    </a:lnL>
                    <a:lnR w="12700" cmpd="sng">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Inferential - Infers properties of a population.</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Predictive - Make predictions about unknown future events.</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Exploratory - (EDA) Summarize a data sets main characteristics, often with visual methods. A statistical model can be used or not.</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68813221"/>
              </p:ext>
            </p:extLst>
          </p:nvPr>
        </p:nvGraphicFramePr>
        <p:xfrm>
          <a:off x="288925" y="3032002"/>
          <a:ext cx="3546060" cy="1437640"/>
        </p:xfrm>
        <a:graphic>
          <a:graphicData uri="http://schemas.openxmlformats.org/drawingml/2006/table">
            <a:tbl>
              <a:tblPr firstRow="1" bandRow="1">
                <a:tableStyleId>{5940675A-B579-460E-94D1-54222C63F5DA}</a:tableStyleId>
              </a:tblPr>
              <a:tblGrid>
                <a:gridCol w="1333954">
                  <a:extLst>
                    <a:ext uri="{9D8B030D-6E8A-4147-A177-3AD203B41FA5}">
                      <a16:colId xmlns="" xmlns:a16="http://schemas.microsoft.com/office/drawing/2014/main" val="20000"/>
                    </a:ext>
                  </a:extLst>
                </a:gridCol>
                <a:gridCol w="380538">
                  <a:extLst>
                    <a:ext uri="{9D8B030D-6E8A-4147-A177-3AD203B41FA5}">
                      <a16:colId xmlns="" xmlns:a16="http://schemas.microsoft.com/office/drawing/2014/main" val="20001"/>
                    </a:ext>
                  </a:extLst>
                </a:gridCol>
                <a:gridCol w="1831568">
                  <a:extLst>
                    <a:ext uri="{9D8B030D-6E8A-4147-A177-3AD203B41FA5}">
                      <a16:colId xmlns="" xmlns:a16="http://schemas.microsoft.com/office/drawing/2014/main" val="20002"/>
                    </a:ext>
                  </a:extLst>
                </a:gridCol>
              </a:tblGrid>
              <a:tr h="260350">
                <a:tc gridSpan="3">
                  <a:txBody>
                    <a:bodyPr/>
                    <a:lstStyle/>
                    <a:p>
                      <a:pPr algn="l"/>
                      <a:r>
                        <a:rPr lang="en-GB" sz="1000" b="1">
                          <a:solidFill>
                            <a:srgbClr val="000000"/>
                          </a:solidFill>
                          <a:latin typeface="Segoe UI" pitchFamily="34" charset="0"/>
                          <a:cs typeface="Segoe UI" pitchFamily="34" charset="0"/>
                        </a:rPr>
                        <a:t>What is required for model to be predictive?</a:t>
                      </a:r>
                      <a:endParaRPr lang="en-GB" sz="1000" b="0"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a:endParaRPr lang="en-GB" sz="1000" b="1">
                        <a:latin typeface="Segoe UI" pitchFamily="34" charset="0"/>
                        <a:cs typeface="Segoe UI" pitchFamily="34" charset="0"/>
                      </a:endParaRPr>
                    </a:p>
                  </a:txBody>
                  <a:tcPr/>
                </a:tc>
                <a:tc hMerge="1">
                  <a:txBody>
                    <a:bodyPr/>
                    <a:lstStyle/>
                    <a:p>
                      <a:pPr algn="l"/>
                      <a:endParaRPr lang="en-GB" sz="1000" b="1">
                        <a:latin typeface="Segoe UI" pitchFamily="34" charset="0"/>
                        <a:cs typeface="Segoe UI" pitchFamily="34" charset="0"/>
                      </a:endParaRPr>
                    </a:p>
                  </a:txBody>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Compated to simply descriptive.</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i="1" dirty="0">
                        <a:solidFill>
                          <a:srgbClr val="000000"/>
                        </a:solidFill>
                        <a:latin typeface="Segoe UI" pitchFamily="34" charset="0"/>
                        <a:cs typeface="Segoe UI" pitchFamily="34" charset="0"/>
                      </a:endParaRPr>
                    </a:p>
                  </a:txBody>
                  <a:tcP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000" i="1">
                        <a:solidFill>
                          <a:srgbClr val="000000"/>
                        </a:solidFill>
                        <a:latin typeface="Segoe UI" pitchFamily="34" charset="0"/>
                        <a:cs typeface="Segoe UI" pitchFamily="34" charset="0"/>
                      </a:endParaRPr>
                    </a:p>
                  </a:txBody>
                  <a:tcPr>
                    <a:lnL w="12700" cmpd="sng">
                      <a:noFill/>
                    </a:lnL>
                    <a:lnR w="6350" cap="flat" cmpd="sng" algn="ctr">
                      <a:solidFill>
                        <a:srgbClr val="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algn="l"/>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endParaRPr lang="en-GB" sz="1000">
                        <a:solidFill>
                          <a:srgbClr val="000000"/>
                        </a:solidFill>
                        <a:latin typeface="Segoe UI" pitchFamily="34" charset="0"/>
                        <a:cs typeface="Segoe UI"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000">
                        <a:solidFill>
                          <a:srgbClr val="000000"/>
                        </a:solidFill>
                        <a:latin typeface="Segoe UI" pitchFamily="34" charset="0"/>
                        <a:cs typeface="Segoe UI" pitchFamily="34" charset="0"/>
                      </a:endParaRPr>
                    </a:p>
                  </a:txBody>
                  <a:tcPr>
                    <a:lnL w="12700" cmpd="sng">
                      <a:noFill/>
                    </a:lnL>
                    <a:lnR w="6350" cap="flat" cmpd="sng" algn="ctr">
                      <a:solidFill>
                        <a:srgbClr val="0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12700" cmpd="sng">
                      <a:noFill/>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12700" cmpd="sng">
                      <a:noFill/>
                    </a:lnL>
                    <a:lnR w="6350" cap="flat" cmpd="sng" algn="ctr">
                      <a:solidFill>
                        <a:srgbClr val="000000"/>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66746438"/>
              </p:ext>
            </p:extLst>
          </p:nvPr>
        </p:nvGraphicFramePr>
        <p:xfrm>
          <a:off x="341261" y="4747218"/>
          <a:ext cx="3800476" cy="2916606"/>
        </p:xfrm>
        <a:graphic>
          <a:graphicData uri="http://schemas.openxmlformats.org/drawingml/2006/table">
            <a:tbl>
              <a:tblPr firstRow="1" bandRow="1">
                <a:tableStyleId>{5940675A-B579-460E-94D1-54222C63F5DA}</a:tableStyleId>
              </a:tblPr>
              <a:tblGrid>
                <a:gridCol w="3800476">
                  <a:extLst>
                    <a:ext uri="{9D8B030D-6E8A-4147-A177-3AD203B41FA5}">
                      <a16:colId xmlns="" xmlns:a16="http://schemas.microsoft.com/office/drawing/2014/main" val="20000"/>
                    </a:ext>
                  </a:extLst>
                </a:gridCol>
              </a:tblGrid>
              <a:tr h="260350">
                <a:tc>
                  <a:txBody>
                    <a:bodyPr/>
                    <a:lstStyle/>
                    <a:p>
                      <a:pPr algn="l"/>
                      <a:r>
                        <a:rPr lang="en-GB" sz="1000" b="1">
                          <a:solidFill>
                            <a:srgbClr val="000000"/>
                          </a:solidFill>
                          <a:latin typeface="Segoe UI" pitchFamily="34" charset="0"/>
                          <a:cs typeface="Segoe UI" pitchFamily="34" charset="0"/>
                        </a:rPr>
                        <a:t>Statistical Learning</a:t>
                      </a:r>
                      <a:endParaRPr lang="en-GB" sz="1000" b="0" baseline="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Statistical learning refers to a set of approaches for estimating </a:t>
                      </a:r>
                      <a:r>
                        <a:rPr lang="en-GB" sz="1000" i="1">
                          <a:solidFill>
                            <a:srgbClr val="000000"/>
                          </a:solidFill>
                          <a:latin typeface="Segoe UI" pitchFamily="34" charset="0"/>
                          <a:cs typeface="Segoe UI" pitchFamily="34" charset="0"/>
                        </a:rPr>
                        <a:t>f</a:t>
                      </a:r>
                      <a:r>
                        <a:rPr lang="en-GB" sz="1000" i="0">
                          <a:solidFill>
                            <a:srgbClr val="000000"/>
                          </a:solidFill>
                          <a:latin typeface="Segoe UI" pitchFamily="34" charset="0"/>
                          <a:cs typeface="Segoe UI" pitchFamily="34" charset="0"/>
                        </a:rPr>
                        <a:t>.</a:t>
                      </a:r>
                    </a:p>
                  </a:txBody>
                  <a:tcP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60350">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Y = f(X) + </a:t>
                      </a:r>
                      <a:r>
                        <a:rPr lang="el-GR" sz="1000" b="0" i="1" u="none" strike="noStrike" cap="none" spc="0" baseline="0">
                          <a:ln>
                            <a:noFill/>
                          </a:ln>
                          <a:solidFill>
                            <a:srgbClr val="000000"/>
                          </a:solidFill>
                          <a:uFillTx/>
                          <a:latin typeface="Segoe UI" pitchFamily="34" charset="0"/>
                          <a:ea typeface="+mn-ea"/>
                          <a:cs typeface="Segoe UI" pitchFamily="34" charset="0"/>
                          <a:sym typeface="Source Sans Pro"/>
                        </a:rPr>
                        <a:t>ε</a:t>
                      </a:r>
                      <a:endParaRPr lang="en-GB" sz="1000" b="0" i="1"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f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represents the systematic information that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X</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provides about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Y</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a:t>
                      </a:r>
                      <a:endParaRPr lang="en-GB" sz="1000" b="0" i="1" u="none" strike="noStrike" cap="none" spc="0" baseline="0">
                        <a:ln>
                          <a:noFill/>
                        </a:ln>
                        <a:solidFill>
                          <a:srgbClr val="000000"/>
                        </a:solidFill>
                        <a:uFillTx/>
                        <a:latin typeface="Segoe UI" pitchFamily="34" charset="0"/>
                        <a:ea typeface="+mn-ea"/>
                        <a:cs typeface="Segoe UI" pitchFamily="34" charset="0"/>
                        <a:sym typeface="Source Sans Pro"/>
                      </a:endParaRPr>
                    </a:p>
                    <a:p>
                      <a:pPr marL="0" marR="0" indent="0" algn="l" defTabSz="584200" rtl="0" eaLnBrk="1" fontAlgn="auto" latinLnBrk="0" hangingPunct="1">
                        <a:lnSpc>
                          <a:spcPct val="100000"/>
                        </a:lnSpc>
                        <a:spcBef>
                          <a:spcPts val="0"/>
                        </a:spcBef>
                        <a:spcAft>
                          <a:spcPts val="0"/>
                        </a:spcAft>
                        <a:buClrTx/>
                        <a:buSzTx/>
                        <a:buFontTx/>
                        <a:buNone/>
                        <a:tabLst/>
                        <a:defRPr/>
                      </a:pPr>
                      <a:r>
                        <a:rPr lang="el-GR" sz="1000" b="0" i="1" u="none" strike="noStrike" cap="none" spc="0" baseline="0">
                          <a:ln>
                            <a:noFill/>
                          </a:ln>
                          <a:solidFill>
                            <a:srgbClr val="000000"/>
                          </a:solidFill>
                          <a:uFillTx/>
                          <a:latin typeface="Segoe UI" pitchFamily="34" charset="0"/>
                          <a:ea typeface="+mn-ea"/>
                          <a:cs typeface="Segoe UI" pitchFamily="34" charset="0"/>
                          <a:sym typeface="Source Sans Pro"/>
                        </a:rPr>
                        <a:t>ε</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is a random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error term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which is independent of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X</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and has mean zero.</a:t>
                      </a:r>
                      <a:endParaRPr lang="en-GB" sz="1000" b="0" i="1"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Why estimate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f</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Prediction and inference.</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Prediction: Not interested in the exact form of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f</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provided that it yields accurate predictions for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Y</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Does it predict well?</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Inference: How does each predictor constribute to Y? </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What effect on Y does changing X</a:t>
                      </a:r>
                      <a:r>
                        <a:rPr lang="en-GB" sz="1000" b="0" i="1" u="none" strike="noStrike" cap="none" spc="0" baseline="-25000">
                          <a:ln>
                            <a:noFill/>
                          </a:ln>
                          <a:solidFill>
                            <a:srgbClr val="000000"/>
                          </a:solidFill>
                          <a:uFillTx/>
                          <a:latin typeface="Segoe UI" pitchFamily="34" charset="0"/>
                          <a:ea typeface="+mn-ea"/>
                          <a:cs typeface="Segoe UI" pitchFamily="34" charset="0"/>
                          <a:sym typeface="Source Sans Pro"/>
                        </a:rPr>
                        <a:t>1</a:t>
                      </a:r>
                      <a:r>
                        <a:rPr lang="en-GB" sz="1000" b="0" i="1" u="none" strike="noStrike" cap="none" spc="0" baseline="0">
                          <a:ln>
                            <a:noFill/>
                          </a:ln>
                          <a:solidFill>
                            <a:srgbClr val="000000"/>
                          </a:solidFill>
                          <a:uFillTx/>
                          <a:latin typeface="Segoe UI" pitchFamily="34" charset="0"/>
                          <a:ea typeface="+mn-ea"/>
                          <a:cs typeface="Segoe UI" pitchFamily="34" charset="0"/>
                          <a:sym typeface="Source Sans Pro"/>
                        </a:rPr>
                        <a:t> have?</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Source: Statistical Learning Ch. 2.1</a:t>
                      </a:r>
                    </a:p>
                  </a:txBody>
                  <a:tcPr>
                    <a:lnL w="6350" cap="flat" cmpd="sng" algn="ctr">
                      <a:solidFill>
                        <a:srgbClr val="000000"/>
                      </a:solidFill>
                      <a:prstDash val="solid"/>
                      <a:round/>
                      <a:headEnd type="none" w="med" len="med"/>
                      <a:tailEnd type="none" w="med" len="med"/>
                    </a:lnL>
                    <a:lnR w="12700" cmpd="sng">
                      <a:noFill/>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98434299"/>
              </p:ext>
            </p:extLst>
          </p:nvPr>
        </p:nvGraphicFramePr>
        <p:xfrm>
          <a:off x="9621520" y="1365331"/>
          <a:ext cx="3970655" cy="3355340"/>
        </p:xfrm>
        <a:graphic>
          <a:graphicData uri="http://schemas.openxmlformats.org/drawingml/2006/table">
            <a:tbl>
              <a:tblPr firstRow="1" bandRow="1">
                <a:tableStyleId>{5940675A-B579-460E-94D1-54222C63F5DA}</a:tableStyleId>
              </a:tblPr>
              <a:tblGrid>
                <a:gridCol w="3970655">
                  <a:extLst>
                    <a:ext uri="{9D8B030D-6E8A-4147-A177-3AD203B41FA5}">
                      <a16:colId xmlns="" xmlns:a16="http://schemas.microsoft.com/office/drawing/2014/main" val="20000"/>
                    </a:ext>
                  </a:extLst>
                </a:gridCol>
              </a:tblGrid>
              <a:tr h="260350">
                <a:tc>
                  <a:txBody>
                    <a:bodyPr/>
                    <a:lstStyle/>
                    <a:p>
                      <a:pPr algn="l"/>
                      <a:r>
                        <a:rPr lang="en-GB" sz="1000" b="1" baseline="0">
                          <a:solidFill>
                            <a:srgbClr val="000000"/>
                          </a:solidFill>
                          <a:latin typeface="Segoe UI" pitchFamily="34" charset="0"/>
                          <a:cs typeface="Segoe UI" pitchFamily="34" charset="0"/>
                        </a:rPr>
                        <a:t>Assumptions of Linear Regression</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Linear relationship between the features and target. Check with scatter plot.</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73736">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Little or no multicollinearity between the features. This weakens the model. Check with correlation matrix. Solve with dropping </a:t>
                      </a:r>
                      <a:r>
                        <a:rPr lang="en-GB" sz="1000" b="0" i="0" u="none" strike="noStrike" cap="none" spc="0" baseline="0" dirty="0" err="1">
                          <a:ln>
                            <a:noFill/>
                          </a:ln>
                          <a:solidFill>
                            <a:srgbClr val="000000"/>
                          </a:solidFill>
                          <a:uFillTx/>
                          <a:latin typeface="Segoe UI" pitchFamily="34" charset="0"/>
                          <a:ea typeface="+mn-ea"/>
                          <a:cs typeface="Segoe UI" pitchFamily="34" charset="0"/>
                          <a:sym typeface="Helvetica Light"/>
                        </a:rPr>
                        <a:t>unecessary</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 features or combining correlated features.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aseline="0">
                          <a:solidFill>
                            <a:srgbClr val="000000"/>
                          </a:solidFill>
                          <a:latin typeface="Segoe UI" pitchFamily="34" charset="0"/>
                          <a:cs typeface="Segoe UI" pitchFamily="34" charset="0"/>
                        </a:rPr>
                        <a:t>No relationship between prediction and error term (</a:t>
                      </a:r>
                      <a:r>
                        <a:rPr lang="en-GB" sz="1000">
                          <a:solidFill>
                            <a:srgbClr val="000000"/>
                          </a:solidFill>
                          <a:latin typeface="Segoe UI" pitchFamily="34" charset="0"/>
                          <a:cs typeface="Segoe UI" pitchFamily="34" charset="0"/>
                        </a:rPr>
                        <a:t>homoscedasticity</a:t>
                      </a:r>
                      <a:r>
                        <a:rPr lang="en-GB" sz="1000" baseline="0">
                          <a:solidFill>
                            <a:srgbClr val="000000"/>
                          </a:solidFill>
                          <a:latin typeface="Segoe UI" pitchFamily="34" charset="0"/>
                          <a:cs typeface="Segoe UI" pitchFamily="34" charset="0"/>
                        </a:rPr>
                        <a:t>). (Solve with mathematical transformations of features?)</a:t>
                      </a:r>
                      <a:endParaRPr lang="en-GB" sz="100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Residuals follows</a:t>
                      </a:r>
                      <a:r>
                        <a:rPr lang="en-GB" sz="1000" i="0" baseline="0">
                          <a:solidFill>
                            <a:srgbClr val="000000"/>
                          </a:solidFill>
                          <a:latin typeface="Segoe UI" pitchFamily="34" charset="0"/>
                          <a:cs typeface="Segoe UI" pitchFamily="34" charset="0"/>
                        </a:rPr>
                        <a:t> normal distribution (not true for large samples, see central limit theorem).</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i="0">
                          <a:solidFill>
                            <a:srgbClr val="000000"/>
                          </a:solidFill>
                          <a:latin typeface="Segoe UI" pitchFamily="34" charset="0"/>
                          <a:cs typeface="Segoe UI" pitchFamily="34" charset="0"/>
                        </a:rPr>
                        <a:t>Little or no autocorrelation in the residuals (residuals</a:t>
                      </a:r>
                      <a:r>
                        <a:rPr lang="en-GB" sz="1000" i="0" baseline="0">
                          <a:solidFill>
                            <a:srgbClr val="000000"/>
                          </a:solidFill>
                          <a:latin typeface="Segoe UI" pitchFamily="34" charset="0"/>
                          <a:cs typeface="Segoe UI" pitchFamily="34" charset="0"/>
                        </a:rPr>
                        <a:t> are dependent on each other, eg. in time series when next instant depends on previous instant).</a:t>
                      </a:r>
                      <a:endParaRPr lang="en-GB" sz="1000" i="0">
                        <a:solidFill>
                          <a:srgbClr val="000000"/>
                        </a:solidFill>
                        <a:latin typeface="Segoe UI" pitchFamily="34" charset="0"/>
                        <a:cs typeface="Segoe UI" pitchFamily="34" charset="0"/>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https://towardsdatascience.com/assumptions-of-linear-regression-algorithm-ed9ea32224e1</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mc:AlternateContent xmlns:mc="http://schemas.openxmlformats.org/markup-compatibility/2006" xmlns:a14="http://schemas.microsoft.com/office/drawing/2010/main">
        <mc:Choice Requires="a14">
          <p:graphicFrame>
            <p:nvGraphicFramePr>
              <p:cNvPr id="13" name="Table 12">
                <a:extLst>
                  <a:ext uri="{FF2B5EF4-FFF2-40B4-BE49-F238E27FC236}">
                    <a16:creationId xmlns="" xmlns:a16="http://schemas.microsoft.com/office/drawing/2014/main" id="{0494280A-AA93-4D6A-827A-BB7B609A7172}"/>
                  </a:ext>
                </a:extLst>
              </p:cNvPr>
              <p:cNvGraphicFramePr>
                <a:graphicFrameLocks noGrp="1"/>
              </p:cNvGraphicFramePr>
              <p:nvPr>
                <p:extLst>
                  <p:ext uri="{D42A27DB-BD31-4B8C-83A1-F6EECF244321}">
                    <p14:modId xmlns:p14="http://schemas.microsoft.com/office/powerpoint/2010/main" val="2937756725"/>
                  </p:ext>
                </p:extLst>
              </p:nvPr>
            </p:nvGraphicFramePr>
            <p:xfrm>
              <a:off x="9336620" y="5015311"/>
              <a:ext cx="3970655" cy="2973388"/>
            </p:xfrm>
            <a:graphic>
              <a:graphicData uri="http://schemas.openxmlformats.org/drawingml/2006/table">
                <a:tbl>
                  <a:tblPr firstRow="1" bandRow="1">
                    <a:tableStyleId>{5940675A-B579-460E-94D1-54222C63F5DA}</a:tableStyleId>
                  </a:tblPr>
                  <a:tblGrid>
                    <a:gridCol w="3970655">
                      <a:extLst>
                        <a:ext uri="{9D8B030D-6E8A-4147-A177-3AD203B41FA5}">
                          <a16:colId xmlns="" xmlns:a16="http://schemas.microsoft.com/office/drawing/2014/main"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Evaluate Models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Use MSE on test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260350">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No test data: Cross-validation, a method for estimating test MSE using the training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6504642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i="0" u="none" strike="noStrike" cap="none" spc="0" baseline="0" dirty="0">
                              <a:ln>
                                <a:noFill/>
                              </a:ln>
                              <a:solidFill>
                                <a:srgbClr val="000000"/>
                              </a:solidFill>
                              <a:uFillTx/>
                              <a:latin typeface="Segoe UI" pitchFamily="34" charset="0"/>
                              <a:ea typeface="+mn-ea"/>
                              <a:cs typeface="Segoe UI" pitchFamily="34" charset="0"/>
                              <a:sym typeface="Source Sans Pro"/>
                            </a:rPr>
                            <a:t>Bias-Variance Trade-Off</a:t>
                          </a: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Test MSE is sum of</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70859569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Var</m:t>
                              </m:r>
                              <m: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acc>
                                <m:accPr>
                                  <m:chr m:val="̂"/>
                                  <m:ctrlPr>
                                    <a:rPr lang="en-GB" sz="1000" b="0" i="1" u="none" strike="noStrike" cap="none" spc="0" baseline="0" smtClean="0">
                                      <a:ln>
                                        <a:noFill/>
                                      </a:ln>
                                      <a:solidFill>
                                        <a:srgbClr val="000000"/>
                                      </a:solidFill>
                                      <a:uFillTx/>
                                      <a:latin typeface="Cambria Math"/>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d>
                                <m:d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dPr>
                                <m:e>
                                  <m:sSub>
                                    <m:sSub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sSub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𝑥</m:t>
                                      </m:r>
                                    </m:e>
                                    <m:sub>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0</m:t>
                                      </m:r>
                                    </m:sub>
                                  </m:sSub>
                                </m:e>
                              </m:d>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oMath>
                          </a14:m>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 </a:t>
                          </a: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The amount by which </a:t>
                          </a:r>
                          <a14:m>
                            <m:oMath xmlns:m="http://schemas.openxmlformats.org/officeDocument/2006/math">
                              <m:acc>
                                <m:accPr>
                                  <m:chr m:val="̂"/>
                                  <m:ctrlPr>
                                    <a:rPr lang="en-US" sz="1000" b="0" i="1" u="none" strike="noStrike" cap="none" spc="0" baseline="0" smtClean="0">
                                      <a:ln>
                                        <a:noFill/>
                                      </a:ln>
                                      <a:solidFill>
                                        <a:srgbClr val="000000"/>
                                      </a:solidFill>
                                      <a:uFillTx/>
                                      <a:latin typeface="Cambria Math"/>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oMath>
                          </a14:m>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 would change if we estimated it using a different training data set. Ideally the estimate for </a:t>
                          </a:r>
                          <a14:m>
                            <m:oMath xmlns:m="http://schemas.openxmlformats.org/officeDocument/2006/math">
                              <m:acc>
                                <m:accPr>
                                  <m:chr m:val="̂"/>
                                  <m:ctrlPr>
                                    <a:rPr lang="en-US" sz="1000" b="0" i="1" u="none" strike="noStrike" cap="none" spc="0" baseline="0" smtClean="0">
                                      <a:ln>
                                        <a:noFill/>
                                      </a:ln>
                                      <a:solidFill>
                                        <a:srgbClr val="000000"/>
                                      </a:solidFill>
                                      <a:uFillTx/>
                                      <a:latin typeface="Cambria Math"/>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oMath>
                          </a14:m>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 should not vary too much between training sets. In general, more flexible statistical methods have higher variance because of overfit.</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48125559"/>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sSupPr>
                                <m:e>
                                  <m:r>
                                    <m:rPr>
                                      <m:sty m:val="p"/>
                                    </m:rP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Bias</m:t>
                                  </m:r>
                                  <m:r>
                                    <a:rPr lang="sv-SE" sz="1000" b="0" i="0"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acc>
                                    <m:accPr>
                                      <m:chr m:val="̂"/>
                                      <m:ctrlPr>
                                        <a:rPr lang="en-GB" sz="1000" b="0" i="1" u="none" strike="noStrike" cap="none" spc="0" baseline="0" smtClean="0">
                                          <a:ln>
                                            <a:noFill/>
                                          </a:ln>
                                          <a:solidFill>
                                            <a:srgbClr val="000000"/>
                                          </a:solidFill>
                                          <a:uFillTx/>
                                          <a:latin typeface="Cambria Math"/>
                                          <a:ea typeface="+mn-ea"/>
                                          <a:cs typeface="Segoe UI" pitchFamily="34" charset="0"/>
                                          <a:sym typeface="Source Sans Pro"/>
                                        </a:rPr>
                                      </m:ctrlPr>
                                    </m:acc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𝑓</m:t>
                                      </m:r>
                                    </m:e>
                                  </m:acc>
                                  <m:d>
                                    <m:d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dPr>
                                    <m:e>
                                      <m:sSub>
                                        <m:sSubPr>
                                          <m:ctrlPr>
                                            <a:rPr lang="sv-SE" sz="1000" b="0" i="1" u="none" strike="noStrike" cap="none" spc="0" baseline="0" smtClean="0">
                                              <a:ln>
                                                <a:noFill/>
                                              </a:ln>
                                              <a:solidFill>
                                                <a:srgbClr val="000000"/>
                                              </a:solidFill>
                                              <a:uFillTx/>
                                              <a:latin typeface="Cambria Math"/>
                                              <a:ea typeface="+mn-ea"/>
                                              <a:cs typeface="Segoe UI" pitchFamily="34" charset="0"/>
                                              <a:sym typeface="Source Sans Pro"/>
                                            </a:rPr>
                                          </m:ctrlPr>
                                        </m:sSubPr>
                                        <m:e>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𝑥</m:t>
                                          </m:r>
                                        </m:e>
                                        <m:sub>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0</m:t>
                                          </m:r>
                                        </m:sub>
                                      </m:sSub>
                                    </m:e>
                                  </m:d>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e>
                                <m:sup>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2</m:t>
                                  </m:r>
                                </m:sup>
                              </m:sSup>
                            </m:oMath>
                          </a14:m>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 </a:t>
                          </a: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The error that is introduced by approximating a real-life problem by a much simpler model. Generally, more flexible methods result in less bias because of underfit.</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2958061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𝑉𝑎𝑟</m:t>
                              </m:r>
                              <m:r>
                                <a:rPr lang="sv-SE" sz="1000" b="0" i="1" u="none" strike="noStrike" cap="none" spc="0" baseline="0" smtClean="0">
                                  <a:ln>
                                    <a:noFill/>
                                  </a:ln>
                                  <a:solidFill>
                                    <a:srgbClr val="000000"/>
                                  </a:solidFill>
                                  <a:uFillTx/>
                                  <a:latin typeface="Cambria Math" panose="02040503050406030204" pitchFamily="18" charset="0"/>
                                  <a:ea typeface="+mn-ea"/>
                                  <a:cs typeface="Segoe UI" pitchFamily="34" charset="0"/>
                                  <a:sym typeface="Source Sans Pro"/>
                                </a:rPr>
                                <m:t>(</m:t>
                              </m:r>
                              <m:r>
                                <a:rPr lang="sv-SE" sz="1000" b="0" i="1" u="none" strike="noStrike" cap="none" spc="0" baseline="0" smtClean="0">
                                  <a:ln>
                                    <a:noFill/>
                                  </a:ln>
                                  <a:solidFill>
                                    <a:srgbClr val="000000"/>
                                  </a:solidFill>
                                  <a:uFillTx/>
                                  <a:latin typeface="Cambria Math" panose="02040503050406030204" pitchFamily="18" charset="0"/>
                                  <a:ea typeface="Cambria Math" panose="02040503050406030204" pitchFamily="18" charset="0"/>
                                  <a:cs typeface="Segoe UI" pitchFamily="34" charset="0"/>
                                  <a:sym typeface="Source Sans Pro"/>
                                </a:rPr>
                                <m:t>𝜖</m:t>
                              </m:r>
                              <m:r>
                                <a:rPr lang="sv-SE" sz="1000" b="0" i="1" u="none" strike="noStrike" cap="none" spc="0" baseline="0" smtClean="0">
                                  <a:ln>
                                    <a:noFill/>
                                  </a:ln>
                                  <a:solidFill>
                                    <a:srgbClr val="000000"/>
                                  </a:solidFill>
                                  <a:uFillTx/>
                                  <a:latin typeface="Cambria Math" panose="02040503050406030204" pitchFamily="18" charset="0"/>
                                  <a:ea typeface="Cambria Math" panose="02040503050406030204" pitchFamily="18" charset="0"/>
                                  <a:cs typeface="Segoe UI" pitchFamily="34" charset="0"/>
                                  <a:sym typeface="Source Sans Pro"/>
                                </a:rPr>
                                <m:t>)</m:t>
                              </m:r>
                            </m:oMath>
                          </a14:m>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a:t>
                          </a:r>
                          <a:r>
                            <a:rPr lang="en-GB" sz="1000" b="0" i="0" u="none" strike="noStrike" cap="none" spc="0" baseline="0">
                              <a:ln>
                                <a:noFill/>
                              </a:ln>
                              <a:solidFill>
                                <a:srgbClr val="000000"/>
                              </a:solidFill>
                              <a:uFillTx/>
                              <a:latin typeface="Segoe UI" pitchFamily="34" charset="0"/>
                              <a:ea typeface="+mn-ea"/>
                              <a:cs typeface="Segoe UI" pitchFamily="34" charset="0"/>
                              <a:sym typeface="Source Sans Pro"/>
                            </a:rPr>
                            <a:t>: Irreducible error.</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91225448"/>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ISL Ch. 1, 2</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mc:Choice>
        <mc:Fallback xmlns="">
          <p:graphicFrame>
            <p:nvGraphicFramePr>
              <p:cNvPr id="13" name="Table 12">
                <a:extLst>
                  <a:ext uri="{FF2B5EF4-FFF2-40B4-BE49-F238E27FC236}">
                    <a16:creationId xmlns:a16="http://schemas.microsoft.com/office/drawing/2014/main" id="{0494280A-AA93-4D6A-827A-BB7B609A7172}"/>
                  </a:ext>
                </a:extLst>
              </p:cNvPr>
              <p:cNvGraphicFramePr>
                <a:graphicFrameLocks noGrp="1"/>
              </p:cNvGraphicFramePr>
              <p:nvPr>
                <p:extLst>
                  <p:ext uri="{D42A27DB-BD31-4B8C-83A1-F6EECF244321}">
                    <p14:modId xmlns:p14="http://schemas.microsoft.com/office/powerpoint/2010/main" val="2937756725"/>
                  </p:ext>
                </p:extLst>
              </p:nvPr>
            </p:nvGraphicFramePr>
            <p:xfrm>
              <a:off x="9336620" y="5015311"/>
              <a:ext cx="3970655" cy="2973388"/>
            </p:xfrm>
            <a:graphic>
              <a:graphicData uri="http://schemas.openxmlformats.org/drawingml/2006/table">
                <a:tbl>
                  <a:tblPr firstRow="1" bandRow="1">
                    <a:tableStyleId>{5940675A-B579-460E-94D1-54222C63F5DA}</a:tableStyleId>
                  </a:tblPr>
                  <a:tblGrid>
                    <a:gridCol w="3970655">
                      <a:extLst>
                        <a:ext uri="{9D8B030D-6E8A-4147-A177-3AD203B41FA5}">
                          <a16:colId xmlns:a16="http://schemas.microsoft.com/office/drawing/2014/main"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Evaluate Models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Use MSE on test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96240">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No test data: Cross-validation, a method for estimating test MSE using the training data.</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04642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1" i="0" u="none" strike="noStrike" cap="none" spc="0" baseline="0" dirty="0">
                              <a:ln>
                                <a:noFill/>
                              </a:ln>
                              <a:solidFill>
                                <a:srgbClr val="000000"/>
                              </a:solidFill>
                              <a:uFillTx/>
                              <a:latin typeface="Segoe UI" pitchFamily="34" charset="0"/>
                              <a:ea typeface="+mn-ea"/>
                              <a:cs typeface="Segoe UI" pitchFamily="34" charset="0"/>
                              <a:sym typeface="Source Sans Pro"/>
                            </a:rPr>
                            <a:t>Bias-Variance Trade-Off</a:t>
                          </a: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 Test MSE is sum of</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8595694"/>
                      </a:ext>
                    </a:extLst>
                  </a:tr>
                  <a:tr h="718185">
                    <a:tc>
                      <a:txBody>
                        <a:bodyPr/>
                        <a:lstStyle/>
                        <a:p>
                          <a:endParaRPr lang="sv-SE"/>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164407" r="-307" b="-151695"/>
                          </a:stretch>
                        </a:blipFill>
                      </a:tcPr>
                    </a:tc>
                    <a:extLst>
                      <a:ext uri="{0D108BD9-81ED-4DB2-BD59-A6C34878D82A}">
                        <a16:rowId xmlns:a16="http://schemas.microsoft.com/office/drawing/2014/main" val="348125559"/>
                      </a:ext>
                    </a:extLst>
                  </a:tr>
                  <a:tr h="557213">
                    <a:tc>
                      <a:txBody>
                        <a:bodyPr/>
                        <a:lstStyle/>
                        <a:p>
                          <a:endParaRPr lang="sv-SE"/>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342857" r="-307" b="-96703"/>
                          </a:stretch>
                        </a:blipFill>
                      </a:tcPr>
                    </a:tc>
                    <a:extLst>
                      <a:ext uri="{0D108BD9-81ED-4DB2-BD59-A6C34878D82A}">
                        <a16:rowId xmlns:a16="http://schemas.microsoft.com/office/drawing/2014/main" val="3295806164"/>
                      </a:ext>
                    </a:extLst>
                  </a:tr>
                  <a:tr h="260350">
                    <a:tc>
                      <a:txBody>
                        <a:bodyPr/>
                        <a:lstStyle/>
                        <a:p>
                          <a:endParaRPr lang="sv-SE"/>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937209" r="-307" b="-104651"/>
                          </a:stretch>
                        </a:blipFill>
                      </a:tcPr>
                    </a:tc>
                    <a:extLst>
                      <a:ext uri="{0D108BD9-81ED-4DB2-BD59-A6C34878D82A}">
                        <a16:rowId xmlns:a16="http://schemas.microsoft.com/office/drawing/2014/main" val="1091225448"/>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ISL Ch. 1, 2</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mc:Fallback>
      </mc:AlternateContent>
      <p:graphicFrame>
        <p:nvGraphicFramePr>
          <p:cNvPr id="14" name="Table 13">
            <a:extLst>
              <a:ext uri="{FF2B5EF4-FFF2-40B4-BE49-F238E27FC236}">
                <a16:creationId xmlns="" xmlns:a16="http://schemas.microsoft.com/office/drawing/2014/main" id="{FE508E2A-6AF5-4306-B60F-B65C0B85CD38}"/>
              </a:ext>
            </a:extLst>
          </p:cNvPr>
          <p:cNvGraphicFramePr>
            <a:graphicFrameLocks noGrp="1"/>
          </p:cNvGraphicFramePr>
          <p:nvPr>
            <p:extLst>
              <p:ext uri="{D42A27DB-BD31-4B8C-83A1-F6EECF244321}">
                <p14:modId xmlns:p14="http://schemas.microsoft.com/office/powerpoint/2010/main" val="700093380"/>
              </p:ext>
            </p:extLst>
          </p:nvPr>
        </p:nvGraphicFramePr>
        <p:xfrm>
          <a:off x="8742260" y="8105265"/>
          <a:ext cx="3970655" cy="1725930"/>
        </p:xfrm>
        <a:graphic>
          <a:graphicData uri="http://schemas.openxmlformats.org/drawingml/2006/table">
            <a:tbl>
              <a:tblPr firstRow="1" bandRow="1">
                <a:tableStyleId>{5940675A-B579-460E-94D1-54222C63F5DA}</a:tableStyleId>
              </a:tblPr>
              <a:tblGrid>
                <a:gridCol w="3970655">
                  <a:extLst>
                    <a:ext uri="{9D8B030D-6E8A-4147-A177-3AD203B41FA5}">
                      <a16:colId xmlns="" xmlns:a16="http://schemas.microsoft.com/office/drawing/2014/main" val="20000"/>
                    </a:ext>
                  </a:extLst>
                </a:gridCol>
              </a:tblGrid>
              <a:tr h="260350">
                <a:tc>
                  <a:txBody>
                    <a:bodyPr/>
                    <a:lstStyle/>
                    <a:p>
                      <a:pPr algn="l"/>
                      <a:r>
                        <a:rPr lang="en-GB" sz="1000" b="1" baseline="0" dirty="0">
                          <a:solidFill>
                            <a:srgbClr val="000000"/>
                          </a:solidFill>
                          <a:latin typeface="Segoe UI" pitchFamily="34" charset="0"/>
                          <a:cs typeface="Segoe UI" pitchFamily="34" charset="0"/>
                        </a:rPr>
                        <a:t>Statistical Learning Methods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Generalized linear models, an entire class of statistical learning methods that include both linear and logistic regression as special cases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260350">
                <a:tc>
                  <a:txBody>
                    <a:bodyPr/>
                    <a:lstStyle/>
                    <a:p>
                      <a:pPr marL="0" marR="0" lvl="0" indent="0" algn="l" defTabSz="584200" rtl="0" eaLnBrk="1" fontAlgn="auto" latinLnBrk="0" hangingPunct="1">
                        <a:lnSpc>
                          <a:spcPct val="100000"/>
                        </a:lnSpc>
                        <a:spcBef>
                          <a:spcPts val="0"/>
                        </a:spcBef>
                        <a:spcAft>
                          <a:spcPts val="0"/>
                        </a:spcAft>
                        <a:buClrTx/>
                        <a:buSzTx/>
                        <a:buFontTx/>
                        <a:buNone/>
                        <a:tabLst/>
                        <a:defRPr/>
                      </a:pPr>
                      <a:r>
                        <a:rPr lang="en-US" sz="1000" b="0" i="0" u="none" strike="noStrike" cap="none" spc="0" baseline="0" dirty="0">
                          <a:ln>
                            <a:noFill/>
                          </a:ln>
                          <a:solidFill>
                            <a:srgbClr val="000000"/>
                          </a:solidFill>
                          <a:uFillTx/>
                          <a:latin typeface="Segoe UI" pitchFamily="34" charset="0"/>
                          <a:ea typeface="+mn-ea"/>
                          <a:cs typeface="Segoe UI" pitchFamily="34" charset="0"/>
                          <a:sym typeface="Source Sans Pro"/>
                        </a:rPr>
                        <a:t>Generalized additive models, a class of non-linear extensions to generalized linear models.</a:t>
                      </a: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65046426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708595694"/>
                  </a:ext>
                </a:extLst>
              </a:tr>
              <a:tr h="260350">
                <a:tc>
                  <a:txBody>
                    <a:bodyPr/>
                    <a:lstStyle/>
                    <a:p>
                      <a:pPr marL="0" marR="0" indent="0" algn="l" defTabSz="584200" rtl="0" eaLnBrk="1" fontAlgn="auto" latinLnBrk="0" hangingPunct="1">
                        <a:lnSpc>
                          <a:spcPct val="100000"/>
                        </a:lnSpc>
                        <a:spcBef>
                          <a:spcPts val="0"/>
                        </a:spcBef>
                        <a:spcAft>
                          <a:spcPts val="0"/>
                        </a:spcAft>
                        <a:buClrTx/>
                        <a:buSzTx/>
                        <a:buFontTx/>
                        <a:buNone/>
                        <a:tabLst/>
                        <a:defRPr/>
                      </a:pPr>
                      <a:r>
                        <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rPr>
                        <a:t>Source: </a:t>
                      </a:r>
                      <a:r>
                        <a:rPr lang="en-GB" sz="1000" b="0" i="0" u="none" strike="noStrike" cap="none" spc="0" baseline="0" dirty="0">
                          <a:ln>
                            <a:noFill/>
                          </a:ln>
                          <a:solidFill>
                            <a:srgbClr val="000000"/>
                          </a:solidFill>
                          <a:uFillTx/>
                          <a:latin typeface="Segoe UI" pitchFamily="34" charset="0"/>
                          <a:ea typeface="+mn-ea"/>
                          <a:cs typeface="Segoe UI" pitchFamily="34" charset="0"/>
                          <a:sym typeface="Helvetica Light"/>
                        </a:rPr>
                        <a:t>ISL Ch. 1</a:t>
                      </a:r>
                      <a:endParaRPr lang="en-GB" sz="1000" b="0" i="0" u="none" strike="noStrike" cap="none" spc="0" baseline="0" dirty="0">
                        <a:ln>
                          <a:noFill/>
                        </a:ln>
                        <a:solidFill>
                          <a:srgbClr val="000000"/>
                        </a:solidFill>
                        <a:uFillTx/>
                        <a:latin typeface="Segoe UI" pitchFamily="34" charset="0"/>
                        <a:ea typeface="+mn-ea"/>
                        <a:cs typeface="Segoe UI" pitchFamily="34" charset="0"/>
                        <a:sym typeface="Source Sans Pro"/>
                      </a:endParaRPr>
                    </a:p>
                  </a:txBody>
                  <a:tcP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23288208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78AAD6"/>
      </a:accent1>
      <a:accent2>
        <a:srgbClr val="A8D379"/>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78AAD6"/>
      </a:accent1>
      <a:accent2>
        <a:srgbClr val="A8D379"/>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5239</TotalTime>
  <Words>1905</Words>
  <Application>Microsoft Office PowerPoint</Application>
  <PresentationFormat>Custom</PresentationFormat>
  <Paragraphs>132</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White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 functions with purrr : : CHEAT SHEET</dc:title>
  <dc:creator>Jacob Ferlin</dc:creator>
  <cp:lastModifiedBy>Jacob Ferlin</cp:lastModifiedBy>
  <cp:revision>204</cp:revision>
  <cp:lastPrinted>2019-05-28T07:39:33Z</cp:lastPrinted>
  <dcterms:modified xsi:type="dcterms:W3CDTF">2019-09-06T12:44:57Z</dcterms:modified>
</cp:coreProperties>
</file>