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13970000" cy="10795000"/>
  <p:notesSz cx="9931400" cy="143637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1" orient="horz" pos="3400">
          <p15:clr>
            <a:srgbClr val="A4A3A4"/>
          </p15:clr>
        </p15:guide>
        <p15:guide id="2" pos="4417">
          <p15:clr>
            <a:srgbClr val="A4A3A4"/>
          </p15:clr>
        </p15:guide>
        <p15:guide id="3" pos="1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Ferlin" initials="J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292E"/>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1" autoAdjust="0"/>
    <p:restoredTop sz="87542" autoAdjust="0"/>
  </p:normalViewPr>
  <p:slideViewPr>
    <p:cSldViewPr snapToGrid="0" showGuides="1">
      <p:cViewPr>
        <p:scale>
          <a:sx n="100" d="100"/>
          <a:sy n="100" d="100"/>
        </p:scale>
        <p:origin x="-3101" y="-2952"/>
      </p:cViewPr>
      <p:guideLst>
        <p:guide orient="horz" pos="3400"/>
        <p:guide pos="4417"/>
        <p:guide pos="18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7175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6100" y="0"/>
            <a:ext cx="4303713" cy="717550"/>
          </a:xfrm>
          <a:prstGeom prst="rect">
            <a:avLst/>
          </a:prstGeom>
        </p:spPr>
        <p:txBody>
          <a:bodyPr vert="horz" lIns="91440" tIns="45720" rIns="91440" bIns="45720" rtlCol="0"/>
          <a:lstStyle>
            <a:lvl1pPr algn="r">
              <a:defRPr sz="1200"/>
            </a:lvl1pPr>
          </a:lstStyle>
          <a:p>
            <a:fld id="{37C50D7F-5172-434D-9E20-E71FDF806C79}" type="datetimeFigureOut">
              <a:rPr lang="en-GB" smtClean="0"/>
              <a:t>18/07/2019</a:t>
            </a:fld>
            <a:endParaRPr lang="en-GB"/>
          </a:p>
        </p:txBody>
      </p:sp>
      <p:sp>
        <p:nvSpPr>
          <p:cNvPr id="4" name="Footer Placeholder 3"/>
          <p:cNvSpPr>
            <a:spLocks noGrp="1"/>
          </p:cNvSpPr>
          <p:nvPr>
            <p:ph type="ftr" sz="quarter" idx="2"/>
          </p:nvPr>
        </p:nvSpPr>
        <p:spPr>
          <a:xfrm>
            <a:off x="0" y="13642975"/>
            <a:ext cx="4303713" cy="7175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6100" y="13642975"/>
            <a:ext cx="4303713" cy="717550"/>
          </a:xfrm>
          <a:prstGeom prst="rect">
            <a:avLst/>
          </a:prstGeom>
        </p:spPr>
        <p:txBody>
          <a:bodyPr vert="horz" lIns="91440" tIns="45720" rIns="91440" bIns="45720" rtlCol="0" anchor="b"/>
          <a:lstStyle>
            <a:lvl1pPr algn="r">
              <a:defRPr sz="1200"/>
            </a:lvl1pPr>
          </a:lstStyle>
          <a:p>
            <a:fld id="{606C8AFF-8A61-4F36-B0E3-ECA9A625022A}" type="slidenum">
              <a:rPr lang="en-GB" smtClean="0"/>
              <a:t>‹#›</a:t>
            </a:fld>
            <a:endParaRPr lang="en-GB"/>
          </a:p>
        </p:txBody>
      </p:sp>
    </p:spTree>
    <p:extLst>
      <p:ext uri="{BB962C8B-B14F-4D97-AF65-F5344CB8AC3E}">
        <p14:creationId xmlns:p14="http://schemas.microsoft.com/office/powerpoint/2010/main" val="3009507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81138" y="1076325"/>
            <a:ext cx="6969125" cy="5386388"/>
          </a:xfrm>
          <a:prstGeom prst="rect">
            <a:avLst/>
          </a:prstGeom>
        </p:spPr>
        <p:txBody>
          <a:bodyPr lIns="132804" tIns="66401" rIns="132804" bIns="66401"/>
          <a:lstStyle/>
          <a:p>
            <a:endParaRPr/>
          </a:p>
        </p:txBody>
      </p:sp>
      <p:sp>
        <p:nvSpPr>
          <p:cNvPr id="117" name="Shape 117"/>
          <p:cNvSpPr>
            <a:spLocks noGrp="1"/>
          </p:cNvSpPr>
          <p:nvPr>
            <p:ph type="body" sz="quarter" idx="1"/>
          </p:nvPr>
        </p:nvSpPr>
        <p:spPr>
          <a:xfrm>
            <a:off x="1324188" y="6822759"/>
            <a:ext cx="7283026" cy="6463665"/>
          </a:xfrm>
          <a:prstGeom prst="rect">
            <a:avLst/>
          </a:prstGeom>
        </p:spPr>
        <p:txBody>
          <a:bodyPr lIns="132804" tIns="66401" rIns="132804" bIns="66401"/>
          <a:lstStyle/>
          <a:p>
            <a:endParaRPr/>
          </a:p>
        </p:txBody>
      </p:sp>
    </p:spTree>
    <p:extLst>
      <p:ext uri="{BB962C8B-B14F-4D97-AF65-F5344CB8AC3E}">
        <p14:creationId xmlns:p14="http://schemas.microsoft.com/office/powerpoint/2010/main" val="2885844970"/>
      </p:ext>
    </p:extLst>
  </p:cSld>
  <p:clrMap bg1="lt1" tx1="dk1" bg2="lt2" tx2="dk2" accent1="accent1" accent2="accent2" accent3="accent3" accent4="accent4" accent5="accent5" accent6="accent6" hlink="hlink" folHlink="folHlink"/>
  <p:hf sldNum="0" hdr="0" ftr="0" dt="0"/>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ddit.com/r/datascience/comments/c2xxt4/has_anyone_ever_wasted_months_on_a_projec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stats.stackexchange.com/questions/336442/predictive-models-statistics-cant-possibly-beat-machine-learnin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3600" b="0">
                <a:solidFill>
                  <a:srgbClr val="000000"/>
                </a:solidFill>
                <a:latin typeface="Segoe UI" pitchFamily="34" charset="0"/>
                <a:ea typeface="Verdana" pitchFamily="34" charset="0"/>
                <a:cs typeface="Segoe UI" pitchFamily="34" charset="0"/>
              </a:rPr>
              <a:t>P</a:t>
            </a: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roject</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1" name="Table 20"/>
          <p:cNvGraphicFramePr>
            <a:graphicFrameLocks noGrp="1"/>
          </p:cNvGraphicFramePr>
          <p:nvPr>
            <p:extLst>
              <p:ext uri="{D42A27DB-BD31-4B8C-83A1-F6EECF244321}">
                <p14:modId xmlns:p14="http://schemas.microsoft.com/office/powerpoint/2010/main" val="4197296836"/>
              </p:ext>
            </p:extLst>
          </p:nvPr>
        </p:nvGraphicFramePr>
        <p:xfrm>
          <a:off x="272456" y="4534489"/>
          <a:ext cx="3825875" cy="297561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Avoid Wasting Time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Push people who are bad at giving clear problem statements, or</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bad at thinking through how complex what they are asking actually is. E.g. if</a:t>
                      </a:r>
                      <a:r>
                        <a:rPr lang="en-GB" sz="1000" baseline="0">
                          <a:solidFill>
                            <a:srgbClr val="000000"/>
                          </a:solidFill>
                          <a:latin typeface="Segoe UI" pitchFamily="34" charset="0"/>
                          <a:cs typeface="Segoe UI" pitchFamily="34" charset="0"/>
                        </a:rPr>
                        <a:t> predict best price, optimize revenue or profit?</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Think through whole</a:t>
                      </a:r>
                      <a:r>
                        <a:rPr lang="en-GB" sz="1000" baseline="0">
                          <a:solidFill>
                            <a:srgbClr val="000000"/>
                          </a:solidFill>
                          <a:latin typeface="Segoe UI" pitchFamily="34" charset="0"/>
                          <a:cs typeface="Segoe UI" pitchFamily="34" charset="0"/>
                        </a:rPr>
                        <a:t> process of running model in the future: Easy to get high quality data? Performance requirements of running model? Who uses output and when? How much will decisions be improved?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Using best data you have, if</a:t>
                      </a:r>
                      <a:r>
                        <a:rPr lang="en-GB" sz="1000" i="0" baseline="0">
                          <a:solidFill>
                            <a:srgbClr val="000000"/>
                          </a:solidFill>
                          <a:latin typeface="Segoe UI" pitchFamily="34" charset="0"/>
                          <a:cs typeface="Segoe UI" pitchFamily="34" charset="0"/>
                        </a:rPr>
                        <a:t> simplest model gives &lt;0.1 quality of fit, no model will give 0.8+</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95403196"/>
              </p:ext>
            </p:extLst>
          </p:nvPr>
        </p:nvGraphicFramePr>
        <p:xfrm>
          <a:off x="4521876" y="4062827"/>
          <a:ext cx="3825875" cy="25349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Do</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State</a:t>
                      </a:r>
                      <a:r>
                        <a:rPr lang="en-GB" sz="1000" i="0" baseline="0">
                          <a:solidFill>
                            <a:srgbClr val="000000"/>
                          </a:solidFill>
                          <a:latin typeface="Segoe UI" pitchFamily="34" charset="0"/>
                          <a:cs typeface="Segoe UI" pitchFamily="34" charset="0"/>
                        </a:rPr>
                        <a:t> your assumptions early and often, make sure client really understands the nitty and gritty details. Is result dependent on some conditions that are probably not realistic?</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Ask questions to make sure everyone’s expectations</a:t>
                      </a:r>
                      <a:r>
                        <a:rPr lang="en-GB" sz="1000" baseline="0">
                          <a:solidFill>
                            <a:srgbClr val="000000"/>
                          </a:solidFill>
                          <a:latin typeface="Segoe UI" pitchFamily="34" charset="0"/>
                          <a:cs typeface="Segoe UI" pitchFamily="34" charset="0"/>
                        </a:rPr>
                        <a:t> are on the same page.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Forecasting</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6" name="Table 25"/>
          <p:cNvGraphicFramePr>
            <a:graphicFrameLocks noGrp="1"/>
          </p:cNvGraphicFramePr>
          <p:nvPr>
            <p:extLst>
              <p:ext uri="{D42A27DB-BD31-4B8C-83A1-F6EECF244321}">
                <p14:modId xmlns:p14="http://schemas.microsoft.com/office/powerpoint/2010/main" val="3888239703"/>
              </p:ext>
            </p:extLst>
          </p:nvPr>
        </p:nvGraphicFramePr>
        <p:xfrm>
          <a:off x="9911318" y="10033081"/>
          <a:ext cx="3825875" cy="52070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Source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Business Forecasting: Practical Problems and Solutions</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654665545"/>
              </p:ext>
            </p:extLst>
          </p:nvPr>
        </p:nvGraphicFramePr>
        <p:xfrm>
          <a:off x="366944" y="1369141"/>
          <a:ext cx="3825875" cy="28397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General things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We should not have high expectations for forecast accuracy, and we</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should not expend heroic efforts trying to achieve unrealistic levels of accuracy.</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instead focus on the efficiency</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of our forecasting processes, and seek alternative (nonforecasting) solutions</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to our underlying business problems.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 method of forecast value added</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(FVA) analysis (discussed in several articles in Chapter 4) can be used to identify</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and eliminate forecasting process activities that do not improve the forecast (or</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may even be making it worse).</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p. 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097634122"/>
              </p:ext>
            </p:extLst>
          </p:nvPr>
        </p:nvGraphicFramePr>
        <p:xfrm>
          <a:off x="410845" y="4394281"/>
          <a:ext cx="3825875" cy="280865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Communicating uncertainty leads to better decision making! p.</a:t>
                      </a:r>
                      <a:r>
                        <a:rPr lang="en-GB" sz="1000" i="0" baseline="0">
                          <a:solidFill>
                            <a:srgbClr val="000000"/>
                          </a:solidFill>
                          <a:latin typeface="Segoe UI" pitchFamily="34" charset="0"/>
                          <a:cs typeface="Segoe UI" pitchFamily="34" charset="0"/>
                        </a:rPr>
                        <a:t> 6 for example.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Use probabilistic (100 ± 50) instead of point forecasts (100).</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Forecast of 100 </a:t>
                      </a:r>
                      <a:r>
                        <a:rPr lang="en-GB" sz="1000" baseline="0">
                          <a:solidFill>
                            <a:srgbClr val="000000"/>
                          </a:solidFill>
                          <a:latin typeface="Segoe UI" pitchFamily="34" charset="0"/>
                          <a:cs typeface="Segoe UI" pitchFamily="34" charset="0"/>
                        </a:rPr>
                        <a:t>± 10 may lead to a much different planning decision than a forecast of 100 ± 100. Eg. how much safety stock to hold.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Usually</a:t>
                      </a:r>
                      <a:r>
                        <a:rPr lang="en-GB" sz="1000" i="0" baseline="0">
                          <a:solidFill>
                            <a:srgbClr val="000000"/>
                          </a:solidFill>
                          <a:latin typeface="Segoe UI" pitchFamily="34" charset="0"/>
                          <a:cs typeface="Segoe UI" pitchFamily="34" charset="0"/>
                        </a:rPr>
                        <a:t> uncertainty is underestimated.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Simple remedy: Double range!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Adv. remedy: Est. probs. of different factors Monte Carlo sim.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98423407"/>
              </p:ext>
            </p:extLst>
          </p:nvPr>
        </p:nvGraphicFramePr>
        <p:xfrm>
          <a:off x="403225" y="7411801"/>
          <a:ext cx="3825875" cy="236796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How to Communicate 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Too</a:t>
                      </a:r>
                      <a:r>
                        <a:rPr lang="en-GB" sz="1000" i="0" baseline="0">
                          <a:solidFill>
                            <a:srgbClr val="000000"/>
                          </a:solidFill>
                          <a:latin typeface="Segoe UI" pitchFamily="34" charset="0"/>
                          <a:cs typeface="Segoe UI" pitchFamily="34" charset="0"/>
                        </a:rPr>
                        <a:t> wide uncertainty interval is hard to sell to decision makers, even if it is accurate (eg. 90% pred. interval of 50 to 900 units).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Fan</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and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density</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charts</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are great.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Increased trust if pred. intervals</a:t>
                      </a:r>
                      <a:r>
                        <a:rPr lang="en-GB" sz="1000" baseline="0">
                          <a:solidFill>
                            <a:srgbClr val="000000"/>
                          </a:solidFill>
                          <a:latin typeface="Segoe UI" pitchFamily="34" charset="0"/>
                          <a:cs typeface="Segoe UI" pitchFamily="34" charset="0"/>
                        </a:rPr>
                        <a:t> is expressed in everyday language (worst-case), or in scenarios/narratives.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16722327"/>
              </p:ext>
            </p:extLst>
          </p:nvPr>
        </p:nvGraphicFramePr>
        <p:xfrm>
          <a:off x="4506595" y="4099006"/>
          <a:ext cx="3825875" cy="279527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Forecastability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Range of forecast errors</a:t>
                      </a:r>
                      <a:r>
                        <a:rPr lang="en-GB" sz="1000" i="0" baseline="0">
                          <a:solidFill>
                            <a:srgbClr val="000000"/>
                          </a:solidFill>
                          <a:latin typeface="Segoe UI" pitchFamily="34" charset="0"/>
                          <a:cs typeface="Segoe UI" pitchFamily="34" charset="0"/>
                        </a:rPr>
                        <a:t> that are achievable on average in the long run.</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 lower value of the range represents the lowest forecast error achievable.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The upper value of the range represents</a:t>
                      </a:r>
                      <a:r>
                        <a:rPr lang="en-GB" sz="1000" baseline="0">
                          <a:solidFill>
                            <a:srgbClr val="000000"/>
                          </a:solidFill>
                          <a:latin typeface="Segoe UI" pitchFamily="34" charset="0"/>
                          <a:cs typeface="Segoe UI" pitchFamily="34" charset="0"/>
                        </a:rPr>
                        <a:t> an upper bound based on a very simple forecasting method. Eg. naïve, simple moving average (non-seasonal), or Winter’s exponential smoothing (seasonal data).</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10135509"/>
              </p:ext>
            </p:extLst>
          </p:nvPr>
        </p:nvGraphicFramePr>
        <p:xfrm>
          <a:off x="8897620" y="1412956"/>
          <a:ext cx="3825875" cy="394843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World of Low Predictability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There are extensice empirical evidence</a:t>
                      </a:r>
                      <a:r>
                        <a:rPr lang="en-GB" sz="1000" i="0" baseline="0">
                          <a:solidFill>
                            <a:srgbClr val="000000"/>
                          </a:solidFill>
                          <a:latin typeface="Segoe UI" pitchFamily="34" charset="0"/>
                          <a:cs typeface="Segoe UI" pitchFamily="34" charset="0"/>
                        </a:rPr>
                        <a:t> of our inability to predict the future.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There are serious limits of forecasting when complex, social systems are involved.</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“Simple” models do not necessarily fit past data well, but predict the future better than complex or sophisticated</a:t>
                      </a:r>
                      <a:r>
                        <a:rPr lang="en-GB" sz="1000" baseline="0">
                          <a:solidFill>
                            <a:srgbClr val="000000"/>
                          </a:solidFill>
                          <a:latin typeface="Segoe UI" pitchFamily="34" charset="0"/>
                          <a:cs typeface="Segoe UI" pitchFamily="34" charset="0"/>
                        </a:rPr>
                        <a:t> statistical models.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Ironically, in most domains, judgmental predictions are less accurate than those of statistical</a:t>
                      </a:r>
                      <a:r>
                        <a:rPr lang="en-GB" sz="1000" i="0" baseline="0">
                          <a:solidFill>
                            <a:srgbClr val="000000"/>
                          </a:solidFill>
                          <a:latin typeface="Segoe UI" pitchFamily="34" charset="0"/>
                          <a:cs typeface="Segoe UI" pitchFamily="34" charset="0"/>
                        </a:rPr>
                        <a:t> models, as they are influenced by human biases and limitations.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Paradox</a:t>
                      </a:r>
                      <a:r>
                        <a:rPr lang="en-GB" sz="1000" i="0" baseline="0">
                          <a:solidFill>
                            <a:srgbClr val="000000"/>
                          </a:solidFill>
                          <a:latin typeface="Segoe UI" pitchFamily="34" charset="0"/>
                          <a:cs typeface="Segoe UI" pitchFamily="34" charset="0"/>
                        </a:rPr>
                        <a:t> of control, improved benefits if we avoid illusion of control: Choose stocks randomly (index), skip medical periodic checkups, keep flying after terrorist attacks.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Instead of trying accurate prediction, focus on protective strategies (insurance), being prepared (build to withstand earthquake), proactive strategies (redundancy, build cash reserves), concentrate of uncertainsy (after prediction, what’s the accuracy of that prediction).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Makridakis, Taleb.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Living in a world of low levels of predictability.</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1" name="Table 10">
            <a:extLst>
              <a:ext uri="{FF2B5EF4-FFF2-40B4-BE49-F238E27FC236}">
                <a16:creationId xmlns:a16="http://schemas.microsoft.com/office/drawing/2014/main" id="{89A0890F-C2A1-4C8E-8FCC-616EEA42A90B}"/>
              </a:ext>
            </a:extLst>
          </p:cNvPr>
          <p:cNvGraphicFramePr>
            <a:graphicFrameLocks noGrp="1"/>
          </p:cNvGraphicFramePr>
          <p:nvPr>
            <p:extLst>
              <p:ext uri="{D42A27DB-BD31-4B8C-83A1-F6EECF244321}">
                <p14:modId xmlns:p14="http://schemas.microsoft.com/office/powerpoint/2010/main" val="3087410493"/>
              </p:ext>
            </p:extLst>
          </p:nvPr>
        </p:nvGraphicFramePr>
        <p:xfrm>
          <a:off x="4646502" y="1651687"/>
          <a:ext cx="3546060" cy="1315136"/>
        </p:xfrm>
        <a:graphic>
          <a:graphicData uri="http://schemas.openxmlformats.org/drawingml/2006/table">
            <a:tbl>
              <a:tblPr firstRow="1" bandRow="1">
                <a:tableStyleId>{5940675A-B579-460E-94D1-54222C63F5DA}</a:tableStyleId>
              </a:tblPr>
              <a:tblGrid>
                <a:gridCol w="1333954">
                  <a:extLst>
                    <a:ext uri="{9D8B030D-6E8A-4147-A177-3AD203B41FA5}">
                      <a16:colId xmlns:a16="http://schemas.microsoft.com/office/drawing/2014/main" val="20000"/>
                    </a:ext>
                  </a:extLst>
                </a:gridCol>
                <a:gridCol w="380538">
                  <a:extLst>
                    <a:ext uri="{9D8B030D-6E8A-4147-A177-3AD203B41FA5}">
                      <a16:colId xmlns:a16="http://schemas.microsoft.com/office/drawing/2014/main" val="20001"/>
                    </a:ext>
                  </a:extLst>
                </a:gridCol>
                <a:gridCol w="1831568">
                  <a:extLst>
                    <a:ext uri="{9D8B030D-6E8A-4147-A177-3AD203B41FA5}">
                      <a16:colId xmlns:a16="http://schemas.microsoft.com/office/drawing/2014/main" val="20002"/>
                    </a:ext>
                  </a:extLst>
                </a:gridCol>
              </a:tblGrid>
              <a:tr h="260350">
                <a:tc gridSpan="3">
                  <a:txBody>
                    <a:bodyPr/>
                    <a:lstStyle/>
                    <a:p>
                      <a:pPr algn="l"/>
                      <a:r>
                        <a:rPr lang="en-GB" sz="1000" b="1">
                          <a:solidFill>
                            <a:srgbClr val="000000"/>
                          </a:solidFill>
                          <a:latin typeface="Segoe UI" pitchFamily="34" charset="0"/>
                          <a:cs typeface="Segoe UI" pitchFamily="34" charset="0"/>
                        </a:rPr>
                        <a:t>What is (not) possible to forecast?</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GB" sz="1000" b="1">
                        <a:latin typeface="Segoe UI" pitchFamily="34" charset="0"/>
                        <a:cs typeface="Segoe UI" pitchFamily="34" charset="0"/>
                      </a:endParaRPr>
                    </a:p>
                  </a:txBody>
                  <a:tcPr/>
                </a:tc>
                <a:tc hMerge="1">
                  <a:txBody>
                    <a:bodyPr/>
                    <a:lstStyle/>
                    <a:p>
                      <a:pPr algn="l"/>
                      <a:endParaRPr lang="en-GB" sz="1000" b="1">
                        <a:latin typeface="Segoe UI" pitchFamily="34" charset="0"/>
                        <a:cs typeface="Segoe UI" pitchFamily="34" charset="0"/>
                      </a:endParaRPr>
                    </a:p>
                  </a:txBody>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1">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i="1">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12700" cmpd="sng">
                      <a:noFill/>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12700" cmpd="sng">
                      <a:noFill/>
                    </a:lnL>
                    <a:lnR w="6350" cap="flat" cmpd="sng" algn="ctr">
                      <a:solidFill>
                        <a:srgbClr val="000000"/>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673912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Statistics</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6" name="Table 5"/>
          <p:cNvGraphicFramePr>
            <a:graphicFrameLocks noGrp="1"/>
          </p:cNvGraphicFramePr>
          <p:nvPr>
            <p:extLst>
              <p:ext uri="{D42A27DB-BD31-4B8C-83A1-F6EECF244321}">
                <p14:modId xmlns:p14="http://schemas.microsoft.com/office/powerpoint/2010/main" val="1889968161"/>
              </p:ext>
            </p:extLst>
          </p:nvPr>
        </p:nvGraphicFramePr>
        <p:xfrm>
          <a:off x="4467224" y="1783038"/>
          <a:ext cx="3800476" cy="1315136"/>
        </p:xfrm>
        <a:graphic>
          <a:graphicData uri="http://schemas.openxmlformats.org/drawingml/2006/table">
            <a:tbl>
              <a:tblPr firstRow="1" bandRow="1">
                <a:tableStyleId>{5940675A-B579-460E-94D1-54222C63F5DA}</a:tableStyleId>
              </a:tblPr>
              <a:tblGrid>
                <a:gridCol w="3800476">
                  <a:extLst>
                    <a:ext uri="{9D8B030D-6E8A-4147-A177-3AD203B41FA5}">
                      <a16:colId xmlns:a16="http://schemas.microsoft.com/office/drawing/2014/main" val="20000"/>
                    </a:ext>
                  </a:extLst>
                </a:gridCol>
              </a:tblGrid>
              <a:tr h="260350">
                <a:tc>
                  <a:txBody>
                    <a:bodyPr/>
                    <a:lstStyle/>
                    <a:p>
                      <a:pPr algn="l"/>
                      <a:r>
                        <a:rPr lang="en-GB" sz="1000" b="1">
                          <a:solidFill>
                            <a:srgbClr val="000000"/>
                          </a:solidFill>
                          <a:latin typeface="Segoe UI" pitchFamily="34" charset="0"/>
                          <a:cs typeface="Segoe UI" pitchFamily="34" charset="0"/>
                        </a:rPr>
                        <a:t>Subjects to check if to include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Causal inference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Multivariate analysis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algn="l"/>
                      <a:r>
                        <a:rPr lang="en-GB" sz="1000">
                          <a:solidFill>
                            <a:srgbClr val="000000"/>
                          </a:solidFill>
                          <a:latin typeface="Segoe UI" pitchFamily="34" charset="0"/>
                          <a:cs typeface="Segoe UI" pitchFamily="34" charset="0"/>
                        </a:rPr>
                        <a:t>Regression models + assumptions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Have I always population data or is it still samples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3179040"/>
              </p:ext>
            </p:extLst>
          </p:nvPr>
        </p:nvGraphicFramePr>
        <p:xfrm>
          <a:off x="4471076" y="6753860"/>
          <a:ext cx="3825875" cy="352171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a:t>
                      </a:r>
                      <a:r>
                        <a:rPr lang="en-GB" sz="1000" b="1" baseline="0" dirty="0" err="1">
                          <a:solidFill>
                            <a:srgbClr val="000000"/>
                          </a:solidFill>
                          <a:latin typeface="Segoe UI" pitchFamily="34" charset="0"/>
                          <a:cs typeface="Segoe UI" pitchFamily="34" charset="0"/>
                        </a:rPr>
                        <a:t>Modeling</a:t>
                      </a:r>
                      <a:r>
                        <a:rPr lang="en-GB" sz="1000" b="1" baseline="0" dirty="0">
                          <a:solidFill>
                            <a:srgbClr val="000000"/>
                          </a:solidFill>
                          <a:latin typeface="Segoe UI" pitchFamily="34" charset="0"/>
                          <a:cs typeface="Segoe UI" pitchFamily="34" charset="0"/>
                        </a:rPr>
                        <a:t> vs. Machine Learning</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algn="l"/>
                      <a:r>
                        <a:rPr lang="en-GB" sz="1000">
                          <a:solidFill>
                            <a:srgbClr val="000000"/>
                          </a:solidFill>
                          <a:latin typeface="Segoe UI" pitchFamily="34" charset="0"/>
                          <a:cs typeface="Segoe UI" pitchFamily="34" charset="0"/>
                        </a:rPr>
                        <a:t>For example, a linear regression is both a </a:t>
                      </a:r>
                      <a:r>
                        <a:rPr lang="en-GB" sz="1000" i="1">
                          <a:solidFill>
                            <a:srgbClr val="000000"/>
                          </a:solidFill>
                          <a:latin typeface="Segoe UI" pitchFamily="34" charset="0"/>
                          <a:cs typeface="Segoe UI" pitchFamily="34" charset="0"/>
                        </a:rPr>
                        <a:t>statistical model </a:t>
                      </a:r>
                      <a:r>
                        <a:rPr lang="en-GB" sz="1000">
                          <a:solidFill>
                            <a:srgbClr val="000000"/>
                          </a:solidFill>
                          <a:latin typeface="Segoe UI" pitchFamily="34" charset="0"/>
                          <a:cs typeface="Segoe UI" pitchFamily="34" charset="0"/>
                        </a:rPr>
                        <a:t>and a </a:t>
                      </a:r>
                      <a:r>
                        <a:rPr lang="en-GB" sz="1000" i="1">
                          <a:solidFill>
                            <a:srgbClr val="000000"/>
                          </a:solidFill>
                          <a:latin typeface="Segoe UI" pitchFamily="34" charset="0"/>
                          <a:cs typeface="Segoe UI" pitchFamily="34" charset="0"/>
                        </a:rPr>
                        <a:t>machine learning </a:t>
                      </a:r>
                      <a:r>
                        <a:rPr lang="en-GB" sz="1000">
                          <a:solidFill>
                            <a:srgbClr val="000000"/>
                          </a:solidFill>
                          <a:latin typeface="Segoe UI" pitchFamily="34" charset="0"/>
                          <a:cs typeface="Segoe UI" pitchFamily="34" charset="0"/>
                        </a:rPr>
                        <a:t>model.</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Statistical modeling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provides more than interpretation; it actually gives a model of some population parameter. It depends on a large framework of mathematics and theory, which allows for formulas for things like the variance of coefficients, variance of predictions, and hypothesis testing. The potential yield of statistical modeling is much greater than machine learning, because you can make strong statements about population parameters instead of just measuring error on holdout, but it’s considerably more difficult to approach a problem with a statistical model.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There are several types of statistical analyses: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descriptive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exploratory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etc. Machine learning would mostly fall within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 analysis</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most of it doesn't allow you to make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assertions on things.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dirty="0">
                          <a:hlinkClick r:id="rId3"/>
                        </a:rPr>
                        <a:t>https://stats.stackexchange.com/questions/336442/predictive-models-statistics-cant-possibly-beat-machine-learning</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17886497"/>
              </p:ext>
            </p:extLst>
          </p:nvPr>
        </p:nvGraphicFramePr>
        <p:xfrm>
          <a:off x="4746625" y="3754078"/>
          <a:ext cx="3825875" cy="198628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Types of Statistical Analyses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dirty="0">
                          <a:solidFill>
                            <a:srgbClr val="000000"/>
                          </a:solidFill>
                          <a:latin typeface="Segoe UI" pitchFamily="34" charset="0"/>
                          <a:cs typeface="Segoe UI" pitchFamily="34" charset="0"/>
                        </a:rPr>
                        <a:t>Descriptive - Summarize a given data set, which can be either a representation of the entire or a sample of a population. Usually measures of central tendency and variability.</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Inferential - Infers properties of a population.</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Predictive - Make predictions about unknown future events.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Exploratory - (EDA) Summarize a data sets main characteristics, often with visual methods. A statistical model can be used or not.</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68813221"/>
              </p:ext>
            </p:extLst>
          </p:nvPr>
        </p:nvGraphicFramePr>
        <p:xfrm>
          <a:off x="288925" y="3032002"/>
          <a:ext cx="3546060" cy="1437640"/>
        </p:xfrm>
        <a:graphic>
          <a:graphicData uri="http://schemas.openxmlformats.org/drawingml/2006/table">
            <a:tbl>
              <a:tblPr firstRow="1" bandRow="1">
                <a:tableStyleId>{5940675A-B579-460E-94D1-54222C63F5DA}</a:tableStyleId>
              </a:tblPr>
              <a:tblGrid>
                <a:gridCol w="1333954">
                  <a:extLst>
                    <a:ext uri="{9D8B030D-6E8A-4147-A177-3AD203B41FA5}">
                      <a16:colId xmlns:a16="http://schemas.microsoft.com/office/drawing/2014/main" val="20000"/>
                    </a:ext>
                  </a:extLst>
                </a:gridCol>
                <a:gridCol w="380538">
                  <a:extLst>
                    <a:ext uri="{9D8B030D-6E8A-4147-A177-3AD203B41FA5}">
                      <a16:colId xmlns:a16="http://schemas.microsoft.com/office/drawing/2014/main" val="20001"/>
                    </a:ext>
                  </a:extLst>
                </a:gridCol>
                <a:gridCol w="1831568">
                  <a:extLst>
                    <a:ext uri="{9D8B030D-6E8A-4147-A177-3AD203B41FA5}">
                      <a16:colId xmlns:a16="http://schemas.microsoft.com/office/drawing/2014/main" val="20002"/>
                    </a:ext>
                  </a:extLst>
                </a:gridCol>
              </a:tblGrid>
              <a:tr h="260350">
                <a:tc gridSpan="3">
                  <a:txBody>
                    <a:bodyPr/>
                    <a:lstStyle/>
                    <a:p>
                      <a:pPr algn="l"/>
                      <a:r>
                        <a:rPr lang="en-GB" sz="1000" b="1">
                          <a:solidFill>
                            <a:srgbClr val="000000"/>
                          </a:solidFill>
                          <a:latin typeface="Segoe UI" pitchFamily="34" charset="0"/>
                          <a:cs typeface="Segoe UI" pitchFamily="34" charset="0"/>
                        </a:rPr>
                        <a:t>What is required for model to be predictive?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GB" sz="1000" b="1">
                        <a:latin typeface="Segoe UI" pitchFamily="34" charset="0"/>
                        <a:cs typeface="Segoe UI" pitchFamily="34" charset="0"/>
                      </a:endParaRPr>
                    </a:p>
                  </a:txBody>
                  <a:tcPr/>
                </a:tc>
                <a:tc hMerge="1">
                  <a:txBody>
                    <a:bodyPr/>
                    <a:lstStyle/>
                    <a:p>
                      <a:pPr algn="l"/>
                      <a:endParaRPr lang="en-GB" sz="1000" b="1">
                        <a:latin typeface="Segoe UI" pitchFamily="34" charset="0"/>
                        <a:cs typeface="Segoe UI" pitchFamily="34" charset="0"/>
                      </a:endParaRPr>
                    </a:p>
                  </a:txBody>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Compated to simply descriptive.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1" dirty="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i="1">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12700" cmpd="sng">
                      <a:noFill/>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12700" cmpd="sng">
                      <a:noFill/>
                    </a:lnL>
                    <a:lnR w="6350" cap="flat" cmpd="sng" algn="ctr">
                      <a:solidFill>
                        <a:srgbClr val="000000"/>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66746438"/>
              </p:ext>
            </p:extLst>
          </p:nvPr>
        </p:nvGraphicFramePr>
        <p:xfrm>
          <a:off x="341261" y="4747218"/>
          <a:ext cx="3800476" cy="2916606"/>
        </p:xfrm>
        <a:graphic>
          <a:graphicData uri="http://schemas.openxmlformats.org/drawingml/2006/table">
            <a:tbl>
              <a:tblPr firstRow="1" bandRow="1">
                <a:tableStyleId>{5940675A-B579-460E-94D1-54222C63F5DA}</a:tableStyleId>
              </a:tblPr>
              <a:tblGrid>
                <a:gridCol w="3800476">
                  <a:extLst>
                    <a:ext uri="{9D8B030D-6E8A-4147-A177-3AD203B41FA5}">
                      <a16:colId xmlns:a16="http://schemas.microsoft.com/office/drawing/2014/main" val="20000"/>
                    </a:ext>
                  </a:extLst>
                </a:gridCol>
              </a:tblGrid>
              <a:tr h="260350">
                <a:tc>
                  <a:txBody>
                    <a:bodyPr/>
                    <a:lstStyle/>
                    <a:p>
                      <a:pPr algn="l"/>
                      <a:r>
                        <a:rPr lang="en-GB" sz="1000" b="1">
                          <a:solidFill>
                            <a:srgbClr val="000000"/>
                          </a:solidFill>
                          <a:latin typeface="Segoe UI" pitchFamily="34" charset="0"/>
                          <a:cs typeface="Segoe UI" pitchFamily="34" charset="0"/>
                        </a:rPr>
                        <a:t>Statistical Learning</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Statistical learning refers to a set of approaches for estimating </a:t>
                      </a:r>
                      <a:r>
                        <a:rPr lang="en-GB" sz="1000" i="1">
                          <a:solidFill>
                            <a:srgbClr val="000000"/>
                          </a:solidFill>
                          <a:latin typeface="Segoe UI" pitchFamily="34" charset="0"/>
                          <a:cs typeface="Segoe UI" pitchFamily="34" charset="0"/>
                        </a:rPr>
                        <a:t>f</a:t>
                      </a:r>
                      <a:r>
                        <a:rPr lang="en-GB" sz="1000" i="0">
                          <a:solidFill>
                            <a:srgbClr val="000000"/>
                          </a:solidFill>
                          <a:latin typeface="Segoe UI" pitchFamily="34" charset="0"/>
                          <a:cs typeface="Segoe UI" pitchFamily="34" charset="0"/>
                        </a:rPr>
                        <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0350">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 = f(X) + </a:t>
                      </a: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represents the systematic information that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provides about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p>
                      <a:pPr marL="0" marR="0" indent="0" algn="l" defTabSz="584200" rtl="0" eaLnBrk="1" fontAlgn="auto" latinLnBrk="0" hangingPunct="1">
                        <a:lnSpc>
                          <a:spcPct val="100000"/>
                        </a:lnSpc>
                        <a:spcBef>
                          <a:spcPts val="0"/>
                        </a:spcBef>
                        <a:spcAft>
                          <a:spcPts val="0"/>
                        </a:spcAft>
                        <a:buClrTx/>
                        <a:buSzTx/>
                        <a:buFontTx/>
                        <a:buNone/>
                        <a:tabLst/>
                        <a:defRPr/>
                      </a:pP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is a random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error term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which is independent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has mean zero.</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Why estimate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Prediction and inference.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Prediction: Not interested in the exact form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provided that it yields accurate predictions for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Does it predict well?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Inference: How does each predictor constribute to Y?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What effect on Y does changing X</a:t>
                      </a:r>
                      <a:r>
                        <a:rPr lang="en-GB" sz="1000" b="0" i="1" u="none" strike="noStrike" cap="none" spc="0" baseline="-25000">
                          <a:ln>
                            <a:noFill/>
                          </a:ln>
                          <a:solidFill>
                            <a:srgbClr val="000000"/>
                          </a:solidFill>
                          <a:uFillTx/>
                          <a:latin typeface="Segoe UI" pitchFamily="34" charset="0"/>
                          <a:ea typeface="+mn-ea"/>
                          <a:cs typeface="Segoe UI" pitchFamily="34" charset="0"/>
                          <a:sym typeface="Source Sans Pro"/>
                        </a:rPr>
                        <a:t>1</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have?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Statistical Learning Ch. 2.1</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98434299"/>
              </p:ext>
            </p:extLst>
          </p:nvPr>
        </p:nvGraphicFramePr>
        <p:xfrm>
          <a:off x="9621520" y="1365331"/>
          <a:ext cx="3970655" cy="3355340"/>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Assumptions of Linear Regression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Linear relationship between the features and target. Check with scatter plot.</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Little or no multicollinearity between the features. This weakens the model. Check with correlation matrix. Solve with dropping </a:t>
                      </a:r>
                      <a:r>
                        <a:rPr lang="en-GB" sz="1000" b="0" i="0" u="none" strike="noStrike" cap="none" spc="0" baseline="0" dirty="0" err="1">
                          <a:ln>
                            <a:noFill/>
                          </a:ln>
                          <a:solidFill>
                            <a:srgbClr val="000000"/>
                          </a:solidFill>
                          <a:uFillTx/>
                          <a:latin typeface="Segoe UI" pitchFamily="34" charset="0"/>
                          <a:ea typeface="+mn-ea"/>
                          <a:cs typeface="Segoe UI" pitchFamily="34" charset="0"/>
                          <a:sym typeface="Helvetica Light"/>
                        </a:rPr>
                        <a:t>unecessary</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 features or combining correlated features.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aseline="0">
                          <a:solidFill>
                            <a:srgbClr val="000000"/>
                          </a:solidFill>
                          <a:latin typeface="Segoe UI" pitchFamily="34" charset="0"/>
                          <a:cs typeface="Segoe UI" pitchFamily="34" charset="0"/>
                        </a:rPr>
                        <a:t>No relationship between prediction and error term (</a:t>
                      </a:r>
                      <a:r>
                        <a:rPr lang="en-GB" sz="1000">
                          <a:solidFill>
                            <a:srgbClr val="000000"/>
                          </a:solidFill>
                          <a:latin typeface="Segoe UI" pitchFamily="34" charset="0"/>
                          <a:cs typeface="Segoe UI" pitchFamily="34" charset="0"/>
                        </a:rPr>
                        <a:t>homoscedasticity</a:t>
                      </a:r>
                      <a:r>
                        <a:rPr lang="en-GB" sz="1000" baseline="0">
                          <a:solidFill>
                            <a:srgbClr val="000000"/>
                          </a:solidFill>
                          <a:latin typeface="Segoe UI" pitchFamily="34" charset="0"/>
                          <a:cs typeface="Segoe UI" pitchFamily="34" charset="0"/>
                        </a:rPr>
                        <a:t>). (Solve with mathematical transformations of features?)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Residuals follows</a:t>
                      </a:r>
                      <a:r>
                        <a:rPr lang="en-GB" sz="1000" i="0" baseline="0">
                          <a:solidFill>
                            <a:srgbClr val="000000"/>
                          </a:solidFill>
                          <a:latin typeface="Segoe UI" pitchFamily="34" charset="0"/>
                          <a:cs typeface="Segoe UI" pitchFamily="34" charset="0"/>
                        </a:rPr>
                        <a:t> normal distribution (not true for large samples, see central limit theorem).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Little or no autocorrelation in the residuals (residuals</a:t>
                      </a:r>
                      <a:r>
                        <a:rPr lang="en-GB" sz="1000" i="0" baseline="0">
                          <a:solidFill>
                            <a:srgbClr val="000000"/>
                          </a:solidFill>
                          <a:latin typeface="Segoe UI" pitchFamily="34" charset="0"/>
                          <a:cs typeface="Segoe UI" pitchFamily="34" charset="0"/>
                        </a:rPr>
                        <a:t> are dependent on each other, eg. in time series when next instant depends on previous instant).</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https://towardsdatascience.com/assumptions-of-linear-regression-algorithm-ed9ea32224e1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Var</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amount by which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would change if we estimated it using a different training data set. Ideally the estimate for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should not vary too much between training sets. In general, more flexible statistical methods have higher variance because of overfit.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125559"/>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ctrlPr>
                                </m:sSupPr>
                                <m:e>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Bias</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e>
                                <m:sup>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2</m:t>
                                  </m:r>
                                </m:sup>
                              </m:sSup>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error that is introduced by approximating a real-life problem by a much simpler model. Generally, more flexible methods result in less bias because of underfit.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58061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𝑉𝑎𝑟</m:t>
                              </m:r>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𝜖</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Irreducible error.</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mc:Choice>
        <mc:Fallback>
          <p:graphicFrame>
            <p:nvGraphicFramePr>
              <p:cNvPr id="13" name="Table 12">
                <a:extLst>
                  <a:ext uri="{FF2B5EF4-FFF2-40B4-BE49-F238E27FC236}">
                    <a16:creationId xmlns:a16="http://schemas.microsoft.com/office/drawing/2014/main"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624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8595694"/>
                      </a:ext>
                    </a:extLst>
                  </a:tr>
                  <a:tr h="718185">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64407" r="-307" b="-151695"/>
                          </a:stretch>
                        </a:blipFill>
                      </a:tcPr>
                    </a:tc>
                    <a:extLst>
                      <a:ext uri="{0D108BD9-81ED-4DB2-BD59-A6C34878D82A}">
                        <a16:rowId xmlns:a16="http://schemas.microsoft.com/office/drawing/2014/main" val="348125559"/>
                      </a:ext>
                    </a:extLst>
                  </a:tr>
                  <a:tr h="557213">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342857" r="-307" b="-96703"/>
                          </a:stretch>
                        </a:blipFill>
                      </a:tcPr>
                    </a:tc>
                    <a:extLst>
                      <a:ext uri="{0D108BD9-81ED-4DB2-BD59-A6C34878D82A}">
                        <a16:rowId xmlns:a16="http://schemas.microsoft.com/office/drawing/2014/main" val="3295806164"/>
                      </a:ext>
                    </a:extLst>
                  </a:tr>
                  <a:tr h="260350">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937209" r="-307" b="-104651"/>
                          </a:stretch>
                        </a:blipFill>
                      </a:tcPr>
                    </a:tc>
                    <a:extLst>
                      <a:ext uri="{0D108BD9-81ED-4DB2-BD59-A6C34878D82A}">
                        <a16:rowId xmlns:a16="http://schemas.microsoft.com/office/drawing/2014/main"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mc:Fallback>
      </mc:AlternateContent>
      <p:graphicFrame>
        <p:nvGraphicFramePr>
          <p:cNvPr id="14" name="Table 13">
            <a:extLst>
              <a:ext uri="{FF2B5EF4-FFF2-40B4-BE49-F238E27FC236}">
                <a16:creationId xmlns:a16="http://schemas.microsoft.com/office/drawing/2014/main" id="{FE508E2A-6AF5-4306-B60F-B65C0B85CD38}"/>
              </a:ext>
            </a:extLst>
          </p:cNvPr>
          <p:cNvGraphicFramePr>
            <a:graphicFrameLocks noGrp="1"/>
          </p:cNvGraphicFramePr>
          <p:nvPr>
            <p:extLst>
              <p:ext uri="{D42A27DB-BD31-4B8C-83A1-F6EECF244321}">
                <p14:modId xmlns:p14="http://schemas.microsoft.com/office/powerpoint/2010/main" val="700093380"/>
              </p:ext>
            </p:extLst>
          </p:nvPr>
        </p:nvGraphicFramePr>
        <p:xfrm>
          <a:off x="8742260" y="8105265"/>
          <a:ext cx="3970655" cy="1725930"/>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Learning Methods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linear models, an entire class of statistical learning methods that include both linear and logistic regression as special cases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additive models, a class of non-linear extensions to generalized linear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3288208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5055</TotalTime>
  <Words>1481</Words>
  <Application>Microsoft Office PowerPoint</Application>
  <PresentationFormat>Custom</PresentationFormat>
  <Paragraphs>94</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Avenir Roman</vt:lpstr>
      <vt:lpstr>Cambria Math</vt:lpstr>
      <vt:lpstr>Helvetica Light</vt:lpstr>
      <vt:lpstr>Segoe UI</vt:lpstr>
      <vt:lpstr>Source Sans Pro</vt:lpstr>
      <vt:lpstr>Source Sans Pro Light</vt:lpstr>
      <vt:lpstr>Source Sans Pro Semibold</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 functions with purrr : : CHEAT SHEET</dc:title>
  <dc:creator>Jacob Ferlin</dc:creator>
  <cp:lastModifiedBy>Jacob Ferlin</cp:lastModifiedBy>
  <cp:revision>186</cp:revision>
  <cp:lastPrinted>2019-05-28T07:39:33Z</cp:lastPrinted>
  <dcterms:modified xsi:type="dcterms:W3CDTF">2019-07-20T17:53:08Z</dcterms:modified>
</cp:coreProperties>
</file>